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0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33314" y="1564601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>
                <a:latin typeface="Century Gothic" panose="020B0502020202020204" pitchFamily="34" charset="0"/>
              </a:rPr>
              <a:t>Maure Kévin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la sous-nutrition dans le monde</a:t>
            </a:r>
            <a:endParaRPr dirty="0"/>
          </a:p>
        </p:txBody>
      </p:sp>
      <p:pic>
        <p:nvPicPr>
          <p:cNvPr id="3" name="Image 2" descr="Une image contenant ustensile de cuisine, argenterie, fourchette, assiette">
            <a:extLst>
              <a:ext uri="{FF2B5EF4-FFF2-40B4-BE49-F238E27FC236}">
                <a16:creationId xmlns:a16="http://schemas.microsoft.com/office/drawing/2014/main" id="{4AAA4336-5025-6667-B172-4312E09C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0739"/>
            <a:ext cx="4953860" cy="3429000"/>
          </a:xfrm>
          <a:prstGeom prst="rect">
            <a:avLst/>
          </a:prstGeom>
        </p:spPr>
      </p:pic>
      <p:pic>
        <p:nvPicPr>
          <p:cNvPr id="5" name="Image 4" descr="Une image contenant texte, Police, logo, conception">
            <a:extLst>
              <a:ext uri="{FF2B5EF4-FFF2-40B4-BE49-F238E27FC236}">
                <a16:creationId xmlns:a16="http://schemas.microsoft.com/office/drawing/2014/main" id="{EE724492-C07E-40D3-3D9B-BC26B3565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8" y="3706283"/>
            <a:ext cx="3386426" cy="13675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C5039A4-12F1-BD84-4DFA-D4C2EF77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8685"/>
              </p:ext>
            </p:extLst>
          </p:nvPr>
        </p:nvGraphicFramePr>
        <p:xfrm>
          <a:off x="3253998" y="233157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27467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831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Quantité (en 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0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République arabe syrienne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1858943000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7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Ethiopie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1381294000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2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Yémen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1206484000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1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Soudan du 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695248000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1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669784000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51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Kenya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552836000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5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348188000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8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Somalie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292678000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République démocratique du Congo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288502000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0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276344000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6741"/>
                  </a:ext>
                </a:extLst>
              </a:tr>
            </a:tbl>
          </a:graphicData>
        </a:graphic>
      </p:graphicFrame>
      <p:sp>
        <p:nvSpPr>
          <p:cNvPr id="3" name="Larme 2">
            <a:extLst>
              <a:ext uri="{FF2B5EF4-FFF2-40B4-BE49-F238E27FC236}">
                <a16:creationId xmlns:a16="http://schemas.microsoft.com/office/drawing/2014/main" id="{C129597D-56A7-728C-069D-4EA2CF1D9668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8) Évolution de l’aide alimentaire pour les 5 pays qui en ont le plus bénéficié entre 2013 et 2016</a:t>
            </a:r>
            <a:endParaRPr dirty="0"/>
          </a:p>
        </p:txBody>
      </p:sp>
      <p:pic>
        <p:nvPicPr>
          <p:cNvPr id="3" name="Image 2" descr="Une image contenant texte, ligne, diagramme, capture d’écran">
            <a:extLst>
              <a:ext uri="{FF2B5EF4-FFF2-40B4-BE49-F238E27FC236}">
                <a16:creationId xmlns:a16="http://schemas.microsoft.com/office/drawing/2014/main" id="{7C530A69-FB4E-39C3-6AED-6732F847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26" y="2294307"/>
            <a:ext cx="6338326" cy="4169751"/>
          </a:xfrm>
          <a:prstGeom prst="rect">
            <a:avLst/>
          </a:prstGeom>
        </p:spPr>
      </p:pic>
      <p:sp>
        <p:nvSpPr>
          <p:cNvPr id="2" name="Larme 1">
            <a:extLst>
              <a:ext uri="{FF2B5EF4-FFF2-40B4-BE49-F238E27FC236}">
                <a16:creationId xmlns:a16="http://schemas.microsoft.com/office/drawing/2014/main" id="{79E831BE-D751-F8A1-D420-8B2D90593C03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forte disponibilité alimentaire par habitant</a:t>
            </a:r>
            <a:endParaRPr sz="32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E3FAD46-1131-04E5-7783-50D1F4003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92273"/>
              </p:ext>
            </p:extLst>
          </p:nvPr>
        </p:nvGraphicFramePr>
        <p:xfrm>
          <a:off x="3253998" y="233157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346662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04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Disponibilité alimentaire (Kcal/personne/jour)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5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Autriche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3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Belgique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2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Turquie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Etats-Unis d’Amérique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4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Israël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2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Irlande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7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Italie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3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Luxembourg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Egypte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1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Allemagne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79515"/>
                  </a:ext>
                </a:extLst>
              </a:tr>
            </a:tbl>
          </a:graphicData>
        </a:graphic>
      </p:graphicFrame>
      <p:sp>
        <p:nvSpPr>
          <p:cNvPr id="3" name="Larme 2">
            <a:extLst>
              <a:ext uri="{FF2B5EF4-FFF2-40B4-BE49-F238E27FC236}">
                <a16:creationId xmlns:a16="http://schemas.microsoft.com/office/drawing/2014/main" id="{A1A75AB4-0E66-EF4D-675D-967A730A33F4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faible disponibilité alimentaire par habitant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4ED084-60B6-B28A-F28F-BEA3B7FD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58788"/>
              </p:ext>
            </p:extLst>
          </p:nvPr>
        </p:nvGraphicFramePr>
        <p:xfrm>
          <a:off x="3253998" y="233157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77700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8551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Disponibilité alimentaire (Kcal/personne/jour)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7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République centrafricaine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Zambie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5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Madagascar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4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Afghanistan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Haïti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3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République populaire démocratique de 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4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6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Zimbabwe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Ouganda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4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Timor-Leste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82577"/>
                  </a:ext>
                </a:extLst>
              </a:tr>
            </a:tbl>
          </a:graphicData>
        </a:graphic>
      </p:graphicFrame>
      <p:sp>
        <p:nvSpPr>
          <p:cNvPr id="3" name="Larme 2">
            <a:extLst>
              <a:ext uri="{FF2B5EF4-FFF2-40B4-BE49-F238E27FC236}">
                <a16:creationId xmlns:a16="http://schemas.microsoft.com/office/drawing/2014/main" id="{42DB1858-CE4C-971C-17E4-E537F719623B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10) Étude sur le manioc en Thaïlande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439B7F-E3FA-6C88-6EAA-1030747BE21E}"/>
              </a:ext>
            </a:extLst>
          </p:cNvPr>
          <p:cNvSpPr txBox="1"/>
          <p:nvPr/>
        </p:nvSpPr>
        <p:spPr>
          <a:xfrm>
            <a:off x="810000" y="2785691"/>
            <a:ext cx="83265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Manioc produit en Thaïlande: 30228000000 Kg</a:t>
            </a:r>
          </a:p>
          <a:p>
            <a:r>
              <a:rPr lang="fr-FR" sz="2800" dirty="0">
                <a:solidFill>
                  <a:schemeClr val="bg1"/>
                </a:solidFill>
              </a:rPr>
              <a:t>Manioc de Thaïlande exporté: 25214000000 Kg</a:t>
            </a:r>
          </a:p>
          <a:p>
            <a:r>
              <a:rPr lang="fr-FR" sz="2800" dirty="0">
                <a:solidFill>
                  <a:schemeClr val="bg1"/>
                </a:solidFill>
              </a:rPr>
              <a:t>Soit </a:t>
            </a:r>
            <a:r>
              <a:rPr lang="fr-FR" sz="2800" u="sng" dirty="0">
                <a:solidFill>
                  <a:schemeClr val="bg1"/>
                </a:solidFill>
              </a:rPr>
              <a:t>83.41% </a:t>
            </a:r>
            <a:r>
              <a:rPr lang="fr-FR" sz="2800" dirty="0">
                <a:solidFill>
                  <a:schemeClr val="bg1"/>
                </a:solidFill>
              </a:rPr>
              <a:t>du manioc produit est exporté</a:t>
            </a:r>
          </a:p>
          <a:p>
            <a:r>
              <a:rPr lang="fr-FR" sz="2800" dirty="0">
                <a:solidFill>
                  <a:schemeClr val="bg1"/>
                </a:solidFill>
              </a:rPr>
              <a:t>Il reste uniquement </a:t>
            </a:r>
            <a:r>
              <a:rPr lang="fr-FR" sz="2800" u="sng" dirty="0">
                <a:solidFill>
                  <a:schemeClr val="bg1"/>
                </a:solidFill>
              </a:rPr>
              <a:t>12.58Kg</a:t>
            </a:r>
            <a:r>
              <a:rPr lang="fr-FR" sz="2800" dirty="0">
                <a:solidFill>
                  <a:schemeClr val="bg1"/>
                </a:solidFill>
              </a:rPr>
              <a:t> de Manioc par habitant par an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On a en Thaïlande </a:t>
            </a:r>
            <a:r>
              <a:rPr lang="fr-FR" sz="2800" u="sng" dirty="0">
                <a:solidFill>
                  <a:schemeClr val="bg1"/>
                </a:solidFill>
              </a:rPr>
              <a:t>8.95% </a:t>
            </a:r>
            <a:r>
              <a:rPr lang="fr-FR" sz="2800" dirty="0">
                <a:solidFill>
                  <a:schemeClr val="bg1"/>
                </a:solidFill>
              </a:rPr>
              <a:t>de la population qui est sous-alimenté</a:t>
            </a:r>
          </a:p>
        </p:txBody>
      </p:sp>
      <p:sp>
        <p:nvSpPr>
          <p:cNvPr id="3" name="Larme 2">
            <a:extLst>
              <a:ext uri="{FF2B5EF4-FFF2-40B4-BE49-F238E27FC236}">
                <a16:creationId xmlns:a16="http://schemas.microsoft.com/office/drawing/2014/main" id="{7BFDD52C-77CB-09F5-52A9-E9C7AC053059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11) Analyses complémentaires</a:t>
            </a:r>
            <a:endParaRPr sz="3200" dirty="0"/>
          </a:p>
        </p:txBody>
      </p:sp>
      <p:pic>
        <p:nvPicPr>
          <p:cNvPr id="3" name="Image 2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E295081B-BF25-D380-CF82-7F37B984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61" y="2190851"/>
            <a:ext cx="8909661" cy="4219961"/>
          </a:xfrm>
          <a:prstGeom prst="rect">
            <a:avLst/>
          </a:prstGeom>
        </p:spPr>
      </p:pic>
      <p:sp>
        <p:nvSpPr>
          <p:cNvPr id="2" name="Larme 1">
            <a:extLst>
              <a:ext uri="{FF2B5EF4-FFF2-40B4-BE49-F238E27FC236}">
                <a16:creationId xmlns:a16="http://schemas.microsoft.com/office/drawing/2014/main" id="{E424F8C7-3E05-2062-1543-CAA28C7E2886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A89E37-4DF2-C745-23A8-8562085EBCF8}"/>
              </a:ext>
            </a:extLst>
          </p:cNvPr>
          <p:cNvSpPr txBox="1"/>
          <p:nvPr/>
        </p:nvSpPr>
        <p:spPr>
          <a:xfrm>
            <a:off x="592282" y="2585361"/>
            <a:ext cx="702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Constats:</a:t>
            </a:r>
            <a:r>
              <a:rPr lang="fr-FR" sz="2800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DF463DD-2E6A-89A3-498C-A40B18E5386A}"/>
              </a:ext>
            </a:extLst>
          </p:cNvPr>
          <p:cNvSpPr txBox="1"/>
          <p:nvPr/>
        </p:nvSpPr>
        <p:spPr>
          <a:xfrm>
            <a:off x="706582" y="3279431"/>
            <a:ext cx="9663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Malgré les quantités alimentaires disponibles qui sont suffisantes dans le monde il existe encore des personnes sous-alimentées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L’utilisation des disponibilités alimentaire humaine provenant des végétaux est fortement diminuée par l’alimentation des animaux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La répartition des disponibilités alimentaires dans le monde est inégale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Les aides alimentaires sont insuffisantes dans les pays où il y en a besoin</a:t>
            </a:r>
          </a:p>
        </p:txBody>
      </p:sp>
      <p:sp>
        <p:nvSpPr>
          <p:cNvPr id="5" name="Larme 4">
            <a:extLst>
              <a:ext uri="{FF2B5EF4-FFF2-40B4-BE49-F238E27FC236}">
                <a16:creationId xmlns:a16="http://schemas.microsoft.com/office/drawing/2014/main" id="{E72A8415-4F5C-0BC3-55C1-2BCAEAA7617A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934690" y="2984166"/>
            <a:ext cx="3971497" cy="12651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Etude de la sous nutrition dans le monde de 2013 à 2017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20564D-5E86-1F77-0531-45047F834257}"/>
              </a:ext>
            </a:extLst>
          </p:cNvPr>
          <p:cNvSpPr txBox="1"/>
          <p:nvPr/>
        </p:nvSpPr>
        <p:spPr>
          <a:xfrm>
            <a:off x="5985463" y="2281058"/>
            <a:ext cx="6454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Fichier de disponibilité alimentaire de 2017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Pays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Produit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Disponibilité alimentaire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Utilisations/Moyens d’acquisition de la disponibilité alimentaire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Fichier d’insécurité alimentaire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Pays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Années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Nb de personnes en sous-alimentation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Fichier de population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Pays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Année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Nb de la population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Fichier d’aide alimentaire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Pays bénéficiaire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Année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Produit</a:t>
            </a:r>
          </a:p>
          <a:p>
            <a:pPr>
              <a:buClr>
                <a:schemeClr val="bg1"/>
              </a:buClr>
            </a:pPr>
            <a:r>
              <a:rPr lang="fr-FR" dirty="0">
                <a:solidFill>
                  <a:schemeClr val="bg1"/>
                </a:solidFill>
              </a:rPr>
              <a:t>	Quantité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17EBB5-82AC-68C6-64F4-CA9C15F89ECC}"/>
              </a:ext>
            </a:extLst>
          </p:cNvPr>
          <p:cNvSpPr txBox="1"/>
          <p:nvPr/>
        </p:nvSpPr>
        <p:spPr>
          <a:xfrm>
            <a:off x="1109957" y="4480140"/>
            <a:ext cx="514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Analyse des données provenant de la FAO:</a:t>
            </a:r>
          </a:p>
        </p:txBody>
      </p:sp>
      <p:sp>
        <p:nvSpPr>
          <p:cNvPr id="4" name="Larme 3">
            <a:extLst>
              <a:ext uri="{FF2B5EF4-FFF2-40B4-BE49-F238E27FC236}">
                <a16:creationId xmlns:a16="http://schemas.microsoft.com/office/drawing/2014/main" id="{AB22EB08-0E1C-4FC9-2A43-AFC42B26DE6A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Méthodologie de l’analyse</a:t>
            </a:r>
            <a:endParaRPr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BBFF25-EB45-9685-E6AC-D8E11AB0BFC0}"/>
              </a:ext>
            </a:extLst>
          </p:cNvPr>
          <p:cNvSpPr txBox="1"/>
          <p:nvPr/>
        </p:nvSpPr>
        <p:spPr>
          <a:xfrm>
            <a:off x="810000" y="3429000"/>
            <a:ext cx="501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Importation des données dans un Notebook </a:t>
            </a:r>
            <a:r>
              <a:rPr lang="fr-FR" dirty="0" err="1">
                <a:solidFill>
                  <a:schemeClr val="bg1"/>
                </a:solidFill>
              </a:rPr>
              <a:t>Jupyter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2DD140-C32F-A5DC-5B4A-3F034ED7A1EE}"/>
              </a:ext>
            </a:extLst>
          </p:cNvPr>
          <p:cNvSpPr txBox="1"/>
          <p:nvPr/>
        </p:nvSpPr>
        <p:spPr>
          <a:xfrm>
            <a:off x="810000" y="4280266"/>
            <a:ext cx="554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Préparation des données pour l’analyse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9E4C78-F2D3-6C78-951E-CE0B514D3B36}"/>
              </a:ext>
            </a:extLst>
          </p:cNvPr>
          <p:cNvSpPr txBox="1"/>
          <p:nvPr/>
        </p:nvSpPr>
        <p:spPr>
          <a:xfrm>
            <a:off x="810000" y="5387050"/>
            <a:ext cx="395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Utilisation de Python pour les analyses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89D381-2549-76B2-5FCE-493EF2EAD8A2}"/>
              </a:ext>
            </a:extLst>
          </p:cNvPr>
          <p:cNvSpPr txBox="1"/>
          <p:nvPr/>
        </p:nvSpPr>
        <p:spPr>
          <a:xfrm>
            <a:off x="810000" y="2352037"/>
            <a:ext cx="4239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Découverte 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2F0267-1D9D-AA0C-D146-CB04B99C916E}"/>
              </a:ext>
            </a:extLst>
          </p:cNvPr>
          <p:cNvSpPr txBox="1"/>
          <p:nvPr/>
        </p:nvSpPr>
        <p:spPr>
          <a:xfrm>
            <a:off x="810000" y="5728736"/>
            <a:ext cx="3532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Jointure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Regroupement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Filtrage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625FB7-9005-5977-6775-93BD8CA80F9F}"/>
              </a:ext>
            </a:extLst>
          </p:cNvPr>
          <p:cNvSpPr txBox="1"/>
          <p:nvPr/>
        </p:nvSpPr>
        <p:spPr>
          <a:xfrm>
            <a:off x="810000" y="4614477"/>
            <a:ext cx="2369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Conversion d’unités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Nomenclature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Valeurs manquantes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BBD20D-EAD3-60D5-D846-80FC75F8AA87}"/>
              </a:ext>
            </a:extLst>
          </p:cNvPr>
          <p:cNvSpPr txBox="1"/>
          <p:nvPr/>
        </p:nvSpPr>
        <p:spPr>
          <a:xfrm>
            <a:off x="810000" y="3757046"/>
            <a:ext cx="403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Bibliothèques: Pandas, </a:t>
            </a:r>
            <a:r>
              <a:rPr lang="fr-FR" dirty="0" err="1">
                <a:solidFill>
                  <a:schemeClr val="bg1"/>
                </a:solidFill>
              </a:rPr>
              <a:t>Matplotlib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Seaborn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D0A8FB-77D1-002F-408A-DF5D7B960423}"/>
              </a:ext>
            </a:extLst>
          </p:cNvPr>
          <p:cNvSpPr txBox="1"/>
          <p:nvPr/>
        </p:nvSpPr>
        <p:spPr>
          <a:xfrm>
            <a:off x="810000" y="2681015"/>
            <a:ext cx="4197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Comprendre les données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Lexique des données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Question de la RGPD</a:t>
            </a:r>
          </a:p>
        </p:txBody>
      </p:sp>
      <p:pic>
        <p:nvPicPr>
          <p:cNvPr id="10" name="Image 6" descr="table mains état&#10;&#10;table mains état">
            <a:extLst>
              <a:ext uri="{FF2B5EF4-FFF2-40B4-BE49-F238E27FC236}">
                <a16:creationId xmlns:a16="http://schemas.microsoft.com/office/drawing/2014/main" id="{8212E94E-5B8B-13DD-25BA-A25E6C54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3" b="15730"/>
          <a:stretch/>
        </p:blipFill>
        <p:spPr>
          <a:xfrm>
            <a:off x="7547265" y="1"/>
            <a:ext cx="4777717" cy="6857999"/>
          </a:xfrm>
          <a:prstGeom prst="rect">
            <a:avLst/>
          </a:prstGeom>
        </p:spPr>
      </p:pic>
      <p:sp>
        <p:nvSpPr>
          <p:cNvPr id="11" name="Larme 10">
            <a:extLst>
              <a:ext uri="{FF2B5EF4-FFF2-40B4-BE49-F238E27FC236}">
                <a16:creationId xmlns:a16="http://schemas.microsoft.com/office/drawing/2014/main" id="{E1733AB5-B70D-2FE5-5635-DD1D6B51550A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1) Proportion de personnes en état de sous-nutrition en 2017</a:t>
            </a:r>
            <a:endParaRPr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36D3F3-07E6-E060-3819-7C7DF4D614A4}"/>
              </a:ext>
            </a:extLst>
          </p:cNvPr>
          <p:cNvSpPr txBox="1"/>
          <p:nvPr/>
        </p:nvSpPr>
        <p:spPr>
          <a:xfrm>
            <a:off x="1048991" y="2975613"/>
            <a:ext cx="9913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Nombre de personnes en état de sous-nutrition dans le monde: 535700000 personnes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Soit </a:t>
            </a:r>
            <a:r>
              <a:rPr lang="fr-FR" sz="2800" u="sng" dirty="0">
                <a:solidFill>
                  <a:schemeClr val="bg1"/>
                </a:solidFill>
              </a:rPr>
              <a:t>7.1%</a:t>
            </a:r>
            <a:r>
              <a:rPr lang="fr-FR" sz="2800" dirty="0">
                <a:solidFill>
                  <a:schemeClr val="bg1"/>
                </a:solidFill>
              </a:rPr>
              <a:t> de la population mondiale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67844D-AF73-B521-F0B6-8CDA3F3A0750}"/>
              </a:ext>
            </a:extLst>
          </p:cNvPr>
          <p:cNvSpPr txBox="1"/>
          <p:nvPr/>
        </p:nvSpPr>
        <p:spPr>
          <a:xfrm>
            <a:off x="1048991" y="4790210"/>
            <a:ext cx="5195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Cela correspond à 8 fois la population française</a:t>
            </a:r>
          </a:p>
        </p:txBody>
      </p:sp>
      <p:sp>
        <p:nvSpPr>
          <p:cNvPr id="4" name="Larme 3">
            <a:extLst>
              <a:ext uri="{FF2B5EF4-FFF2-40B4-BE49-F238E27FC236}">
                <a16:creationId xmlns:a16="http://schemas.microsoft.com/office/drawing/2014/main" id="{2F4FB90A-245C-EDD9-9179-2CD049748A4C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2) Nombre théorique de personnes qui pourraient être nourries en 2017</a:t>
            </a:r>
            <a:endParaRPr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A5C8CC-7ADC-3D65-4905-129B3509C550}"/>
              </a:ext>
            </a:extLst>
          </p:cNvPr>
          <p:cNvSpPr txBox="1"/>
          <p:nvPr/>
        </p:nvSpPr>
        <p:spPr>
          <a:xfrm>
            <a:off x="457200" y="2535382"/>
            <a:ext cx="65047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Calcule du besoin en kcal par personnes: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Pourcentage femme -&gt; 50%</a:t>
            </a:r>
          </a:p>
          <a:p>
            <a:r>
              <a:rPr lang="fr-FR" sz="2000" dirty="0">
                <a:solidFill>
                  <a:schemeClr val="bg1"/>
                </a:solidFill>
              </a:rPr>
              <a:t>Pourcentage homme -&gt; 50%</a:t>
            </a:r>
          </a:p>
          <a:p>
            <a:r>
              <a:rPr lang="fr-FR" sz="2000" dirty="0">
                <a:solidFill>
                  <a:schemeClr val="bg1"/>
                </a:solidFill>
              </a:rPr>
              <a:t>Pourcentage adulte -&gt; 75%</a:t>
            </a:r>
          </a:p>
          <a:p>
            <a:r>
              <a:rPr lang="fr-FR" sz="2000" dirty="0">
                <a:solidFill>
                  <a:schemeClr val="bg1"/>
                </a:solidFill>
              </a:rPr>
              <a:t>Pourcentage enfant -&gt; 25%</a:t>
            </a:r>
          </a:p>
          <a:p>
            <a:r>
              <a:rPr lang="fr-FR" sz="2000" dirty="0">
                <a:solidFill>
                  <a:schemeClr val="bg1"/>
                </a:solidFill>
              </a:rPr>
              <a:t>Enfants:1900</a:t>
            </a:r>
          </a:p>
          <a:p>
            <a:r>
              <a:rPr lang="fr-FR" sz="2000" dirty="0">
                <a:solidFill>
                  <a:schemeClr val="bg1"/>
                </a:solidFill>
              </a:rPr>
              <a:t>Femme:2000</a:t>
            </a:r>
          </a:p>
          <a:p>
            <a:r>
              <a:rPr lang="fr-FR" sz="2000" dirty="0">
                <a:solidFill>
                  <a:schemeClr val="bg1"/>
                </a:solidFill>
              </a:rPr>
              <a:t>Homme:2600 </a:t>
            </a:r>
          </a:p>
          <a:p>
            <a:r>
              <a:rPr lang="fr-FR" sz="2000" dirty="0">
                <a:solidFill>
                  <a:schemeClr val="bg1"/>
                </a:solidFill>
              </a:rPr>
              <a:t>1900*0.25 + (2000*0.5+2600*0.5)*0.75 = 475+1725= </a:t>
            </a:r>
            <a:r>
              <a:rPr lang="fr-FR" sz="2000" u="sng" dirty="0">
                <a:solidFill>
                  <a:schemeClr val="bg1"/>
                </a:solidFill>
              </a:rPr>
              <a:t>2200kcal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85E1FC-620B-0B94-C2AA-232D3935DF6E}"/>
              </a:ext>
            </a:extLst>
          </p:cNvPr>
          <p:cNvSpPr txBox="1"/>
          <p:nvPr/>
        </p:nvSpPr>
        <p:spPr>
          <a:xfrm>
            <a:off x="7710053" y="2747783"/>
            <a:ext cx="3190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Nombre de personnes pouvant être nourries: 9297326501 personnes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Population mondiale: 7548134111 personnes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Pourcentage de personnes pouvant être nourries: </a:t>
            </a:r>
            <a:r>
              <a:rPr lang="fr-FR" sz="2000" u="sng" dirty="0">
                <a:solidFill>
                  <a:schemeClr val="bg1"/>
                </a:solidFill>
              </a:rPr>
              <a:t>123.17%</a:t>
            </a:r>
          </a:p>
        </p:txBody>
      </p:sp>
      <p:sp>
        <p:nvSpPr>
          <p:cNvPr id="3" name="Larme 2">
            <a:extLst>
              <a:ext uri="{FF2B5EF4-FFF2-40B4-BE49-F238E27FC236}">
                <a16:creationId xmlns:a16="http://schemas.microsoft.com/office/drawing/2014/main" id="{0153331D-DA14-2022-8202-8CF2E6CC64A3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3) Nombre théorique de personnes qui pourraient être nourries uniquement avec les végétaux en 2017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82DADD-3B34-0A6E-7708-01B6418E99F7}"/>
              </a:ext>
            </a:extLst>
          </p:cNvPr>
          <p:cNvSpPr txBox="1"/>
          <p:nvPr/>
        </p:nvSpPr>
        <p:spPr>
          <a:xfrm>
            <a:off x="1285008" y="2919844"/>
            <a:ext cx="9621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Nombre de personnes pouvant être nourries grâce aux végétaux: 7671450761 personnes</a:t>
            </a:r>
          </a:p>
          <a:p>
            <a:r>
              <a:rPr lang="fr-FR" sz="2800" dirty="0">
                <a:solidFill>
                  <a:schemeClr val="bg1"/>
                </a:solidFill>
              </a:rPr>
              <a:t>Population mondiale: 7548134111 personnes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Pourcentage de personnes pouvant être nourries grâce aux végétaux: </a:t>
            </a:r>
            <a:r>
              <a:rPr lang="fr-FR" sz="2800" u="sng" dirty="0">
                <a:solidFill>
                  <a:schemeClr val="bg1"/>
                </a:solidFill>
              </a:rPr>
              <a:t>101.63%</a:t>
            </a:r>
          </a:p>
        </p:txBody>
      </p:sp>
      <p:sp>
        <p:nvSpPr>
          <p:cNvPr id="3" name="Larme 2">
            <a:extLst>
              <a:ext uri="{FF2B5EF4-FFF2-40B4-BE49-F238E27FC236}">
                <a16:creationId xmlns:a16="http://schemas.microsoft.com/office/drawing/2014/main" id="{EC94108D-EC97-65AD-D971-925664BCE70B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pic>
        <p:nvPicPr>
          <p:cNvPr id="3" name="Image 2" descr="Une image contenant texte, diagramme, capture d’écran, cercle">
            <a:extLst>
              <a:ext uri="{FF2B5EF4-FFF2-40B4-BE49-F238E27FC236}">
                <a16:creationId xmlns:a16="http://schemas.microsoft.com/office/drawing/2014/main" id="{5F24BEB8-243E-13BD-0118-8F0AA2A1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856" y="2082906"/>
            <a:ext cx="6466323" cy="4504931"/>
          </a:xfrm>
          <a:prstGeom prst="rect">
            <a:avLst/>
          </a:prstGeom>
        </p:spPr>
      </p:pic>
      <p:sp>
        <p:nvSpPr>
          <p:cNvPr id="2" name="Larme 1">
            <a:extLst>
              <a:ext uri="{FF2B5EF4-FFF2-40B4-BE49-F238E27FC236}">
                <a16:creationId xmlns:a16="http://schemas.microsoft.com/office/drawing/2014/main" id="{77CA919E-1F86-4687-A90D-66572B1EC752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affichage, logiciel">
            <a:extLst>
              <a:ext uri="{FF2B5EF4-FFF2-40B4-BE49-F238E27FC236}">
                <a16:creationId xmlns:a16="http://schemas.microsoft.com/office/drawing/2014/main" id="{F0073E5C-C0A8-673E-E824-729E4DE3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38" y="2166361"/>
            <a:ext cx="7278782" cy="4244451"/>
          </a:xfrm>
          <a:prstGeom prst="rect">
            <a:avLst/>
          </a:prstGeom>
        </p:spPr>
      </p:pic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5) Part de l’utilisation des principales céréales entre l’alimentation humaine et animale</a:t>
            </a: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C4C9C7-95C7-91C7-CA08-20B47DB40648}"/>
              </a:ext>
            </a:extLst>
          </p:cNvPr>
          <p:cNvSpPr txBox="1"/>
          <p:nvPr/>
        </p:nvSpPr>
        <p:spPr>
          <a:xfrm>
            <a:off x="4862454" y="3830968"/>
            <a:ext cx="142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43.02%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A83E1C-331A-4189-46D8-56F172711F67}"/>
              </a:ext>
            </a:extLst>
          </p:cNvPr>
          <p:cNvSpPr txBox="1"/>
          <p:nvPr/>
        </p:nvSpPr>
        <p:spPr>
          <a:xfrm>
            <a:off x="7607529" y="3830968"/>
            <a:ext cx="142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35.91</a:t>
            </a:r>
            <a:r>
              <a:rPr lang="fr-FR" sz="28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B5247C-38F4-F744-6C31-BF393098C8CF}"/>
              </a:ext>
            </a:extLst>
          </p:cNvPr>
          <p:cNvSpPr txBox="1"/>
          <p:nvPr/>
        </p:nvSpPr>
        <p:spPr>
          <a:xfrm>
            <a:off x="9471359" y="3830968"/>
            <a:ext cx="142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1" dirty="0">
                <a:solidFill>
                  <a:schemeClr val="bg1"/>
                </a:solidFill>
              </a:rPr>
              <a:t>21.07</a:t>
            </a:r>
            <a:r>
              <a:rPr lang="fr-FR" sz="28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" name="Larme 1">
            <a:extLst>
              <a:ext uri="{FF2B5EF4-FFF2-40B4-BE49-F238E27FC236}">
                <a16:creationId xmlns:a16="http://schemas.microsoft.com/office/drawing/2014/main" id="{56950A12-8509-07EF-739A-F67254F54E4F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6) Liste des 10 pays où la proportion de personnes en état de sous-nutrition est la plus forte en </a:t>
            </a:r>
            <a:r>
              <a:rPr lang="fr-FR" sz="3200" dirty="0">
                <a:solidFill>
                  <a:schemeClr val="lt1"/>
                </a:solidFill>
              </a:rPr>
              <a:t>2017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14F67A4-158E-3441-D07B-104EC3993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31378"/>
              </p:ext>
            </p:extLst>
          </p:nvPr>
        </p:nvGraphicFramePr>
        <p:xfrm>
          <a:off x="3253998" y="233157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675659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8293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Pourcentage de personnes sous-alimenté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56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Haïti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République populaire démocratique de Corée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47.19%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Madagascar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4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Libéria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4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Lesotho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6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Rwanda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6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Mozambique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Timor-Leste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3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Afghanistan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091034"/>
                  </a:ext>
                </a:extLst>
              </a:tr>
            </a:tbl>
          </a:graphicData>
        </a:graphic>
      </p:graphicFrame>
      <p:sp>
        <p:nvSpPr>
          <p:cNvPr id="3" name="Larme 2">
            <a:extLst>
              <a:ext uri="{FF2B5EF4-FFF2-40B4-BE49-F238E27FC236}">
                <a16:creationId xmlns:a16="http://schemas.microsoft.com/office/drawing/2014/main" id="{FD66E578-1E55-6C71-88FE-12A61C328A5B}"/>
              </a:ext>
            </a:extLst>
          </p:cNvPr>
          <p:cNvSpPr/>
          <p:nvPr/>
        </p:nvSpPr>
        <p:spPr>
          <a:xfrm>
            <a:off x="11486032" y="6181782"/>
            <a:ext cx="538055" cy="536594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693</Words>
  <Application>Microsoft Office PowerPoint</Application>
  <PresentationFormat>Grand écran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Noto Sans Symbols</vt:lpstr>
      <vt:lpstr>Wingdings</vt:lpstr>
      <vt:lpstr>Entre guillemets</vt:lpstr>
      <vt:lpstr>Étude sur la sous-nutrition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la sous-nutrition dans le monde</dc:title>
  <dc:creator>JeY jEy</dc:creator>
  <cp:lastModifiedBy>Kévin Maure</cp:lastModifiedBy>
  <cp:revision>10</cp:revision>
  <dcterms:created xsi:type="dcterms:W3CDTF">2023-03-17T20:58:30Z</dcterms:created>
  <dcterms:modified xsi:type="dcterms:W3CDTF">2024-04-12T08:59:16Z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