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3" r:id="rId5"/>
    <p:sldId id="265" r:id="rId6"/>
    <p:sldId id="258" r:id="rId7"/>
    <p:sldId id="266" r:id="rId8"/>
    <p:sldId id="259" r:id="rId9"/>
    <p:sldId id="260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61" r:id="rId20"/>
    <p:sldId id="262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ExtraBold" panose="000009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2" y="42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20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47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35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92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38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1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39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75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46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99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49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980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23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 b="1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Projet 6: Optimisez la gestion des données d’une boutique avec R ou Python</a:t>
            </a:r>
            <a:endParaRPr sz="5200" b="1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Kévin Maure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Analyste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09/06/2024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diagramme">
            <a:extLst>
              <a:ext uri="{FF2B5EF4-FFF2-40B4-BE49-F238E27FC236}">
                <a16:creationId xmlns:a16="http://schemas.microsoft.com/office/drawing/2014/main" id="{E220C2D5-F4F6-C6FB-37A7-B3601AEA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1" y="1542736"/>
            <a:ext cx="7000875" cy="3529247"/>
          </a:xfrm>
          <a:prstGeom prst="rect">
            <a:avLst/>
          </a:prstGeom>
        </p:spPr>
      </p:pic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5275887" y="1827469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Chiffre d’affaires: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5974B7-12C9-9E2B-984C-F1E5B49CD2AF}"/>
              </a:ext>
            </a:extLst>
          </p:cNvPr>
          <p:cNvSpPr txBox="1"/>
          <p:nvPr/>
        </p:nvSpPr>
        <p:spPr>
          <a:xfrm>
            <a:off x="5275888" y="2178354"/>
            <a:ext cx="49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Chiffre d'affaires du site web:  143680.1€</a:t>
            </a:r>
          </a:p>
        </p:txBody>
      </p:sp>
    </p:spTree>
    <p:extLst>
      <p:ext uri="{BB962C8B-B14F-4D97-AF65-F5344CB8AC3E}">
        <p14:creationId xmlns:p14="http://schemas.microsoft.com/office/powerpoint/2010/main" val="51787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446690" y="1651248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Chiffre d’affaires: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5974B7-12C9-9E2B-984C-F1E5B49CD2AF}"/>
              </a:ext>
            </a:extLst>
          </p:cNvPr>
          <p:cNvSpPr txBox="1"/>
          <p:nvPr/>
        </p:nvSpPr>
        <p:spPr>
          <a:xfrm>
            <a:off x="446691" y="2002133"/>
            <a:ext cx="49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Chiffre d'affaires du site web:  143680.1€</a:t>
            </a:r>
          </a:p>
        </p:txBody>
      </p:sp>
      <p:pic>
        <p:nvPicPr>
          <p:cNvPr id="7" name="Image 6" descr="Une image contenant texte, capture d’écran, Police, nombre">
            <a:extLst>
              <a:ext uri="{FF2B5EF4-FFF2-40B4-BE49-F238E27FC236}">
                <a16:creationId xmlns:a16="http://schemas.microsoft.com/office/drawing/2014/main" id="{802E0D60-92C3-824E-5043-C5D15EF1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4" y="2632017"/>
            <a:ext cx="5029237" cy="20193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2B1F468-1660-5361-0126-4E4BE9BF9F8E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3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179992" y="1517901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20 / 80 du Chiffre d’affaires: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32C8CD-D171-4446-4F39-99941C1CC950}"/>
              </a:ext>
            </a:extLst>
          </p:cNvPr>
          <p:cNvSpPr txBox="1"/>
          <p:nvPr/>
        </p:nvSpPr>
        <p:spPr>
          <a:xfrm>
            <a:off x="179992" y="1887567"/>
            <a:ext cx="598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Nombre d'article représentant 80% du chiffre d'affaires:  434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Nombre d'articles total:  714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60.78% des articles représentent 80% du chiffre d'affaires</a:t>
            </a:r>
          </a:p>
        </p:txBody>
      </p:sp>
      <p:pic>
        <p:nvPicPr>
          <p:cNvPr id="10" name="Image 9" descr="Une image contenant texte, capture d’écran, Police, nombre">
            <a:extLst>
              <a:ext uri="{FF2B5EF4-FFF2-40B4-BE49-F238E27FC236}">
                <a16:creationId xmlns:a16="http://schemas.microsoft.com/office/drawing/2014/main" id="{DAE5A726-A477-2E30-C885-8CA6090E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30" y="2068882"/>
            <a:ext cx="2200291" cy="1762138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">
            <a:extLst>
              <a:ext uri="{FF2B5EF4-FFF2-40B4-BE49-F238E27FC236}">
                <a16:creationId xmlns:a16="http://schemas.microsoft.com/office/drawing/2014/main" id="{63C825CC-1D5D-A3EB-E8BE-E809E5CD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954" y="2819797"/>
            <a:ext cx="3800503" cy="196216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D913CED-9066-FEC3-934F-6E483A3E544F}"/>
              </a:ext>
            </a:extLst>
          </p:cNvPr>
          <p:cNvSpPr txBox="1"/>
          <p:nvPr/>
        </p:nvSpPr>
        <p:spPr>
          <a:xfrm>
            <a:off x="6832979" y="1669701"/>
            <a:ext cx="162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80% du CA: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00AAE71-514B-86CE-F156-E7104A3B9C6F}"/>
              </a:ext>
            </a:extLst>
          </p:cNvPr>
          <p:cNvSpPr txBox="1"/>
          <p:nvPr/>
        </p:nvSpPr>
        <p:spPr>
          <a:xfrm>
            <a:off x="336161" y="3646990"/>
            <a:ext cx="162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20% du CA: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550E3D-4938-29D5-4457-0981E4A5F3EC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33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conception">
            <a:extLst>
              <a:ext uri="{FF2B5EF4-FFF2-40B4-BE49-F238E27FC236}">
                <a16:creationId xmlns:a16="http://schemas.microsoft.com/office/drawing/2014/main" id="{9F712DDC-C443-BB45-C15B-7158CAC23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0" r="7746" b="6526"/>
          <a:stretch/>
        </p:blipFill>
        <p:spPr>
          <a:xfrm>
            <a:off x="0" y="1417348"/>
            <a:ext cx="7350454" cy="3726152"/>
          </a:xfrm>
          <a:prstGeom prst="rect">
            <a:avLst/>
          </a:prstGeom>
        </p:spPr>
      </p:pic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5666412" y="1496483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Nombre de ventes:</a:t>
            </a:r>
          </a:p>
        </p:txBody>
      </p:sp>
      <p:pic>
        <p:nvPicPr>
          <p:cNvPr id="9" name="Image 8" descr="Une image contenant texte, capture d’écran, Police, nombre">
            <a:extLst>
              <a:ext uri="{FF2B5EF4-FFF2-40B4-BE49-F238E27FC236}">
                <a16:creationId xmlns:a16="http://schemas.microsoft.com/office/drawing/2014/main" id="{CCE2C681-09EC-449C-89E3-885E730B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488" y="2178751"/>
            <a:ext cx="1724038" cy="172403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151B82F-C7E4-C643-691B-E78542DF005D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8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179992" y="1517901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20 / 80 du nombre de ventes: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32C8CD-D171-4446-4F39-99941C1CC950}"/>
              </a:ext>
            </a:extLst>
          </p:cNvPr>
          <p:cNvSpPr txBox="1"/>
          <p:nvPr/>
        </p:nvSpPr>
        <p:spPr>
          <a:xfrm>
            <a:off x="179992" y="1887567"/>
            <a:ext cx="598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Nombre d'article représentant 80% des ventes en quantité: 433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Nombre d'article total: 714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60.64% des articles représentent 80% des ventes en quantité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00AAE71-514B-86CE-F156-E7104A3B9C6F}"/>
              </a:ext>
            </a:extLst>
          </p:cNvPr>
          <p:cNvSpPr txBox="1"/>
          <p:nvPr/>
        </p:nvSpPr>
        <p:spPr>
          <a:xfrm>
            <a:off x="369498" y="3595459"/>
            <a:ext cx="200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20% du nombre de ventes:</a:t>
            </a:r>
          </a:p>
        </p:txBody>
      </p:sp>
      <p:pic>
        <p:nvPicPr>
          <p:cNvPr id="5" name="Image 4" descr="Une image contenant texte, capture d’écran, Police, nombre">
            <a:extLst>
              <a:ext uri="{FF2B5EF4-FFF2-40B4-BE49-F238E27FC236}">
                <a16:creationId xmlns:a16="http://schemas.microsoft.com/office/drawing/2014/main" id="{624511C5-CFBD-8F11-45E2-BCF2F229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84" y="2776141"/>
            <a:ext cx="3733827" cy="20097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6E0F477-E6FA-8CFB-E1D3-C81EFD4C543B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, conception">
            <a:extLst>
              <a:ext uri="{FF2B5EF4-FFF2-40B4-BE49-F238E27FC236}">
                <a16:creationId xmlns:a16="http://schemas.microsoft.com/office/drawing/2014/main" id="{BE817ADD-DEFB-3042-07DA-DE914F982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0" r="7361" b="4760"/>
          <a:stretch/>
        </p:blipFill>
        <p:spPr>
          <a:xfrm>
            <a:off x="1012175" y="1473600"/>
            <a:ext cx="7002448" cy="3652683"/>
          </a:xfrm>
          <a:prstGeom prst="rect">
            <a:avLst/>
          </a:prstGeom>
        </p:spPr>
      </p:pic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5751675" y="1525058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Rotations de stocks: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BE87C6-DBEC-6B4F-D6A0-A365057B52CF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973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6099338" y="1669913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Rotations de stocks:</a:t>
            </a:r>
          </a:p>
        </p:txBody>
      </p:sp>
      <p:pic>
        <p:nvPicPr>
          <p:cNvPr id="6" name="Image 5" descr="Une image contenant texte, capture d’écran, Police, nombre">
            <a:extLst>
              <a:ext uri="{FF2B5EF4-FFF2-40B4-BE49-F238E27FC236}">
                <a16:creationId xmlns:a16="http://schemas.microsoft.com/office/drawing/2014/main" id="{38AB020B-A946-446C-D6A4-9B3B7366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924" y="2200269"/>
            <a:ext cx="2162191" cy="17811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67DA103-7777-B350-81B8-5807723BB050}"/>
              </a:ext>
            </a:extLst>
          </p:cNvPr>
          <p:cNvSpPr txBox="1"/>
          <p:nvPr/>
        </p:nvSpPr>
        <p:spPr>
          <a:xfrm>
            <a:off x="375254" y="1864351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Valorisation du stock: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5C628B-E204-C787-BB3F-DA2DBFBD5D73}"/>
              </a:ext>
            </a:extLst>
          </p:cNvPr>
          <p:cNvSpPr txBox="1"/>
          <p:nvPr/>
        </p:nvSpPr>
        <p:spPr>
          <a:xfrm>
            <a:off x="428691" y="2372954"/>
            <a:ext cx="5988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-Valorisation des stocks en euros: 277328.07€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Chiffre d'affaires: 143680.1€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L'entreprise possède en stock 1.93 fois son chiffre d'affaires du mois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-Stock total que possède l'entreprise: 16740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Nombre de produit vendu en un mois: 5751.0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L'entreprise possède 2.91 fois plus de stock par rapport à ce qu'elle vend en un mois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6D04BB-2203-3C68-6885-BDD0BD767A6E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03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254324" y="2963454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Taux de marge:</a:t>
            </a:r>
          </a:p>
        </p:txBody>
      </p:sp>
      <p:pic>
        <p:nvPicPr>
          <p:cNvPr id="5" name="Image 4" descr="Une image contenant texte, capture d’écran, diagramme, Tracé">
            <a:extLst>
              <a:ext uri="{FF2B5EF4-FFF2-40B4-BE49-F238E27FC236}">
                <a16:creationId xmlns:a16="http://schemas.microsoft.com/office/drawing/2014/main" id="{D98F1739-E295-5F62-54A1-20AFBA3E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496125"/>
            <a:ext cx="5563919" cy="358415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F7AB228-8DAB-F4A9-3173-02F2408E6B42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3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cs typeface="Arial"/>
                <a:sym typeface="Montserrat"/>
              </a:rPr>
              <a:t>CA, quantités, stocks, taux de marge et correlations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482924" y="2911067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Corrélations:</a:t>
            </a:r>
          </a:p>
        </p:txBody>
      </p:sp>
      <p:pic>
        <p:nvPicPr>
          <p:cNvPr id="6" name="Image 5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4F824D00-0CE1-89C1-752C-E9913B09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8" y="1482754"/>
            <a:ext cx="4273627" cy="357695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D0A437-FDA3-1CB8-46FD-1D8D86B9F5DB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17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89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7CDFF-E603-F2E6-EBF0-D89BA3A58746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897C31-DBF2-4956-B239-A40B5B17EC27}"/>
              </a:ext>
            </a:extLst>
          </p:cNvPr>
          <p:cNvSpPr txBox="1"/>
          <p:nvPr/>
        </p:nvSpPr>
        <p:spPr>
          <a:xfrm>
            <a:off x="451459" y="1727450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Recommandation</a:t>
            </a:r>
            <a:r>
              <a:rPr lang="fr-FR" dirty="0">
                <a:latin typeface="Montserrat ExtraBold" panose="00000900000000000000" pitchFamily="2" charset="0"/>
              </a:rPr>
              <a:t>s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D183D0-5CC0-1D9A-877B-CA7B2BA0AB94}"/>
              </a:ext>
            </a:extLst>
          </p:cNvPr>
          <p:cNvSpPr txBox="1"/>
          <p:nvPr/>
        </p:nvSpPr>
        <p:spPr>
          <a:xfrm>
            <a:off x="609600" y="2068867"/>
            <a:ext cx="6063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Utilisé des variables calculer lorsque cela est possible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 Rajouter des données: année de production, origine de la bouteille, les paniers des clients…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Adopter une codification précise/unique pour l’identification des produits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dirty="0">
              <a:latin typeface="Montserrat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4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DAA8E8-A325-182B-A626-198E820FE0CF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18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6" descr="table mains état&#10;&#10;table mains état">
            <a:extLst>
              <a:ext uri="{FF2B5EF4-FFF2-40B4-BE49-F238E27FC236}">
                <a16:creationId xmlns:a16="http://schemas.microsoft.com/office/drawing/2014/main" id="{71AEBD09-0D80-E2D3-C49D-52E3F59E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13" b="15730"/>
          <a:stretch/>
        </p:blipFill>
        <p:spPr>
          <a:xfrm>
            <a:off x="5632469" y="0"/>
            <a:ext cx="3511531" cy="5143500"/>
          </a:xfrm>
          <a:prstGeom prst="rect">
            <a:avLst/>
          </a:prstGeom>
        </p:spPr>
      </p:pic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Contexte et spécifications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C2B0F41-F05D-9B2B-42DB-FA6A50C5B5CC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5D8F40-2922-BFD0-C4B5-9BC46E936952}"/>
              </a:ext>
            </a:extLst>
          </p:cNvPr>
          <p:cNvSpPr txBox="1"/>
          <p:nvPr/>
        </p:nvSpPr>
        <p:spPr>
          <a:xfrm>
            <a:off x="206680" y="1727450"/>
            <a:ext cx="5219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Montserrat ExtraBold" panose="020F0502020204030204" pitchFamily="2" charset="0"/>
              </a:rPr>
              <a:t>Agrégation des différents fichiers -&gt; exploiter les données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Montserrat ExtraBold" panose="020F0502020204030204" pitchFamily="2" charset="0"/>
              </a:rPr>
              <a:t>Analyse de ces données</a:t>
            </a:r>
          </a:p>
        </p:txBody>
      </p:sp>
      <p:pic>
        <p:nvPicPr>
          <p:cNvPr id="13" name="Image 12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DAFBDC66-6E6B-3D99-C403-0B803736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35" y="2975815"/>
            <a:ext cx="28194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414000" y="547195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CEF241F-41B1-AAA8-1AF9-2D00EC48F278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BB669E-D923-8A11-C3ED-18970F964690}"/>
              </a:ext>
            </a:extLst>
          </p:cNvPr>
          <p:cNvSpPr txBox="1"/>
          <p:nvPr/>
        </p:nvSpPr>
        <p:spPr>
          <a:xfrm>
            <a:off x="451459" y="1727450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Compétences: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17070F-9155-8930-45B8-2F89C55D949E}"/>
              </a:ext>
            </a:extLst>
          </p:cNvPr>
          <p:cNvSpPr txBox="1"/>
          <p:nvPr/>
        </p:nvSpPr>
        <p:spPr>
          <a:xfrm>
            <a:off x="609600" y="2068867"/>
            <a:ext cx="6063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Découverte/utilisation de librairie pour traitement et analyse de données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Traiter et nettoyer des données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Analyses exploratoires de fichiers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Analyses de données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fr-FR" dirty="0">
              <a:latin typeface="Montserrat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4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D93034-7C59-F0DA-3290-D62B73C1F0B7}"/>
              </a:ext>
            </a:extLst>
          </p:cNvPr>
          <p:cNvSpPr txBox="1"/>
          <p:nvPr/>
        </p:nvSpPr>
        <p:spPr>
          <a:xfrm>
            <a:off x="451459" y="3441950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Difficultés: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DC443C-DCC0-4AEA-91C3-92271679E853}"/>
              </a:ext>
            </a:extLst>
          </p:cNvPr>
          <p:cNvSpPr txBox="1"/>
          <p:nvPr/>
        </p:nvSpPr>
        <p:spPr>
          <a:xfrm>
            <a:off x="609600" y="3783367"/>
            <a:ext cx="6063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Trouvé les données erronées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Choix lors de données manquantes ou incorrectes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Choix des techniques d’analyse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dirty="0">
              <a:latin typeface="Montserrat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40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C133B-B951-5977-B15B-8723DEFBCDBC}"/>
              </a:ext>
            </a:extLst>
          </p:cNvPr>
          <p:cNvSpPr txBox="1"/>
          <p:nvPr/>
        </p:nvSpPr>
        <p:spPr>
          <a:xfrm>
            <a:off x="8440474" y="4471986"/>
            <a:ext cx="47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19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B6D7A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Contexte et spécifications des données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C2B0F41-F05D-9B2B-42DB-FA6A50C5B5CC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5D8F40-2922-BFD0-C4B5-9BC46E936952}"/>
              </a:ext>
            </a:extLst>
          </p:cNvPr>
          <p:cNvSpPr txBox="1"/>
          <p:nvPr/>
        </p:nvSpPr>
        <p:spPr>
          <a:xfrm>
            <a:off x="206680" y="1727450"/>
            <a:ext cx="521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20F0502020204030204" pitchFamily="2" charset="0"/>
                <a:cs typeface="Arial"/>
                <a:sym typeface="Arial"/>
              </a:rPr>
              <a:t>Données: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69AFD1-3BC2-2BF6-AB44-3EFECE14A95E}"/>
              </a:ext>
            </a:extLst>
          </p:cNvPr>
          <p:cNvSpPr txBox="1"/>
          <p:nvPr/>
        </p:nvSpPr>
        <p:spPr>
          <a:xfrm>
            <a:off x="313931" y="2194555"/>
            <a:ext cx="1491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ERP: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product_id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onsale_web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price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stock_quantity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stock_status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purchase_price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F1FA62-AF49-4702-6F72-37FC9E669316}"/>
              </a:ext>
            </a:extLst>
          </p:cNvPr>
          <p:cNvSpPr txBox="1"/>
          <p:nvPr/>
        </p:nvSpPr>
        <p:spPr>
          <a:xfrm>
            <a:off x="1944004" y="2175505"/>
            <a:ext cx="1274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Liaison</a:t>
            </a:r>
            <a:r>
              <a:rPr kumimoji="0" lang="fr-FR" sz="14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id_web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product_id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855C71-6CED-D7BB-C449-88701B91B499}"/>
              </a:ext>
            </a:extLst>
          </p:cNvPr>
          <p:cNvSpPr txBox="1"/>
          <p:nvPr/>
        </p:nvSpPr>
        <p:spPr>
          <a:xfrm>
            <a:off x="5126403" y="2431740"/>
            <a:ext cx="196436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product_type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post_title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post_excerpt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post_status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comment_status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ping_status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post_password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post_name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post_modified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post_modified_gmt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post_content_filtered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post_parent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C28711-8ACD-0A43-934B-BEB773B1C276}"/>
              </a:ext>
            </a:extLst>
          </p:cNvPr>
          <p:cNvSpPr txBox="1"/>
          <p:nvPr/>
        </p:nvSpPr>
        <p:spPr>
          <a:xfrm>
            <a:off x="3446288" y="2232655"/>
            <a:ext cx="16801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Site WEB: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sku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virtual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downloadable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rating_count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average_rating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total_sales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tax_status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tax_class</a:t>
            </a:r>
            <a:endParaRPr kumimoji="0" lang="fr-FR" sz="12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post_author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post_date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post_date_gmt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post_content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C35C4C-7CD3-66B6-347F-D131DC0A5C17}"/>
              </a:ext>
            </a:extLst>
          </p:cNvPr>
          <p:cNvSpPr txBox="1"/>
          <p:nvPr/>
        </p:nvSpPr>
        <p:spPr>
          <a:xfrm>
            <a:off x="7001781" y="2431740"/>
            <a:ext cx="20372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guid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menu_order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post_type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poste_mime_type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comment_count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21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012175" y="5143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B6D7A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C2B0F41-F05D-9B2B-42DB-FA6A50C5B5CC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5D8F40-2922-BFD0-C4B5-9BC46E936952}"/>
              </a:ext>
            </a:extLst>
          </p:cNvPr>
          <p:cNvSpPr txBox="1"/>
          <p:nvPr/>
        </p:nvSpPr>
        <p:spPr>
          <a:xfrm>
            <a:off x="451459" y="1570287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sym typeface="Arial"/>
              </a:rPr>
              <a:t>Traitements réalisés: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0B320B-A483-0859-2499-9A95B068CC00}"/>
              </a:ext>
            </a:extLst>
          </p:cNvPr>
          <p:cNvSpPr txBox="1"/>
          <p:nvPr/>
        </p:nvSpPr>
        <p:spPr>
          <a:xfrm>
            <a:off x="451459" y="2264081"/>
            <a:ext cx="5663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-</a:t>
            </a:r>
            <a:r>
              <a:rPr lang="fr-FR" dirty="0" err="1">
                <a:solidFill>
                  <a:schemeClr val="tx1"/>
                </a:solidFill>
                <a:latin typeface="Montserrat" panose="00000500000000000000" pitchFamily="2" charset="0"/>
              </a:rPr>
              <a:t>stock_status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: 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incohérence entre le </a:t>
            </a:r>
            <a:r>
              <a:rPr lang="fr-FR" dirty="0" err="1">
                <a:solidFill>
                  <a:schemeClr val="tx1"/>
                </a:solidFill>
                <a:latin typeface="Montserrat" panose="00000500000000000000" pitchFamily="2" charset="0"/>
              </a:rPr>
              <a:t>satus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et la </a:t>
            </a:r>
            <a:r>
              <a:rPr lang="fr-FR" dirty="0" err="1">
                <a:solidFill>
                  <a:schemeClr val="tx1"/>
                </a:solidFill>
                <a:latin typeface="Montserrat" panose="00000500000000000000" pitchFamily="2" charset="0"/>
              </a:rPr>
              <a:t>quantity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du stock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-&gt; correction des incohérences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-</a:t>
            </a:r>
            <a:r>
              <a:rPr lang="fr-FR" dirty="0" err="1">
                <a:solidFill>
                  <a:schemeClr val="tx1"/>
                </a:solidFill>
                <a:latin typeface="Montserrat" panose="00000500000000000000" pitchFamily="2" charset="0"/>
              </a:rPr>
              <a:t>stock_quantity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stocks négatifs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-&gt; remplacer par 0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-</a:t>
            </a:r>
            <a:r>
              <a:rPr lang="fr-FR" dirty="0" err="1">
                <a:solidFill>
                  <a:schemeClr val="tx1"/>
                </a:solidFill>
                <a:latin typeface="Montserrat" panose="00000500000000000000" pitchFamily="2" charset="0"/>
              </a:rPr>
              <a:t>price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prix négatifs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-&gt; remplacer par 0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-</a:t>
            </a:r>
            <a:r>
              <a:rPr lang="fr-FR" dirty="0" err="1">
                <a:solidFill>
                  <a:schemeClr val="tx1"/>
                </a:solidFill>
                <a:latin typeface="Montserrat" panose="00000500000000000000" pitchFamily="2" charset="0"/>
              </a:rPr>
              <a:t>purchase_price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prix d’achats supérieur aux prix de ventes</a:t>
            </a:r>
          </a:p>
          <a:p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	-&gt; aucune modification car pas de contexte précis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A89741-1271-CC62-685A-E7E184F673F2}"/>
              </a:ext>
            </a:extLst>
          </p:cNvPr>
          <p:cNvSpPr txBox="1"/>
          <p:nvPr/>
        </p:nvSpPr>
        <p:spPr>
          <a:xfrm>
            <a:off x="609600" y="1911704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Montserrat" panose="00000500000000000000" pitchFamily="2" charset="0"/>
              </a:rPr>
              <a:t>ERP:</a:t>
            </a:r>
          </a:p>
        </p:txBody>
      </p:sp>
    </p:spTree>
    <p:extLst>
      <p:ext uri="{BB962C8B-B14F-4D97-AF65-F5344CB8AC3E}">
        <p14:creationId xmlns:p14="http://schemas.microsoft.com/office/powerpoint/2010/main" val="338286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012175" y="5143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B6D7A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tabLst/>
              <a:defRPr/>
            </a:pP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kumimoji="0" lang="fr" sz="25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C2B0F41-F05D-9B2B-42DB-FA6A50C5B5CC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5D8F40-2922-BFD0-C4B5-9BC46E936952}"/>
              </a:ext>
            </a:extLst>
          </p:cNvPr>
          <p:cNvSpPr txBox="1"/>
          <p:nvPr/>
        </p:nvSpPr>
        <p:spPr>
          <a:xfrm>
            <a:off x="451459" y="1570283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Traitements réalisés: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0B320B-A483-0859-2499-9A95B068CC00}"/>
              </a:ext>
            </a:extLst>
          </p:cNvPr>
          <p:cNvSpPr txBox="1"/>
          <p:nvPr/>
        </p:nvSpPr>
        <p:spPr>
          <a:xfrm>
            <a:off x="451458" y="2264077"/>
            <a:ext cx="7092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sku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	</a:t>
            </a:r>
            <a:r>
              <a:rPr lang="fr-FR" dirty="0">
                <a:latin typeface="Montserrat" panose="00000500000000000000" pitchFamily="2" charset="0"/>
              </a:rPr>
              <a:t>problème de codification (pas de cohérence entre les identifiants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	-&gt; aucune modification car aucun problème pour l’analyse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	lignes de données sans identifiant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	-&gt; suppression de ces lignes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	identifiants non uniques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	-&gt; suppression des doublons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A89741-1271-CC62-685A-E7E184F673F2}"/>
              </a:ext>
            </a:extLst>
          </p:cNvPr>
          <p:cNvSpPr txBox="1"/>
          <p:nvPr/>
        </p:nvSpPr>
        <p:spPr>
          <a:xfrm>
            <a:off x="609600" y="19117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Site WEB:</a:t>
            </a:r>
          </a:p>
        </p:txBody>
      </p:sp>
    </p:spTree>
    <p:extLst>
      <p:ext uri="{BB962C8B-B14F-4D97-AF65-F5344CB8AC3E}">
        <p14:creationId xmlns:p14="http://schemas.microsoft.com/office/powerpoint/2010/main" val="42947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823425" y="5425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Choix des attributs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Clés utilisés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au cours du traitements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Difficultés ou pièges rencontrés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9A16E77-90D9-FD8D-5D44-983C205479E1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C7171C-B07C-1533-7D06-413BB724499A}"/>
              </a:ext>
            </a:extLst>
          </p:cNvPr>
          <p:cNvSpPr txBox="1"/>
          <p:nvPr/>
        </p:nvSpPr>
        <p:spPr>
          <a:xfrm>
            <a:off x="451459" y="1727450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sym typeface="Arial"/>
              </a:rPr>
              <a:t>Choix des attributs: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AE204A6-7DAE-5FD3-4D43-242E4A62E124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093944-A979-3DFD-5143-CA5E3C506CAC}"/>
              </a:ext>
            </a:extLst>
          </p:cNvPr>
          <p:cNvSpPr txBox="1"/>
          <p:nvPr/>
        </p:nvSpPr>
        <p:spPr>
          <a:xfrm>
            <a:off x="313931" y="2194555"/>
            <a:ext cx="1491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ERP: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product_id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onsale_web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price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stock_quantity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stock_status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purchase_price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68E63A-38C1-B4C5-7B86-151461F3B932}"/>
              </a:ext>
            </a:extLst>
          </p:cNvPr>
          <p:cNvSpPr txBox="1"/>
          <p:nvPr/>
        </p:nvSpPr>
        <p:spPr>
          <a:xfrm>
            <a:off x="1944004" y="2175505"/>
            <a:ext cx="1274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Liaison</a:t>
            </a:r>
            <a:r>
              <a:rPr kumimoji="0" lang="fr-FR" sz="14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id_web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product_id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88BD8F-8FF8-A125-8244-515E9B21C916}"/>
              </a:ext>
            </a:extLst>
          </p:cNvPr>
          <p:cNvSpPr txBox="1"/>
          <p:nvPr/>
        </p:nvSpPr>
        <p:spPr>
          <a:xfrm>
            <a:off x="5126403" y="2431740"/>
            <a:ext cx="196436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product_type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post_title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post_excerpt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post_status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comment_status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ping_status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post_password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post_name</a:t>
            </a:r>
            <a:endParaRPr kumimoji="0" lang="fr-FR" sz="1200" b="1" i="0" u="non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post_modified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post_modified_gmt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post_content_filtered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post_parent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44A158-7C1B-F019-2693-9A7F1DFB43D2}"/>
              </a:ext>
            </a:extLst>
          </p:cNvPr>
          <p:cNvSpPr txBox="1"/>
          <p:nvPr/>
        </p:nvSpPr>
        <p:spPr>
          <a:xfrm>
            <a:off x="3446288" y="2232655"/>
            <a:ext cx="168011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Site WEB: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sku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00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virtual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downloadable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rating_count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average_rating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total_sales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tax_status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tax_class</a:t>
            </a:r>
            <a:endParaRPr kumimoji="0" lang="fr-FR" sz="1200" b="1" i="0" u="sng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post_author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post_date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post_date_gmt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post_content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D9D618-31B1-C525-CB48-FDB44C6FFD83}"/>
              </a:ext>
            </a:extLst>
          </p:cNvPr>
          <p:cNvSpPr txBox="1"/>
          <p:nvPr/>
        </p:nvSpPr>
        <p:spPr>
          <a:xfrm>
            <a:off x="7001781" y="2431740"/>
            <a:ext cx="20372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guid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menu_order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post_type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poste_mime_type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sng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200" b="1" i="0" u="none" strike="sng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comment_count</a:t>
            </a:r>
            <a:endParaRPr kumimoji="0" lang="fr-FR" sz="1200" b="1" i="0" u="none" strike="sng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012175" y="5143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Datasets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Caractéristiques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Char char="○"/>
            </a:pPr>
            <a:r>
              <a:rPr lang="fr" sz="18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800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Remarques éventuelles, pièges ou difficultés rencontrées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B6D7A8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C2B0F41-F05D-9B2B-42DB-FA6A50C5B5CC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5D8F40-2922-BFD0-C4B5-9BC46E936952}"/>
              </a:ext>
            </a:extLst>
          </p:cNvPr>
          <p:cNvSpPr txBox="1"/>
          <p:nvPr/>
        </p:nvSpPr>
        <p:spPr>
          <a:xfrm>
            <a:off x="451459" y="1727450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Traitements réalisés: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0B320B-A483-0859-2499-9A95B068CC00}"/>
              </a:ext>
            </a:extLst>
          </p:cNvPr>
          <p:cNvSpPr txBox="1"/>
          <p:nvPr/>
        </p:nvSpPr>
        <p:spPr>
          <a:xfrm>
            <a:off x="451460" y="2421244"/>
            <a:ext cx="4992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id_web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 et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sku</a:t>
            </a:r>
            <a:r>
              <a:rPr lang="fr-FR" dirty="0">
                <a:latin typeface="Montserrat" panose="00000500000000000000" pitchFamily="2" charset="0"/>
              </a:rPr>
              <a:t>: problème de type incompatible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	-&gt;modification du type des deux variables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A89741-1271-CC62-685A-E7E184F673F2}"/>
              </a:ext>
            </a:extLst>
          </p:cNvPr>
          <p:cNvSpPr txBox="1"/>
          <p:nvPr/>
        </p:nvSpPr>
        <p:spPr>
          <a:xfrm>
            <a:off x="609600" y="206886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Liaison:</a:t>
            </a:r>
          </a:p>
        </p:txBody>
      </p:sp>
    </p:spTree>
    <p:extLst>
      <p:ext uri="{BB962C8B-B14F-4D97-AF65-F5344CB8AC3E}">
        <p14:creationId xmlns:p14="http://schemas.microsoft.com/office/powerpoint/2010/main" val="185984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709679" y="5367182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984E0E3-A923-C8CD-711A-DC95AD43CCA7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7</a:t>
            </a:r>
          </a:p>
        </p:txBody>
      </p:sp>
      <p:pic>
        <p:nvPicPr>
          <p:cNvPr id="4" name="Image 3" descr="Une image contenant texte, capture d’écran, ligne, nombre">
            <a:extLst>
              <a:ext uri="{FF2B5EF4-FFF2-40B4-BE49-F238E27FC236}">
                <a16:creationId xmlns:a16="http://schemas.microsoft.com/office/drawing/2014/main" id="{3B8E0BFD-4026-D84B-F714-16F67975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79" y="1727450"/>
            <a:ext cx="4495821" cy="30517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C3FB861-B8BD-DE45-5C3B-1279CE9D320D}"/>
              </a:ext>
            </a:extLst>
          </p:cNvPr>
          <p:cNvSpPr txBox="1"/>
          <p:nvPr/>
        </p:nvSpPr>
        <p:spPr>
          <a:xfrm>
            <a:off x="5833085" y="1695853"/>
            <a:ext cx="310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Méthodes: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A4543A-A664-A65A-3C1D-C69A97E2791F}"/>
              </a:ext>
            </a:extLst>
          </p:cNvPr>
          <p:cNvSpPr txBox="1"/>
          <p:nvPr/>
        </p:nvSpPr>
        <p:spPr>
          <a:xfrm>
            <a:off x="5991225" y="2037270"/>
            <a:ext cx="284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Z-score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5B9B6C-9E79-D550-E2A1-DD5F582F765B}"/>
              </a:ext>
            </a:extLst>
          </p:cNvPr>
          <p:cNvSpPr txBox="1"/>
          <p:nvPr/>
        </p:nvSpPr>
        <p:spPr>
          <a:xfrm>
            <a:off x="5991225" y="2380160"/>
            <a:ext cx="2841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Intervalle interquartile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AC8653-586F-5BA3-6595-0AABE2FD6BD7}"/>
              </a:ext>
            </a:extLst>
          </p:cNvPr>
          <p:cNvSpPr txBox="1"/>
          <p:nvPr/>
        </p:nvSpPr>
        <p:spPr>
          <a:xfrm>
            <a:off x="5833080" y="2853133"/>
            <a:ext cx="310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Résultats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79D26F-8F48-29F3-A64E-694CD9D67DEF}"/>
              </a:ext>
            </a:extLst>
          </p:cNvPr>
          <p:cNvSpPr txBox="1"/>
          <p:nvPr/>
        </p:nvSpPr>
        <p:spPr>
          <a:xfrm>
            <a:off x="5833083" y="3199262"/>
            <a:ext cx="31775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-Nombre de produit étant des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outliers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: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-Nombre de produit total: 714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dirty="0">
                <a:latin typeface="Montserrat" panose="00000500000000000000" pitchFamily="2" charset="0"/>
              </a:rPr>
              <a:t>-Proportion de l'ensemble du catalogue </a:t>
            </a:r>
            <a:r>
              <a:rPr lang="fr-FR" dirty="0" err="1">
                <a:latin typeface="Montserrat" panose="00000500000000000000" pitchFamily="2" charset="0"/>
              </a:rPr>
              <a:t>outliers</a:t>
            </a:r>
            <a:r>
              <a:rPr lang="fr-FR" dirty="0">
                <a:latin typeface="Montserrat" panose="00000500000000000000" pitchFamily="2" charset="0"/>
              </a:rPr>
              <a:t> 4.34%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Police, diagramme">
            <a:extLst>
              <a:ext uri="{FF2B5EF4-FFF2-40B4-BE49-F238E27FC236}">
                <a16:creationId xmlns:a16="http://schemas.microsoft.com/office/drawing/2014/main" id="{248353A1-A72A-BB51-44DA-FAB79A140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7"/>
          <a:stretch/>
        </p:blipFill>
        <p:spPr>
          <a:xfrm>
            <a:off x="227237" y="1553122"/>
            <a:ext cx="6745068" cy="3416400"/>
          </a:xfrm>
          <a:prstGeom prst="rect">
            <a:avLst/>
          </a:prstGeom>
        </p:spPr>
      </p:pic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28691" y="5186207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  <a:endParaRPr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Limites éventuelles de l’analyse </a:t>
            </a: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4F8AF01-446E-A429-33B6-D1C25994473D}"/>
              </a:ext>
            </a:extLst>
          </p:cNvPr>
          <p:cNvSpPr/>
          <p:nvPr/>
        </p:nvSpPr>
        <p:spPr>
          <a:xfrm>
            <a:off x="8435711" y="4446740"/>
            <a:ext cx="396589" cy="359510"/>
          </a:xfrm>
          <a:prstGeom prst="ellipse">
            <a:avLst/>
          </a:prstGeom>
          <a:solidFill>
            <a:srgbClr val="568424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8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09BF1B-84CA-4124-F5A4-A9AF8D23B267}"/>
              </a:ext>
            </a:extLst>
          </p:cNvPr>
          <p:cNvSpPr txBox="1"/>
          <p:nvPr/>
        </p:nvSpPr>
        <p:spPr>
          <a:xfrm>
            <a:off x="5275887" y="1827469"/>
            <a:ext cx="4946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Chiffre d’affaires: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5974B7-12C9-9E2B-984C-F1E5B49CD2AF}"/>
              </a:ext>
            </a:extLst>
          </p:cNvPr>
          <p:cNvSpPr txBox="1"/>
          <p:nvPr/>
        </p:nvSpPr>
        <p:spPr>
          <a:xfrm>
            <a:off x="5275888" y="2178354"/>
            <a:ext cx="499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Chiffre d'affaires du site web:  143680.1€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1219</Words>
  <Application>Microsoft Office PowerPoint</Application>
  <PresentationFormat>Affichage à l'écran (16:9)</PresentationFormat>
  <Paragraphs>276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Wingdings</vt:lpstr>
      <vt:lpstr>Montserrat ExtraBold</vt:lpstr>
      <vt:lpstr>Arial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Kévin Maure</cp:lastModifiedBy>
  <cp:revision>5</cp:revision>
  <dcterms:modified xsi:type="dcterms:W3CDTF">2024-06-12T12:04:01Z</dcterms:modified>
</cp:coreProperties>
</file>