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27432000" cy="16459200"/>
  <p:notesSz cx="6858000" cy="9144000"/>
  <p:defaultTextStyle>
    <a:defPPr>
      <a:defRPr lang="en-US"/>
    </a:defPPr>
    <a:lvl1pPr marL="0" algn="l" defTabSz="1254008" rtl="0" eaLnBrk="1" latinLnBrk="0" hangingPunct="1">
      <a:defRPr sz="4900" kern="1200">
        <a:solidFill>
          <a:schemeClr val="tx1"/>
        </a:solidFill>
        <a:latin typeface="+mn-lt"/>
        <a:ea typeface="+mn-ea"/>
        <a:cs typeface="+mn-cs"/>
      </a:defRPr>
    </a:lvl1pPr>
    <a:lvl2pPr marL="1254008" algn="l" defTabSz="1254008" rtl="0" eaLnBrk="1" latinLnBrk="0" hangingPunct="1">
      <a:defRPr sz="4900" kern="1200">
        <a:solidFill>
          <a:schemeClr val="tx1"/>
        </a:solidFill>
        <a:latin typeface="+mn-lt"/>
        <a:ea typeface="+mn-ea"/>
        <a:cs typeface="+mn-cs"/>
      </a:defRPr>
    </a:lvl2pPr>
    <a:lvl3pPr marL="2508016" algn="l" defTabSz="1254008" rtl="0" eaLnBrk="1" latinLnBrk="0" hangingPunct="1">
      <a:defRPr sz="4900" kern="1200">
        <a:solidFill>
          <a:schemeClr val="tx1"/>
        </a:solidFill>
        <a:latin typeface="+mn-lt"/>
        <a:ea typeface="+mn-ea"/>
        <a:cs typeface="+mn-cs"/>
      </a:defRPr>
    </a:lvl3pPr>
    <a:lvl4pPr marL="3762024" algn="l" defTabSz="1254008" rtl="0" eaLnBrk="1" latinLnBrk="0" hangingPunct="1">
      <a:defRPr sz="4900" kern="1200">
        <a:solidFill>
          <a:schemeClr val="tx1"/>
        </a:solidFill>
        <a:latin typeface="+mn-lt"/>
        <a:ea typeface="+mn-ea"/>
        <a:cs typeface="+mn-cs"/>
      </a:defRPr>
    </a:lvl4pPr>
    <a:lvl5pPr marL="5016033" algn="l" defTabSz="1254008" rtl="0" eaLnBrk="1" latinLnBrk="0" hangingPunct="1">
      <a:defRPr sz="4900" kern="1200">
        <a:solidFill>
          <a:schemeClr val="tx1"/>
        </a:solidFill>
        <a:latin typeface="+mn-lt"/>
        <a:ea typeface="+mn-ea"/>
        <a:cs typeface="+mn-cs"/>
      </a:defRPr>
    </a:lvl5pPr>
    <a:lvl6pPr marL="6270041" algn="l" defTabSz="1254008" rtl="0" eaLnBrk="1" latinLnBrk="0" hangingPunct="1">
      <a:defRPr sz="4900" kern="1200">
        <a:solidFill>
          <a:schemeClr val="tx1"/>
        </a:solidFill>
        <a:latin typeface="+mn-lt"/>
        <a:ea typeface="+mn-ea"/>
        <a:cs typeface="+mn-cs"/>
      </a:defRPr>
    </a:lvl6pPr>
    <a:lvl7pPr marL="7524049" algn="l" defTabSz="1254008" rtl="0" eaLnBrk="1" latinLnBrk="0" hangingPunct="1">
      <a:defRPr sz="4900" kern="1200">
        <a:solidFill>
          <a:schemeClr val="tx1"/>
        </a:solidFill>
        <a:latin typeface="+mn-lt"/>
        <a:ea typeface="+mn-ea"/>
        <a:cs typeface="+mn-cs"/>
      </a:defRPr>
    </a:lvl7pPr>
    <a:lvl8pPr marL="8778057" algn="l" defTabSz="1254008" rtl="0" eaLnBrk="1" latinLnBrk="0" hangingPunct="1">
      <a:defRPr sz="4900" kern="1200">
        <a:solidFill>
          <a:schemeClr val="tx1"/>
        </a:solidFill>
        <a:latin typeface="+mn-lt"/>
        <a:ea typeface="+mn-ea"/>
        <a:cs typeface="+mn-cs"/>
      </a:defRPr>
    </a:lvl8pPr>
    <a:lvl9pPr marL="10032065" algn="l" defTabSz="1254008" rtl="0" eaLnBrk="1" latinLnBrk="0" hangingPunct="1">
      <a:defRPr sz="49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abrielle"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45C0E"/>
    <a:srgbClr val="067211"/>
    <a:srgbClr val="DA0000"/>
    <a:srgbClr val="E1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7791" autoAdjust="0"/>
  </p:normalViewPr>
  <p:slideViewPr>
    <p:cSldViewPr snapToGrid="0" snapToObjects="1">
      <p:cViewPr>
        <p:scale>
          <a:sx n="50" d="100"/>
          <a:sy n="50" d="100"/>
        </p:scale>
        <p:origin x="-744" y="480"/>
      </p:cViewPr>
      <p:guideLst>
        <p:guide orient="horz" pos="5184"/>
        <p:guide pos="86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commentAuthors" Target="commentAuthors.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5113021"/>
            <a:ext cx="23317200" cy="3528060"/>
          </a:xfrm>
        </p:spPr>
        <p:txBody>
          <a:bodyPr/>
          <a:lstStyle/>
          <a:p>
            <a:r>
              <a:rPr lang="en-CA" smtClean="0"/>
              <a:t>Click to edit Master title style</a:t>
            </a:r>
            <a:endParaRPr lang="en-US"/>
          </a:p>
        </p:txBody>
      </p:sp>
      <p:sp>
        <p:nvSpPr>
          <p:cNvPr id="3" name="Subtitle 2"/>
          <p:cNvSpPr>
            <a:spLocks noGrp="1"/>
          </p:cNvSpPr>
          <p:nvPr>
            <p:ph type="subTitle" idx="1"/>
          </p:nvPr>
        </p:nvSpPr>
        <p:spPr>
          <a:xfrm>
            <a:off x="4114800" y="9326880"/>
            <a:ext cx="19202400" cy="4206240"/>
          </a:xfrm>
        </p:spPr>
        <p:txBody>
          <a:bodyPr/>
          <a:lstStyle>
            <a:lvl1pPr marL="0" indent="0" algn="ctr">
              <a:buNone/>
              <a:defRPr>
                <a:solidFill>
                  <a:schemeClr val="tx1">
                    <a:tint val="75000"/>
                  </a:schemeClr>
                </a:solidFill>
              </a:defRPr>
            </a:lvl1pPr>
            <a:lvl2pPr marL="1254008" indent="0" algn="ctr">
              <a:buNone/>
              <a:defRPr>
                <a:solidFill>
                  <a:schemeClr val="tx1">
                    <a:tint val="75000"/>
                  </a:schemeClr>
                </a:solidFill>
              </a:defRPr>
            </a:lvl2pPr>
            <a:lvl3pPr marL="2508016" indent="0" algn="ctr">
              <a:buNone/>
              <a:defRPr>
                <a:solidFill>
                  <a:schemeClr val="tx1">
                    <a:tint val="75000"/>
                  </a:schemeClr>
                </a:solidFill>
              </a:defRPr>
            </a:lvl3pPr>
            <a:lvl4pPr marL="3762024" indent="0" algn="ctr">
              <a:buNone/>
              <a:defRPr>
                <a:solidFill>
                  <a:schemeClr val="tx1">
                    <a:tint val="75000"/>
                  </a:schemeClr>
                </a:solidFill>
              </a:defRPr>
            </a:lvl4pPr>
            <a:lvl5pPr marL="5016033" indent="0" algn="ctr">
              <a:buNone/>
              <a:defRPr>
                <a:solidFill>
                  <a:schemeClr val="tx1">
                    <a:tint val="75000"/>
                  </a:schemeClr>
                </a:solidFill>
              </a:defRPr>
            </a:lvl5pPr>
            <a:lvl6pPr marL="6270041" indent="0" algn="ctr">
              <a:buNone/>
              <a:defRPr>
                <a:solidFill>
                  <a:schemeClr val="tx1">
                    <a:tint val="75000"/>
                  </a:schemeClr>
                </a:solidFill>
              </a:defRPr>
            </a:lvl6pPr>
            <a:lvl7pPr marL="7524049" indent="0" algn="ctr">
              <a:buNone/>
              <a:defRPr>
                <a:solidFill>
                  <a:schemeClr val="tx1">
                    <a:tint val="75000"/>
                  </a:schemeClr>
                </a:solidFill>
              </a:defRPr>
            </a:lvl7pPr>
            <a:lvl8pPr marL="8778057" indent="0" algn="ctr">
              <a:buNone/>
              <a:defRPr>
                <a:solidFill>
                  <a:schemeClr val="tx1">
                    <a:tint val="75000"/>
                  </a:schemeClr>
                </a:solidFill>
              </a:defRPr>
            </a:lvl8pPr>
            <a:lvl9pPr marL="10032065" indent="0" algn="ctr">
              <a:buNone/>
              <a:defRPr>
                <a:solidFill>
                  <a:schemeClr val="tx1">
                    <a:tint val="75000"/>
                  </a:schemeClr>
                </a:solidFill>
              </a:defRPr>
            </a:lvl9pPr>
          </a:lstStyle>
          <a:p>
            <a:r>
              <a:rPr lang="en-CA" smtClean="0"/>
              <a:t>Click to edit Master subtitle style</a:t>
            </a:r>
            <a:endParaRPr lang="en-US"/>
          </a:p>
        </p:txBody>
      </p:sp>
      <p:sp>
        <p:nvSpPr>
          <p:cNvPr id="4" name="Date Placeholder 3"/>
          <p:cNvSpPr>
            <a:spLocks noGrp="1"/>
          </p:cNvSpPr>
          <p:nvPr>
            <p:ph type="dt" sz="half" idx="10"/>
          </p:nvPr>
        </p:nvSpPr>
        <p:spPr/>
        <p:txBody>
          <a:bodyPr/>
          <a:lstStyle/>
          <a:p>
            <a:fld id="{BA3D2166-DA3A-7E42-B5FA-B8909614B8FF}" type="datetimeFigureOut">
              <a:rPr lang="en-US" smtClean="0"/>
              <a:t>2016-07-23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39F90C-A632-0241-909B-4C86795B5A86}" type="slidenum">
              <a:rPr lang="en-US" smtClean="0"/>
              <a:t>‹#›</a:t>
            </a:fld>
            <a:endParaRPr lang="en-US"/>
          </a:p>
        </p:txBody>
      </p:sp>
    </p:spTree>
    <p:extLst>
      <p:ext uri="{BB962C8B-B14F-4D97-AF65-F5344CB8AC3E}">
        <p14:creationId xmlns:p14="http://schemas.microsoft.com/office/powerpoint/2010/main" val="4046086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BA3D2166-DA3A-7E42-B5FA-B8909614B8FF}" type="datetimeFigureOut">
              <a:rPr lang="en-US" smtClean="0"/>
              <a:t>2016-07-23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39F90C-A632-0241-909B-4C86795B5A86}" type="slidenum">
              <a:rPr lang="en-US" smtClean="0"/>
              <a:t>‹#›</a:t>
            </a:fld>
            <a:endParaRPr lang="en-US"/>
          </a:p>
        </p:txBody>
      </p:sp>
    </p:spTree>
    <p:extLst>
      <p:ext uri="{BB962C8B-B14F-4D97-AF65-F5344CB8AC3E}">
        <p14:creationId xmlns:p14="http://schemas.microsoft.com/office/powerpoint/2010/main" val="1975772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664600" y="1581151"/>
            <a:ext cx="18516600" cy="33707069"/>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4114800" y="1581151"/>
            <a:ext cx="55092600" cy="33707069"/>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BA3D2166-DA3A-7E42-B5FA-B8909614B8FF}" type="datetimeFigureOut">
              <a:rPr lang="en-US" smtClean="0"/>
              <a:t>2016-07-23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39F90C-A632-0241-909B-4C86795B5A86}" type="slidenum">
              <a:rPr lang="en-US" smtClean="0"/>
              <a:t>‹#›</a:t>
            </a:fld>
            <a:endParaRPr lang="en-US"/>
          </a:p>
        </p:txBody>
      </p:sp>
    </p:spTree>
    <p:extLst>
      <p:ext uri="{BB962C8B-B14F-4D97-AF65-F5344CB8AC3E}">
        <p14:creationId xmlns:p14="http://schemas.microsoft.com/office/powerpoint/2010/main" val="389099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BA3D2166-DA3A-7E42-B5FA-B8909614B8FF}" type="datetimeFigureOut">
              <a:rPr lang="en-US" smtClean="0"/>
              <a:t>2016-07-23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39F90C-A632-0241-909B-4C86795B5A86}" type="slidenum">
              <a:rPr lang="en-US" smtClean="0"/>
              <a:t>‹#›</a:t>
            </a:fld>
            <a:endParaRPr lang="en-US"/>
          </a:p>
        </p:txBody>
      </p:sp>
    </p:spTree>
    <p:extLst>
      <p:ext uri="{BB962C8B-B14F-4D97-AF65-F5344CB8AC3E}">
        <p14:creationId xmlns:p14="http://schemas.microsoft.com/office/powerpoint/2010/main" val="3827686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66939" y="10576561"/>
            <a:ext cx="23317200" cy="3268980"/>
          </a:xfrm>
        </p:spPr>
        <p:txBody>
          <a:bodyPr anchor="t"/>
          <a:lstStyle>
            <a:lvl1pPr algn="l">
              <a:defRPr sz="11000" b="1" cap="all"/>
            </a:lvl1pPr>
          </a:lstStyle>
          <a:p>
            <a:r>
              <a:rPr lang="en-CA" smtClean="0"/>
              <a:t>Click to edit Master title style</a:t>
            </a:r>
            <a:endParaRPr lang="en-US"/>
          </a:p>
        </p:txBody>
      </p:sp>
      <p:sp>
        <p:nvSpPr>
          <p:cNvPr id="3" name="Text Placeholder 2"/>
          <p:cNvSpPr>
            <a:spLocks noGrp="1"/>
          </p:cNvSpPr>
          <p:nvPr>
            <p:ph type="body" idx="1"/>
          </p:nvPr>
        </p:nvSpPr>
        <p:spPr>
          <a:xfrm>
            <a:off x="2166939" y="6976112"/>
            <a:ext cx="23317200" cy="3600449"/>
          </a:xfrm>
        </p:spPr>
        <p:txBody>
          <a:bodyPr anchor="b"/>
          <a:lstStyle>
            <a:lvl1pPr marL="0" indent="0">
              <a:buNone/>
              <a:defRPr sz="5500">
                <a:solidFill>
                  <a:schemeClr val="tx1">
                    <a:tint val="75000"/>
                  </a:schemeClr>
                </a:solidFill>
              </a:defRPr>
            </a:lvl1pPr>
            <a:lvl2pPr marL="1254008" indent="0">
              <a:buNone/>
              <a:defRPr sz="4900">
                <a:solidFill>
                  <a:schemeClr val="tx1">
                    <a:tint val="75000"/>
                  </a:schemeClr>
                </a:solidFill>
              </a:defRPr>
            </a:lvl2pPr>
            <a:lvl3pPr marL="2508016" indent="0">
              <a:buNone/>
              <a:defRPr sz="4400">
                <a:solidFill>
                  <a:schemeClr val="tx1">
                    <a:tint val="75000"/>
                  </a:schemeClr>
                </a:solidFill>
              </a:defRPr>
            </a:lvl3pPr>
            <a:lvl4pPr marL="3762024" indent="0">
              <a:buNone/>
              <a:defRPr sz="3800">
                <a:solidFill>
                  <a:schemeClr val="tx1">
                    <a:tint val="75000"/>
                  </a:schemeClr>
                </a:solidFill>
              </a:defRPr>
            </a:lvl4pPr>
            <a:lvl5pPr marL="5016033" indent="0">
              <a:buNone/>
              <a:defRPr sz="3800">
                <a:solidFill>
                  <a:schemeClr val="tx1">
                    <a:tint val="75000"/>
                  </a:schemeClr>
                </a:solidFill>
              </a:defRPr>
            </a:lvl5pPr>
            <a:lvl6pPr marL="6270041" indent="0">
              <a:buNone/>
              <a:defRPr sz="3800">
                <a:solidFill>
                  <a:schemeClr val="tx1">
                    <a:tint val="75000"/>
                  </a:schemeClr>
                </a:solidFill>
              </a:defRPr>
            </a:lvl6pPr>
            <a:lvl7pPr marL="7524049" indent="0">
              <a:buNone/>
              <a:defRPr sz="3800">
                <a:solidFill>
                  <a:schemeClr val="tx1">
                    <a:tint val="75000"/>
                  </a:schemeClr>
                </a:solidFill>
              </a:defRPr>
            </a:lvl7pPr>
            <a:lvl8pPr marL="8778057" indent="0">
              <a:buNone/>
              <a:defRPr sz="3800">
                <a:solidFill>
                  <a:schemeClr val="tx1">
                    <a:tint val="75000"/>
                  </a:schemeClr>
                </a:solidFill>
              </a:defRPr>
            </a:lvl8pPr>
            <a:lvl9pPr marL="10032065" indent="0">
              <a:buNone/>
              <a:defRPr sz="38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fld id="{BA3D2166-DA3A-7E42-B5FA-B8909614B8FF}" type="datetimeFigureOut">
              <a:rPr lang="en-US" smtClean="0"/>
              <a:t>2016-07-23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39F90C-A632-0241-909B-4C86795B5A86}" type="slidenum">
              <a:rPr lang="en-US" smtClean="0"/>
              <a:t>‹#›</a:t>
            </a:fld>
            <a:endParaRPr lang="en-US"/>
          </a:p>
        </p:txBody>
      </p:sp>
    </p:spTree>
    <p:extLst>
      <p:ext uri="{BB962C8B-B14F-4D97-AF65-F5344CB8AC3E}">
        <p14:creationId xmlns:p14="http://schemas.microsoft.com/office/powerpoint/2010/main" val="481384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4114800" y="9216391"/>
            <a:ext cx="36804600" cy="26071829"/>
          </a:xfrm>
        </p:spPr>
        <p:txBody>
          <a:bodyPr/>
          <a:lstStyle>
            <a:lvl1pPr>
              <a:defRPr sz="7700"/>
            </a:lvl1pPr>
            <a:lvl2pPr>
              <a:defRPr sz="6600"/>
            </a:lvl2pPr>
            <a:lvl3pPr>
              <a:defRPr sz="5500"/>
            </a:lvl3pPr>
            <a:lvl4pPr>
              <a:defRPr sz="4900"/>
            </a:lvl4pPr>
            <a:lvl5pPr>
              <a:defRPr sz="4900"/>
            </a:lvl5pPr>
            <a:lvl6pPr>
              <a:defRPr sz="4900"/>
            </a:lvl6pPr>
            <a:lvl7pPr>
              <a:defRPr sz="4900"/>
            </a:lvl7pPr>
            <a:lvl8pPr>
              <a:defRPr sz="4900"/>
            </a:lvl8pPr>
            <a:lvl9pPr>
              <a:defRPr sz="49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41376600" y="9216391"/>
            <a:ext cx="36804600" cy="26071829"/>
          </a:xfrm>
        </p:spPr>
        <p:txBody>
          <a:bodyPr/>
          <a:lstStyle>
            <a:lvl1pPr>
              <a:defRPr sz="7700"/>
            </a:lvl1pPr>
            <a:lvl2pPr>
              <a:defRPr sz="6600"/>
            </a:lvl2pPr>
            <a:lvl3pPr>
              <a:defRPr sz="5500"/>
            </a:lvl3pPr>
            <a:lvl4pPr>
              <a:defRPr sz="4900"/>
            </a:lvl4pPr>
            <a:lvl5pPr>
              <a:defRPr sz="4900"/>
            </a:lvl5pPr>
            <a:lvl6pPr>
              <a:defRPr sz="4900"/>
            </a:lvl6pPr>
            <a:lvl7pPr>
              <a:defRPr sz="4900"/>
            </a:lvl7pPr>
            <a:lvl8pPr>
              <a:defRPr sz="4900"/>
            </a:lvl8pPr>
            <a:lvl9pPr>
              <a:defRPr sz="49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Date Placeholder 4"/>
          <p:cNvSpPr>
            <a:spLocks noGrp="1"/>
          </p:cNvSpPr>
          <p:nvPr>
            <p:ph type="dt" sz="half" idx="10"/>
          </p:nvPr>
        </p:nvSpPr>
        <p:spPr/>
        <p:txBody>
          <a:bodyPr/>
          <a:lstStyle/>
          <a:p>
            <a:fld id="{BA3D2166-DA3A-7E42-B5FA-B8909614B8FF}" type="datetimeFigureOut">
              <a:rPr lang="en-US" smtClean="0"/>
              <a:t>2016-07-23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39F90C-A632-0241-909B-4C86795B5A86}" type="slidenum">
              <a:rPr lang="en-US" smtClean="0"/>
              <a:t>‹#›</a:t>
            </a:fld>
            <a:endParaRPr lang="en-US"/>
          </a:p>
        </p:txBody>
      </p:sp>
    </p:spTree>
    <p:extLst>
      <p:ext uri="{BB962C8B-B14F-4D97-AF65-F5344CB8AC3E}">
        <p14:creationId xmlns:p14="http://schemas.microsoft.com/office/powerpoint/2010/main" val="4063098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59131"/>
            <a:ext cx="24688800" cy="2743200"/>
          </a:xfrm>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1371600" y="3684271"/>
            <a:ext cx="12120564" cy="1535429"/>
          </a:xfrm>
        </p:spPr>
        <p:txBody>
          <a:bodyPr anchor="b"/>
          <a:lstStyle>
            <a:lvl1pPr marL="0" indent="0">
              <a:buNone/>
              <a:defRPr sz="6600" b="1"/>
            </a:lvl1pPr>
            <a:lvl2pPr marL="1254008" indent="0">
              <a:buNone/>
              <a:defRPr sz="5500" b="1"/>
            </a:lvl2pPr>
            <a:lvl3pPr marL="2508016" indent="0">
              <a:buNone/>
              <a:defRPr sz="4900" b="1"/>
            </a:lvl3pPr>
            <a:lvl4pPr marL="3762024" indent="0">
              <a:buNone/>
              <a:defRPr sz="4400" b="1"/>
            </a:lvl4pPr>
            <a:lvl5pPr marL="5016033" indent="0">
              <a:buNone/>
              <a:defRPr sz="4400" b="1"/>
            </a:lvl5pPr>
            <a:lvl6pPr marL="6270041" indent="0">
              <a:buNone/>
              <a:defRPr sz="4400" b="1"/>
            </a:lvl6pPr>
            <a:lvl7pPr marL="7524049" indent="0">
              <a:buNone/>
              <a:defRPr sz="4400" b="1"/>
            </a:lvl7pPr>
            <a:lvl8pPr marL="8778057" indent="0">
              <a:buNone/>
              <a:defRPr sz="4400" b="1"/>
            </a:lvl8pPr>
            <a:lvl9pPr marL="10032065" indent="0">
              <a:buNone/>
              <a:defRPr sz="4400" b="1"/>
            </a:lvl9pPr>
          </a:lstStyle>
          <a:p>
            <a:pPr lvl="0"/>
            <a:r>
              <a:rPr lang="en-CA" smtClean="0"/>
              <a:t>Click to edit Master text styles</a:t>
            </a:r>
          </a:p>
        </p:txBody>
      </p:sp>
      <p:sp>
        <p:nvSpPr>
          <p:cNvPr id="4" name="Content Placeholder 3"/>
          <p:cNvSpPr>
            <a:spLocks noGrp="1"/>
          </p:cNvSpPr>
          <p:nvPr>
            <p:ph sz="half" idx="2"/>
          </p:nvPr>
        </p:nvSpPr>
        <p:spPr>
          <a:xfrm>
            <a:off x="1371600" y="5219700"/>
            <a:ext cx="12120564" cy="9483091"/>
          </a:xfrm>
        </p:spPr>
        <p:txBody>
          <a:bodyPr/>
          <a:lstStyle>
            <a:lvl1pPr>
              <a:defRPr sz="6600"/>
            </a:lvl1pPr>
            <a:lvl2pPr>
              <a:defRPr sz="5500"/>
            </a:lvl2pPr>
            <a:lvl3pPr>
              <a:defRPr sz="4900"/>
            </a:lvl3pPr>
            <a:lvl4pPr>
              <a:defRPr sz="4400"/>
            </a:lvl4pPr>
            <a:lvl5pPr>
              <a:defRPr sz="4400"/>
            </a:lvl5pPr>
            <a:lvl6pPr>
              <a:defRPr sz="4400"/>
            </a:lvl6pPr>
            <a:lvl7pPr>
              <a:defRPr sz="4400"/>
            </a:lvl7pPr>
            <a:lvl8pPr>
              <a:defRPr sz="4400"/>
            </a:lvl8pPr>
            <a:lvl9pPr>
              <a:defRPr sz="44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13935077" y="3684271"/>
            <a:ext cx="12125325" cy="1535429"/>
          </a:xfrm>
        </p:spPr>
        <p:txBody>
          <a:bodyPr anchor="b"/>
          <a:lstStyle>
            <a:lvl1pPr marL="0" indent="0">
              <a:buNone/>
              <a:defRPr sz="6600" b="1"/>
            </a:lvl1pPr>
            <a:lvl2pPr marL="1254008" indent="0">
              <a:buNone/>
              <a:defRPr sz="5500" b="1"/>
            </a:lvl2pPr>
            <a:lvl3pPr marL="2508016" indent="0">
              <a:buNone/>
              <a:defRPr sz="4900" b="1"/>
            </a:lvl3pPr>
            <a:lvl4pPr marL="3762024" indent="0">
              <a:buNone/>
              <a:defRPr sz="4400" b="1"/>
            </a:lvl4pPr>
            <a:lvl5pPr marL="5016033" indent="0">
              <a:buNone/>
              <a:defRPr sz="4400" b="1"/>
            </a:lvl5pPr>
            <a:lvl6pPr marL="6270041" indent="0">
              <a:buNone/>
              <a:defRPr sz="4400" b="1"/>
            </a:lvl6pPr>
            <a:lvl7pPr marL="7524049" indent="0">
              <a:buNone/>
              <a:defRPr sz="4400" b="1"/>
            </a:lvl7pPr>
            <a:lvl8pPr marL="8778057" indent="0">
              <a:buNone/>
              <a:defRPr sz="4400" b="1"/>
            </a:lvl8pPr>
            <a:lvl9pPr marL="10032065" indent="0">
              <a:buNone/>
              <a:defRPr sz="4400" b="1"/>
            </a:lvl9pPr>
          </a:lstStyle>
          <a:p>
            <a:pPr lvl="0"/>
            <a:r>
              <a:rPr lang="en-CA" smtClean="0"/>
              <a:t>Click to edit Master text styles</a:t>
            </a:r>
          </a:p>
        </p:txBody>
      </p:sp>
      <p:sp>
        <p:nvSpPr>
          <p:cNvPr id="6" name="Content Placeholder 5"/>
          <p:cNvSpPr>
            <a:spLocks noGrp="1"/>
          </p:cNvSpPr>
          <p:nvPr>
            <p:ph sz="quarter" idx="4"/>
          </p:nvPr>
        </p:nvSpPr>
        <p:spPr>
          <a:xfrm>
            <a:off x="13935077" y="5219700"/>
            <a:ext cx="12125325" cy="9483091"/>
          </a:xfrm>
        </p:spPr>
        <p:txBody>
          <a:bodyPr/>
          <a:lstStyle>
            <a:lvl1pPr>
              <a:defRPr sz="6600"/>
            </a:lvl1pPr>
            <a:lvl2pPr>
              <a:defRPr sz="5500"/>
            </a:lvl2pPr>
            <a:lvl3pPr>
              <a:defRPr sz="4900"/>
            </a:lvl3pPr>
            <a:lvl4pPr>
              <a:defRPr sz="4400"/>
            </a:lvl4pPr>
            <a:lvl5pPr>
              <a:defRPr sz="4400"/>
            </a:lvl5pPr>
            <a:lvl6pPr>
              <a:defRPr sz="4400"/>
            </a:lvl6pPr>
            <a:lvl7pPr>
              <a:defRPr sz="4400"/>
            </a:lvl7pPr>
            <a:lvl8pPr>
              <a:defRPr sz="4400"/>
            </a:lvl8pPr>
            <a:lvl9pPr>
              <a:defRPr sz="44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Date Placeholder 6"/>
          <p:cNvSpPr>
            <a:spLocks noGrp="1"/>
          </p:cNvSpPr>
          <p:nvPr>
            <p:ph type="dt" sz="half" idx="10"/>
          </p:nvPr>
        </p:nvSpPr>
        <p:spPr/>
        <p:txBody>
          <a:bodyPr/>
          <a:lstStyle/>
          <a:p>
            <a:fld id="{BA3D2166-DA3A-7E42-B5FA-B8909614B8FF}" type="datetimeFigureOut">
              <a:rPr lang="en-US" smtClean="0"/>
              <a:t>2016-07-23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39F90C-A632-0241-909B-4C86795B5A86}" type="slidenum">
              <a:rPr lang="en-US" smtClean="0"/>
              <a:t>‹#›</a:t>
            </a:fld>
            <a:endParaRPr lang="en-US"/>
          </a:p>
        </p:txBody>
      </p:sp>
    </p:spTree>
    <p:extLst>
      <p:ext uri="{BB962C8B-B14F-4D97-AF65-F5344CB8AC3E}">
        <p14:creationId xmlns:p14="http://schemas.microsoft.com/office/powerpoint/2010/main" val="4215049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2"/>
          <p:cNvSpPr>
            <a:spLocks noGrp="1"/>
          </p:cNvSpPr>
          <p:nvPr>
            <p:ph type="dt" sz="half" idx="10"/>
          </p:nvPr>
        </p:nvSpPr>
        <p:spPr/>
        <p:txBody>
          <a:bodyPr/>
          <a:lstStyle/>
          <a:p>
            <a:fld id="{BA3D2166-DA3A-7E42-B5FA-B8909614B8FF}" type="datetimeFigureOut">
              <a:rPr lang="en-US" smtClean="0"/>
              <a:t>2016-07-23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39F90C-A632-0241-909B-4C86795B5A86}" type="slidenum">
              <a:rPr lang="en-US" smtClean="0"/>
              <a:t>‹#›</a:t>
            </a:fld>
            <a:endParaRPr lang="en-US"/>
          </a:p>
        </p:txBody>
      </p:sp>
    </p:spTree>
    <p:extLst>
      <p:ext uri="{BB962C8B-B14F-4D97-AF65-F5344CB8AC3E}">
        <p14:creationId xmlns:p14="http://schemas.microsoft.com/office/powerpoint/2010/main" val="19375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3D2166-DA3A-7E42-B5FA-B8909614B8FF}" type="datetimeFigureOut">
              <a:rPr lang="en-US" smtClean="0"/>
              <a:t>2016-07-23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39F90C-A632-0241-909B-4C86795B5A86}" type="slidenum">
              <a:rPr lang="en-US" smtClean="0"/>
              <a:t>‹#›</a:t>
            </a:fld>
            <a:endParaRPr lang="en-US"/>
          </a:p>
        </p:txBody>
      </p:sp>
    </p:spTree>
    <p:extLst>
      <p:ext uri="{BB962C8B-B14F-4D97-AF65-F5344CB8AC3E}">
        <p14:creationId xmlns:p14="http://schemas.microsoft.com/office/powerpoint/2010/main" val="2405897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1602" y="655320"/>
            <a:ext cx="9024939" cy="2788920"/>
          </a:xfrm>
        </p:spPr>
        <p:txBody>
          <a:bodyPr anchor="b"/>
          <a:lstStyle>
            <a:lvl1pPr algn="l">
              <a:defRPr sz="5500" b="1"/>
            </a:lvl1pPr>
          </a:lstStyle>
          <a:p>
            <a:r>
              <a:rPr lang="en-CA" smtClean="0"/>
              <a:t>Click to edit Master title style</a:t>
            </a:r>
            <a:endParaRPr lang="en-US"/>
          </a:p>
        </p:txBody>
      </p:sp>
      <p:sp>
        <p:nvSpPr>
          <p:cNvPr id="3" name="Content Placeholder 2"/>
          <p:cNvSpPr>
            <a:spLocks noGrp="1"/>
          </p:cNvSpPr>
          <p:nvPr>
            <p:ph idx="1"/>
          </p:nvPr>
        </p:nvSpPr>
        <p:spPr>
          <a:xfrm>
            <a:off x="10725150" y="655321"/>
            <a:ext cx="15335250" cy="14047471"/>
          </a:xfrm>
        </p:spPr>
        <p:txBody>
          <a:bodyPr/>
          <a:lstStyle>
            <a:lvl1pPr>
              <a:defRPr sz="8800"/>
            </a:lvl1pPr>
            <a:lvl2pPr>
              <a:defRPr sz="7700"/>
            </a:lvl2pPr>
            <a:lvl3pPr>
              <a:defRPr sz="6600"/>
            </a:lvl3pPr>
            <a:lvl4pPr>
              <a:defRPr sz="5500"/>
            </a:lvl4pPr>
            <a:lvl5pPr>
              <a:defRPr sz="5500"/>
            </a:lvl5pPr>
            <a:lvl6pPr>
              <a:defRPr sz="5500"/>
            </a:lvl6pPr>
            <a:lvl7pPr>
              <a:defRPr sz="5500"/>
            </a:lvl7pPr>
            <a:lvl8pPr>
              <a:defRPr sz="5500"/>
            </a:lvl8pPr>
            <a:lvl9pPr>
              <a:defRPr sz="55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1371602" y="3444241"/>
            <a:ext cx="9024939" cy="11258551"/>
          </a:xfrm>
        </p:spPr>
        <p:txBody>
          <a:bodyPr/>
          <a:lstStyle>
            <a:lvl1pPr marL="0" indent="0">
              <a:buNone/>
              <a:defRPr sz="3800"/>
            </a:lvl1pPr>
            <a:lvl2pPr marL="1254008" indent="0">
              <a:buNone/>
              <a:defRPr sz="3300"/>
            </a:lvl2pPr>
            <a:lvl3pPr marL="2508016" indent="0">
              <a:buNone/>
              <a:defRPr sz="2700"/>
            </a:lvl3pPr>
            <a:lvl4pPr marL="3762024" indent="0">
              <a:buNone/>
              <a:defRPr sz="2500"/>
            </a:lvl4pPr>
            <a:lvl5pPr marL="5016033" indent="0">
              <a:buNone/>
              <a:defRPr sz="2500"/>
            </a:lvl5pPr>
            <a:lvl6pPr marL="6270041" indent="0">
              <a:buNone/>
              <a:defRPr sz="2500"/>
            </a:lvl6pPr>
            <a:lvl7pPr marL="7524049" indent="0">
              <a:buNone/>
              <a:defRPr sz="2500"/>
            </a:lvl7pPr>
            <a:lvl8pPr marL="8778057" indent="0">
              <a:buNone/>
              <a:defRPr sz="2500"/>
            </a:lvl8pPr>
            <a:lvl9pPr marL="10032065" indent="0">
              <a:buNone/>
              <a:defRPr sz="25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BA3D2166-DA3A-7E42-B5FA-B8909614B8FF}" type="datetimeFigureOut">
              <a:rPr lang="en-US" smtClean="0"/>
              <a:t>2016-07-23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39F90C-A632-0241-909B-4C86795B5A86}" type="slidenum">
              <a:rPr lang="en-US" smtClean="0"/>
              <a:t>‹#›</a:t>
            </a:fld>
            <a:endParaRPr lang="en-US"/>
          </a:p>
        </p:txBody>
      </p:sp>
    </p:spTree>
    <p:extLst>
      <p:ext uri="{BB962C8B-B14F-4D97-AF65-F5344CB8AC3E}">
        <p14:creationId xmlns:p14="http://schemas.microsoft.com/office/powerpoint/2010/main" val="1031838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76864" y="11521440"/>
            <a:ext cx="16459200" cy="1360171"/>
          </a:xfrm>
        </p:spPr>
        <p:txBody>
          <a:bodyPr anchor="b"/>
          <a:lstStyle>
            <a:lvl1pPr algn="l">
              <a:defRPr sz="5500" b="1"/>
            </a:lvl1pPr>
          </a:lstStyle>
          <a:p>
            <a:r>
              <a:rPr lang="en-CA" smtClean="0"/>
              <a:t>Click to edit Master title style</a:t>
            </a:r>
            <a:endParaRPr lang="en-US"/>
          </a:p>
        </p:txBody>
      </p:sp>
      <p:sp>
        <p:nvSpPr>
          <p:cNvPr id="3" name="Picture Placeholder 2"/>
          <p:cNvSpPr>
            <a:spLocks noGrp="1"/>
          </p:cNvSpPr>
          <p:nvPr>
            <p:ph type="pic" idx="1"/>
          </p:nvPr>
        </p:nvSpPr>
        <p:spPr>
          <a:xfrm>
            <a:off x="5376864" y="1470660"/>
            <a:ext cx="16459200" cy="9875520"/>
          </a:xfrm>
        </p:spPr>
        <p:txBody>
          <a:bodyPr/>
          <a:lstStyle>
            <a:lvl1pPr marL="0" indent="0">
              <a:buNone/>
              <a:defRPr sz="8800"/>
            </a:lvl1pPr>
            <a:lvl2pPr marL="1254008" indent="0">
              <a:buNone/>
              <a:defRPr sz="7700"/>
            </a:lvl2pPr>
            <a:lvl3pPr marL="2508016" indent="0">
              <a:buNone/>
              <a:defRPr sz="6600"/>
            </a:lvl3pPr>
            <a:lvl4pPr marL="3762024" indent="0">
              <a:buNone/>
              <a:defRPr sz="5500"/>
            </a:lvl4pPr>
            <a:lvl5pPr marL="5016033" indent="0">
              <a:buNone/>
              <a:defRPr sz="5500"/>
            </a:lvl5pPr>
            <a:lvl6pPr marL="6270041" indent="0">
              <a:buNone/>
              <a:defRPr sz="5500"/>
            </a:lvl6pPr>
            <a:lvl7pPr marL="7524049" indent="0">
              <a:buNone/>
              <a:defRPr sz="5500"/>
            </a:lvl7pPr>
            <a:lvl8pPr marL="8778057" indent="0">
              <a:buNone/>
              <a:defRPr sz="5500"/>
            </a:lvl8pPr>
            <a:lvl9pPr marL="10032065" indent="0">
              <a:buNone/>
              <a:defRPr sz="5500"/>
            </a:lvl9pPr>
          </a:lstStyle>
          <a:p>
            <a:endParaRPr lang="en-US"/>
          </a:p>
        </p:txBody>
      </p:sp>
      <p:sp>
        <p:nvSpPr>
          <p:cNvPr id="4" name="Text Placeholder 3"/>
          <p:cNvSpPr>
            <a:spLocks noGrp="1"/>
          </p:cNvSpPr>
          <p:nvPr>
            <p:ph type="body" sz="half" idx="2"/>
          </p:nvPr>
        </p:nvSpPr>
        <p:spPr>
          <a:xfrm>
            <a:off x="5376864" y="12881611"/>
            <a:ext cx="16459200" cy="1931669"/>
          </a:xfrm>
        </p:spPr>
        <p:txBody>
          <a:bodyPr/>
          <a:lstStyle>
            <a:lvl1pPr marL="0" indent="0">
              <a:buNone/>
              <a:defRPr sz="3800"/>
            </a:lvl1pPr>
            <a:lvl2pPr marL="1254008" indent="0">
              <a:buNone/>
              <a:defRPr sz="3300"/>
            </a:lvl2pPr>
            <a:lvl3pPr marL="2508016" indent="0">
              <a:buNone/>
              <a:defRPr sz="2700"/>
            </a:lvl3pPr>
            <a:lvl4pPr marL="3762024" indent="0">
              <a:buNone/>
              <a:defRPr sz="2500"/>
            </a:lvl4pPr>
            <a:lvl5pPr marL="5016033" indent="0">
              <a:buNone/>
              <a:defRPr sz="2500"/>
            </a:lvl5pPr>
            <a:lvl6pPr marL="6270041" indent="0">
              <a:buNone/>
              <a:defRPr sz="2500"/>
            </a:lvl6pPr>
            <a:lvl7pPr marL="7524049" indent="0">
              <a:buNone/>
              <a:defRPr sz="2500"/>
            </a:lvl7pPr>
            <a:lvl8pPr marL="8778057" indent="0">
              <a:buNone/>
              <a:defRPr sz="2500"/>
            </a:lvl8pPr>
            <a:lvl9pPr marL="10032065" indent="0">
              <a:buNone/>
              <a:defRPr sz="25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BA3D2166-DA3A-7E42-B5FA-B8909614B8FF}" type="datetimeFigureOut">
              <a:rPr lang="en-US" smtClean="0"/>
              <a:t>2016-07-23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39F90C-A632-0241-909B-4C86795B5A86}" type="slidenum">
              <a:rPr lang="en-US" smtClean="0"/>
              <a:t>‹#›</a:t>
            </a:fld>
            <a:endParaRPr lang="en-US"/>
          </a:p>
        </p:txBody>
      </p:sp>
    </p:spTree>
    <p:extLst>
      <p:ext uri="{BB962C8B-B14F-4D97-AF65-F5344CB8AC3E}">
        <p14:creationId xmlns:p14="http://schemas.microsoft.com/office/powerpoint/2010/main" val="195658374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59131"/>
            <a:ext cx="24688800" cy="2743200"/>
          </a:xfrm>
          <a:prstGeom prst="rect">
            <a:avLst/>
          </a:prstGeom>
        </p:spPr>
        <p:txBody>
          <a:bodyPr vert="horz" lIns="250802" tIns="125401" rIns="250802" bIns="125401" rtlCol="0" anchor="ctr">
            <a:normAutofit/>
          </a:bodyPr>
          <a:lstStyle/>
          <a:p>
            <a:r>
              <a:rPr lang="en-CA" smtClean="0"/>
              <a:t>Click to edit Master title style</a:t>
            </a:r>
            <a:endParaRPr lang="en-US"/>
          </a:p>
        </p:txBody>
      </p:sp>
      <p:sp>
        <p:nvSpPr>
          <p:cNvPr id="3" name="Text Placeholder 2"/>
          <p:cNvSpPr>
            <a:spLocks noGrp="1"/>
          </p:cNvSpPr>
          <p:nvPr>
            <p:ph type="body" idx="1"/>
          </p:nvPr>
        </p:nvSpPr>
        <p:spPr>
          <a:xfrm>
            <a:off x="1371600" y="3840481"/>
            <a:ext cx="24688800" cy="10862311"/>
          </a:xfrm>
          <a:prstGeom prst="rect">
            <a:avLst/>
          </a:prstGeom>
        </p:spPr>
        <p:txBody>
          <a:bodyPr vert="horz" lIns="250802" tIns="125401" rIns="250802" bIns="125401"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2"/>
          </p:nvPr>
        </p:nvSpPr>
        <p:spPr>
          <a:xfrm>
            <a:off x="1371600" y="15255241"/>
            <a:ext cx="6400800" cy="876300"/>
          </a:xfrm>
          <a:prstGeom prst="rect">
            <a:avLst/>
          </a:prstGeom>
        </p:spPr>
        <p:txBody>
          <a:bodyPr vert="horz" lIns="250802" tIns="125401" rIns="250802" bIns="125401" rtlCol="0" anchor="ctr"/>
          <a:lstStyle>
            <a:lvl1pPr algn="l">
              <a:defRPr sz="3300">
                <a:solidFill>
                  <a:schemeClr val="tx1">
                    <a:tint val="75000"/>
                  </a:schemeClr>
                </a:solidFill>
              </a:defRPr>
            </a:lvl1pPr>
          </a:lstStyle>
          <a:p>
            <a:fld id="{BA3D2166-DA3A-7E42-B5FA-B8909614B8FF}" type="datetimeFigureOut">
              <a:rPr lang="en-US" smtClean="0"/>
              <a:t>2016-07-23</a:t>
            </a:fld>
            <a:endParaRPr lang="en-US"/>
          </a:p>
        </p:txBody>
      </p:sp>
      <p:sp>
        <p:nvSpPr>
          <p:cNvPr id="5" name="Footer Placeholder 4"/>
          <p:cNvSpPr>
            <a:spLocks noGrp="1"/>
          </p:cNvSpPr>
          <p:nvPr>
            <p:ph type="ftr" sz="quarter" idx="3"/>
          </p:nvPr>
        </p:nvSpPr>
        <p:spPr>
          <a:xfrm>
            <a:off x="9372600" y="15255241"/>
            <a:ext cx="8686800" cy="876300"/>
          </a:xfrm>
          <a:prstGeom prst="rect">
            <a:avLst/>
          </a:prstGeom>
        </p:spPr>
        <p:txBody>
          <a:bodyPr vert="horz" lIns="250802" tIns="125401" rIns="250802" bIns="125401" rtlCol="0" anchor="ctr"/>
          <a:lstStyle>
            <a:lvl1pPr algn="ctr">
              <a:defRPr sz="3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9659600" y="15255241"/>
            <a:ext cx="6400800" cy="876300"/>
          </a:xfrm>
          <a:prstGeom prst="rect">
            <a:avLst/>
          </a:prstGeom>
        </p:spPr>
        <p:txBody>
          <a:bodyPr vert="horz" lIns="250802" tIns="125401" rIns="250802" bIns="125401" rtlCol="0" anchor="ctr"/>
          <a:lstStyle>
            <a:lvl1pPr algn="r">
              <a:defRPr sz="3300">
                <a:solidFill>
                  <a:schemeClr val="tx1">
                    <a:tint val="75000"/>
                  </a:schemeClr>
                </a:solidFill>
              </a:defRPr>
            </a:lvl1pPr>
          </a:lstStyle>
          <a:p>
            <a:fld id="{3E39F90C-A632-0241-909B-4C86795B5A86}" type="slidenum">
              <a:rPr lang="en-US" smtClean="0"/>
              <a:t>‹#›</a:t>
            </a:fld>
            <a:endParaRPr lang="en-US"/>
          </a:p>
        </p:txBody>
      </p:sp>
    </p:spTree>
    <p:extLst>
      <p:ext uri="{BB962C8B-B14F-4D97-AF65-F5344CB8AC3E}">
        <p14:creationId xmlns:p14="http://schemas.microsoft.com/office/powerpoint/2010/main" val="4152733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254008" rtl="0" eaLnBrk="1" latinLnBrk="0" hangingPunct="1">
        <a:spcBef>
          <a:spcPct val="0"/>
        </a:spcBef>
        <a:buNone/>
        <a:defRPr sz="12100" kern="1200">
          <a:solidFill>
            <a:schemeClr val="tx1"/>
          </a:solidFill>
          <a:latin typeface="+mj-lt"/>
          <a:ea typeface="+mj-ea"/>
          <a:cs typeface="+mj-cs"/>
        </a:defRPr>
      </a:lvl1pPr>
    </p:titleStyle>
    <p:bodyStyle>
      <a:lvl1pPr marL="940506" indent="-940506" algn="l" defTabSz="1254008" rtl="0" eaLnBrk="1" latinLnBrk="0" hangingPunct="1">
        <a:spcBef>
          <a:spcPct val="20000"/>
        </a:spcBef>
        <a:buFont typeface="Arial"/>
        <a:buChar char="•"/>
        <a:defRPr sz="8800" kern="1200">
          <a:solidFill>
            <a:schemeClr val="tx1"/>
          </a:solidFill>
          <a:latin typeface="+mn-lt"/>
          <a:ea typeface="+mn-ea"/>
          <a:cs typeface="+mn-cs"/>
        </a:defRPr>
      </a:lvl1pPr>
      <a:lvl2pPr marL="2037763" indent="-783755" algn="l" defTabSz="1254008" rtl="0" eaLnBrk="1" latinLnBrk="0" hangingPunct="1">
        <a:spcBef>
          <a:spcPct val="20000"/>
        </a:spcBef>
        <a:buFont typeface="Arial"/>
        <a:buChar char="–"/>
        <a:defRPr sz="7700" kern="1200">
          <a:solidFill>
            <a:schemeClr val="tx1"/>
          </a:solidFill>
          <a:latin typeface="+mn-lt"/>
          <a:ea typeface="+mn-ea"/>
          <a:cs typeface="+mn-cs"/>
        </a:defRPr>
      </a:lvl2pPr>
      <a:lvl3pPr marL="3135020" indent="-627004" algn="l" defTabSz="1254008" rtl="0" eaLnBrk="1" latinLnBrk="0" hangingPunct="1">
        <a:spcBef>
          <a:spcPct val="20000"/>
        </a:spcBef>
        <a:buFont typeface="Arial"/>
        <a:buChar char="•"/>
        <a:defRPr sz="6600" kern="1200">
          <a:solidFill>
            <a:schemeClr val="tx1"/>
          </a:solidFill>
          <a:latin typeface="+mn-lt"/>
          <a:ea typeface="+mn-ea"/>
          <a:cs typeface="+mn-cs"/>
        </a:defRPr>
      </a:lvl3pPr>
      <a:lvl4pPr marL="4389029" indent="-627004" algn="l" defTabSz="1254008" rtl="0" eaLnBrk="1" latinLnBrk="0" hangingPunct="1">
        <a:spcBef>
          <a:spcPct val="20000"/>
        </a:spcBef>
        <a:buFont typeface="Arial"/>
        <a:buChar char="–"/>
        <a:defRPr sz="5500" kern="1200">
          <a:solidFill>
            <a:schemeClr val="tx1"/>
          </a:solidFill>
          <a:latin typeface="+mn-lt"/>
          <a:ea typeface="+mn-ea"/>
          <a:cs typeface="+mn-cs"/>
        </a:defRPr>
      </a:lvl4pPr>
      <a:lvl5pPr marL="5643037" indent="-627004" algn="l" defTabSz="1254008" rtl="0" eaLnBrk="1" latinLnBrk="0" hangingPunct="1">
        <a:spcBef>
          <a:spcPct val="20000"/>
        </a:spcBef>
        <a:buFont typeface="Arial"/>
        <a:buChar char="»"/>
        <a:defRPr sz="5500" kern="1200">
          <a:solidFill>
            <a:schemeClr val="tx1"/>
          </a:solidFill>
          <a:latin typeface="+mn-lt"/>
          <a:ea typeface="+mn-ea"/>
          <a:cs typeface="+mn-cs"/>
        </a:defRPr>
      </a:lvl5pPr>
      <a:lvl6pPr marL="6897045" indent="-627004" algn="l" defTabSz="1254008" rtl="0" eaLnBrk="1" latinLnBrk="0" hangingPunct="1">
        <a:spcBef>
          <a:spcPct val="20000"/>
        </a:spcBef>
        <a:buFont typeface="Arial"/>
        <a:buChar char="•"/>
        <a:defRPr sz="5500" kern="1200">
          <a:solidFill>
            <a:schemeClr val="tx1"/>
          </a:solidFill>
          <a:latin typeface="+mn-lt"/>
          <a:ea typeface="+mn-ea"/>
          <a:cs typeface="+mn-cs"/>
        </a:defRPr>
      </a:lvl6pPr>
      <a:lvl7pPr marL="8151053" indent="-627004" algn="l" defTabSz="1254008" rtl="0" eaLnBrk="1" latinLnBrk="0" hangingPunct="1">
        <a:spcBef>
          <a:spcPct val="20000"/>
        </a:spcBef>
        <a:buFont typeface="Arial"/>
        <a:buChar char="•"/>
        <a:defRPr sz="5500" kern="1200">
          <a:solidFill>
            <a:schemeClr val="tx1"/>
          </a:solidFill>
          <a:latin typeface="+mn-lt"/>
          <a:ea typeface="+mn-ea"/>
          <a:cs typeface="+mn-cs"/>
        </a:defRPr>
      </a:lvl7pPr>
      <a:lvl8pPr marL="9405061" indent="-627004" algn="l" defTabSz="1254008" rtl="0" eaLnBrk="1" latinLnBrk="0" hangingPunct="1">
        <a:spcBef>
          <a:spcPct val="20000"/>
        </a:spcBef>
        <a:buFont typeface="Arial"/>
        <a:buChar char="•"/>
        <a:defRPr sz="5500" kern="1200">
          <a:solidFill>
            <a:schemeClr val="tx1"/>
          </a:solidFill>
          <a:latin typeface="+mn-lt"/>
          <a:ea typeface="+mn-ea"/>
          <a:cs typeface="+mn-cs"/>
        </a:defRPr>
      </a:lvl8pPr>
      <a:lvl9pPr marL="10659069" indent="-627004" algn="l" defTabSz="1254008" rtl="0" eaLnBrk="1" latinLnBrk="0" hangingPunct="1">
        <a:spcBef>
          <a:spcPct val="20000"/>
        </a:spcBef>
        <a:buFont typeface="Arial"/>
        <a:buChar char="•"/>
        <a:defRPr sz="5500" kern="1200">
          <a:solidFill>
            <a:schemeClr val="tx1"/>
          </a:solidFill>
          <a:latin typeface="+mn-lt"/>
          <a:ea typeface="+mn-ea"/>
          <a:cs typeface="+mn-cs"/>
        </a:defRPr>
      </a:lvl9pPr>
    </p:bodyStyle>
    <p:otherStyle>
      <a:defPPr>
        <a:defRPr lang="en-US"/>
      </a:defPPr>
      <a:lvl1pPr marL="0" algn="l" defTabSz="1254008" rtl="0" eaLnBrk="1" latinLnBrk="0" hangingPunct="1">
        <a:defRPr sz="4900" kern="1200">
          <a:solidFill>
            <a:schemeClr val="tx1"/>
          </a:solidFill>
          <a:latin typeface="+mn-lt"/>
          <a:ea typeface="+mn-ea"/>
          <a:cs typeface="+mn-cs"/>
        </a:defRPr>
      </a:lvl1pPr>
      <a:lvl2pPr marL="1254008" algn="l" defTabSz="1254008" rtl="0" eaLnBrk="1" latinLnBrk="0" hangingPunct="1">
        <a:defRPr sz="4900" kern="1200">
          <a:solidFill>
            <a:schemeClr val="tx1"/>
          </a:solidFill>
          <a:latin typeface="+mn-lt"/>
          <a:ea typeface="+mn-ea"/>
          <a:cs typeface="+mn-cs"/>
        </a:defRPr>
      </a:lvl2pPr>
      <a:lvl3pPr marL="2508016" algn="l" defTabSz="1254008" rtl="0" eaLnBrk="1" latinLnBrk="0" hangingPunct="1">
        <a:defRPr sz="4900" kern="1200">
          <a:solidFill>
            <a:schemeClr val="tx1"/>
          </a:solidFill>
          <a:latin typeface="+mn-lt"/>
          <a:ea typeface="+mn-ea"/>
          <a:cs typeface="+mn-cs"/>
        </a:defRPr>
      </a:lvl3pPr>
      <a:lvl4pPr marL="3762024" algn="l" defTabSz="1254008" rtl="0" eaLnBrk="1" latinLnBrk="0" hangingPunct="1">
        <a:defRPr sz="4900" kern="1200">
          <a:solidFill>
            <a:schemeClr val="tx1"/>
          </a:solidFill>
          <a:latin typeface="+mn-lt"/>
          <a:ea typeface="+mn-ea"/>
          <a:cs typeface="+mn-cs"/>
        </a:defRPr>
      </a:lvl4pPr>
      <a:lvl5pPr marL="5016033" algn="l" defTabSz="1254008" rtl="0" eaLnBrk="1" latinLnBrk="0" hangingPunct="1">
        <a:defRPr sz="4900" kern="1200">
          <a:solidFill>
            <a:schemeClr val="tx1"/>
          </a:solidFill>
          <a:latin typeface="+mn-lt"/>
          <a:ea typeface="+mn-ea"/>
          <a:cs typeface="+mn-cs"/>
        </a:defRPr>
      </a:lvl5pPr>
      <a:lvl6pPr marL="6270041" algn="l" defTabSz="1254008" rtl="0" eaLnBrk="1" latinLnBrk="0" hangingPunct="1">
        <a:defRPr sz="4900" kern="1200">
          <a:solidFill>
            <a:schemeClr val="tx1"/>
          </a:solidFill>
          <a:latin typeface="+mn-lt"/>
          <a:ea typeface="+mn-ea"/>
          <a:cs typeface="+mn-cs"/>
        </a:defRPr>
      </a:lvl6pPr>
      <a:lvl7pPr marL="7524049" algn="l" defTabSz="1254008" rtl="0" eaLnBrk="1" latinLnBrk="0" hangingPunct="1">
        <a:defRPr sz="4900" kern="1200">
          <a:solidFill>
            <a:schemeClr val="tx1"/>
          </a:solidFill>
          <a:latin typeface="+mn-lt"/>
          <a:ea typeface="+mn-ea"/>
          <a:cs typeface="+mn-cs"/>
        </a:defRPr>
      </a:lvl7pPr>
      <a:lvl8pPr marL="8778057" algn="l" defTabSz="1254008" rtl="0" eaLnBrk="1" latinLnBrk="0" hangingPunct="1">
        <a:defRPr sz="4900" kern="1200">
          <a:solidFill>
            <a:schemeClr val="tx1"/>
          </a:solidFill>
          <a:latin typeface="+mn-lt"/>
          <a:ea typeface="+mn-ea"/>
          <a:cs typeface="+mn-cs"/>
        </a:defRPr>
      </a:lvl8pPr>
      <a:lvl9pPr marL="10032065" algn="l" defTabSz="1254008" rtl="0" eaLnBrk="1" latinLnBrk="0" hangingPunct="1">
        <a:defRPr sz="4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emf"/><Relationship Id="rId6" Type="http://schemas.openxmlformats.org/officeDocument/2006/relationships/image" Target="../media/image5.emf"/><Relationship Id="rId7" Type="http://schemas.openxmlformats.org/officeDocument/2006/relationships/image" Target="../media/image6.png"/><Relationship Id="rId8"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79" name="Rounded Rectangle 6"/>
          <p:cNvSpPr>
            <a:spLocks noChangeArrowheads="1"/>
          </p:cNvSpPr>
          <p:nvPr/>
        </p:nvSpPr>
        <p:spPr bwMode="auto">
          <a:xfrm>
            <a:off x="6182801" y="8275045"/>
            <a:ext cx="15072665" cy="8039923"/>
          </a:xfrm>
          <a:prstGeom prst="roundRect">
            <a:avLst>
              <a:gd name="adj" fmla="val 4625"/>
            </a:avLst>
          </a:prstGeom>
          <a:ln w="28575" cmpd="sng">
            <a:solidFill>
              <a:schemeClr val="accent1">
                <a:lumMod val="75000"/>
              </a:schemeClr>
            </a:solidFill>
            <a:headEnd/>
            <a:tailEnd/>
          </a:ln>
        </p:spPr>
        <p:style>
          <a:lnRef idx="2">
            <a:schemeClr val="accent1"/>
          </a:lnRef>
          <a:fillRef idx="1">
            <a:schemeClr val="lt1"/>
          </a:fillRef>
          <a:effectRef idx="0">
            <a:schemeClr val="accent1"/>
          </a:effectRef>
          <a:fontRef idx="minor">
            <a:schemeClr val="dk1"/>
          </a:fontRef>
        </p:style>
        <p:txBody>
          <a:bodyPr anchor="ctr"/>
          <a:lstStyle/>
          <a:p>
            <a:pPr algn="ctr" defTabSz="2875129" fontAlgn="auto">
              <a:spcBef>
                <a:spcPts val="0"/>
              </a:spcBef>
              <a:spcAft>
                <a:spcPts val="0"/>
              </a:spcAft>
              <a:defRPr/>
            </a:pPr>
            <a:endParaRPr lang="en-US" dirty="0">
              <a:ln w="12700" cmpd="sng">
                <a:solidFill>
                  <a:schemeClr val="tx1"/>
                </a:solidFill>
              </a:ln>
              <a:solidFill>
                <a:schemeClr val="lt1"/>
              </a:solidFill>
              <a:latin typeface="+mn-lt"/>
              <a:ea typeface="+mn-ea"/>
              <a:cs typeface="+mn-cs"/>
            </a:endParaRPr>
          </a:p>
        </p:txBody>
      </p:sp>
      <p:sp>
        <p:nvSpPr>
          <p:cNvPr id="8" name="Rounded Rectangle 6"/>
          <p:cNvSpPr>
            <a:spLocks noChangeArrowheads="1"/>
          </p:cNvSpPr>
          <p:nvPr/>
        </p:nvSpPr>
        <p:spPr bwMode="auto">
          <a:xfrm>
            <a:off x="240255" y="83238"/>
            <a:ext cx="26870756" cy="2700000"/>
          </a:xfrm>
          <a:prstGeom prst="roundRect">
            <a:avLst>
              <a:gd name="adj" fmla="val 0"/>
            </a:avLst>
          </a:prstGeom>
          <a:ln w="28575" cmpd="sng">
            <a:solidFill>
              <a:schemeClr val="accent1">
                <a:lumMod val="75000"/>
              </a:schemeClr>
            </a:solidFill>
            <a:headEnd/>
            <a:tailEnd/>
          </a:ln>
        </p:spPr>
        <p:style>
          <a:lnRef idx="2">
            <a:schemeClr val="accent1"/>
          </a:lnRef>
          <a:fillRef idx="1">
            <a:schemeClr val="lt1"/>
          </a:fillRef>
          <a:effectRef idx="0">
            <a:schemeClr val="accent1"/>
          </a:effectRef>
          <a:fontRef idx="minor">
            <a:schemeClr val="dk1"/>
          </a:fontRef>
        </p:style>
        <p:txBody>
          <a:bodyPr anchor="ctr"/>
          <a:lstStyle/>
          <a:p>
            <a:pPr algn="ctr" defTabSz="2875129" fontAlgn="auto">
              <a:spcBef>
                <a:spcPts val="0"/>
              </a:spcBef>
              <a:spcAft>
                <a:spcPts val="0"/>
              </a:spcAft>
              <a:defRPr/>
            </a:pPr>
            <a:endParaRPr lang="en-US" dirty="0">
              <a:ln w="12700" cmpd="sng">
                <a:solidFill>
                  <a:schemeClr val="tx1"/>
                </a:solidFill>
              </a:ln>
              <a:solidFill>
                <a:schemeClr val="lt1"/>
              </a:solidFill>
              <a:latin typeface="+mn-lt"/>
              <a:ea typeface="+mn-ea"/>
              <a:cs typeface="+mn-cs"/>
            </a:endParaRPr>
          </a:p>
        </p:txBody>
      </p:sp>
      <p:pic>
        <p:nvPicPr>
          <p:cNvPr id="15" name="Picture 14" descr="cih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79354" y="148559"/>
            <a:ext cx="2272960" cy="1418381"/>
          </a:xfrm>
          <a:prstGeom prst="rect">
            <a:avLst/>
          </a:prstGeom>
        </p:spPr>
      </p:pic>
      <p:pic>
        <p:nvPicPr>
          <p:cNvPr id="5" name="Picture 5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9413" y="388453"/>
            <a:ext cx="1520403" cy="1910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a:xfrm>
            <a:off x="-205942" y="274278"/>
            <a:ext cx="26852612" cy="707886"/>
          </a:xfrm>
          <a:prstGeom prst="rect">
            <a:avLst/>
          </a:prstGeom>
          <a:noFill/>
        </p:spPr>
        <p:txBody>
          <a:bodyPr wrap="square" rtlCol="0">
            <a:spAutoFit/>
          </a:bodyPr>
          <a:lstStyle/>
          <a:p>
            <a:pPr algn="ctr"/>
            <a:r>
              <a:rPr lang="en-US" sz="4000" b="1" dirty="0" smtClean="0">
                <a:solidFill>
                  <a:srgbClr val="DA0000"/>
                </a:solidFill>
                <a:latin typeface="Times New Roman"/>
                <a:cs typeface="Times New Roman"/>
              </a:rPr>
              <a:t>Causal Challenge 2016 - Mouse gene knockouts: prediction and causal inference</a:t>
            </a:r>
            <a:endParaRPr lang="en-US" sz="4000" b="1" dirty="0">
              <a:solidFill>
                <a:srgbClr val="DA0000"/>
              </a:solidFill>
              <a:latin typeface="Times New Roman"/>
              <a:cs typeface="Times New Roman"/>
            </a:endParaRPr>
          </a:p>
        </p:txBody>
      </p:sp>
      <p:sp>
        <p:nvSpPr>
          <p:cNvPr id="11" name="TextBox 10"/>
          <p:cNvSpPr txBox="1"/>
          <p:nvPr/>
        </p:nvSpPr>
        <p:spPr>
          <a:xfrm>
            <a:off x="258398" y="1652899"/>
            <a:ext cx="26852613" cy="646331"/>
          </a:xfrm>
          <a:prstGeom prst="rect">
            <a:avLst/>
          </a:prstGeom>
          <a:noFill/>
        </p:spPr>
        <p:txBody>
          <a:bodyPr wrap="square" rtlCol="0">
            <a:spAutoFit/>
          </a:bodyPr>
          <a:lstStyle/>
          <a:p>
            <a:pPr algn="ctr"/>
            <a:r>
              <a:rPr lang="en-US" sz="3600" dirty="0" smtClean="0">
                <a:latin typeface="Times New Roman"/>
                <a:cs typeface="Times New Roman"/>
              </a:rPr>
              <a:t>K.McGregor</a:t>
            </a:r>
            <a:r>
              <a:rPr lang="en-US" sz="3600" baseline="30000" dirty="0" smtClean="0">
                <a:latin typeface="Times New Roman"/>
                <a:cs typeface="Times New Roman"/>
              </a:rPr>
              <a:t>1,2</a:t>
            </a:r>
            <a:r>
              <a:rPr lang="en-US" sz="3600" dirty="0" smtClean="0">
                <a:latin typeface="Times New Roman"/>
                <a:cs typeface="Times New Roman"/>
              </a:rPr>
              <a:t> </a:t>
            </a:r>
            <a:r>
              <a:rPr lang="en-US" sz="3000" dirty="0" smtClean="0">
                <a:latin typeface="Times New Roman"/>
                <a:cs typeface="Times New Roman"/>
              </a:rPr>
              <a:t>and</a:t>
            </a:r>
            <a:r>
              <a:rPr lang="en-US" sz="3600" dirty="0" smtClean="0">
                <a:latin typeface="Times New Roman"/>
                <a:cs typeface="Times New Roman"/>
              </a:rPr>
              <a:t> G.Simoneau</a:t>
            </a:r>
            <a:r>
              <a:rPr lang="en-US" sz="3600" baseline="30000" dirty="0" smtClean="0">
                <a:latin typeface="Times New Roman"/>
                <a:cs typeface="Times New Roman"/>
              </a:rPr>
              <a:t>1</a:t>
            </a:r>
            <a:endParaRPr lang="en-US" sz="3600" dirty="0">
              <a:latin typeface="Times New Roman"/>
              <a:cs typeface="Times New Roman"/>
            </a:endParaRPr>
          </a:p>
        </p:txBody>
      </p:sp>
      <p:sp>
        <p:nvSpPr>
          <p:cNvPr id="12" name="TextBox 11"/>
          <p:cNvSpPr txBox="1"/>
          <p:nvPr/>
        </p:nvSpPr>
        <p:spPr>
          <a:xfrm>
            <a:off x="0" y="2218721"/>
            <a:ext cx="26852613" cy="400110"/>
          </a:xfrm>
          <a:prstGeom prst="rect">
            <a:avLst/>
          </a:prstGeom>
          <a:noFill/>
        </p:spPr>
        <p:txBody>
          <a:bodyPr wrap="square" rtlCol="0">
            <a:spAutoFit/>
          </a:bodyPr>
          <a:lstStyle/>
          <a:p>
            <a:pPr algn="ctr"/>
            <a:r>
              <a:rPr lang="en-US" sz="2000" baseline="30000" dirty="0" smtClean="0">
                <a:latin typeface="Times New Roman"/>
                <a:cs typeface="Times New Roman"/>
              </a:rPr>
              <a:t>1 </a:t>
            </a:r>
            <a:r>
              <a:rPr lang="en-US" sz="2000" dirty="0" smtClean="0">
                <a:latin typeface="Times New Roman"/>
                <a:cs typeface="Times New Roman"/>
              </a:rPr>
              <a:t>Department of Epidemiology, Biostatistics and Occupational Health, McGill University </a:t>
            </a:r>
            <a:r>
              <a:rPr lang="en-US" sz="2000" baseline="30000" dirty="0" smtClean="0">
                <a:latin typeface="Times New Roman"/>
                <a:cs typeface="Times New Roman"/>
              </a:rPr>
              <a:t>2 </a:t>
            </a:r>
            <a:r>
              <a:rPr lang="en-US" sz="2000" dirty="0">
                <a:latin typeface="Times New Roman"/>
                <a:cs typeface="Times New Roman"/>
              </a:rPr>
              <a:t>Lady Davis Institute for Medical Research, Jewish General </a:t>
            </a:r>
            <a:r>
              <a:rPr lang="en-US" sz="2000" dirty="0" smtClean="0">
                <a:latin typeface="Times New Roman"/>
                <a:cs typeface="Times New Roman"/>
              </a:rPr>
              <a:t>Hospital</a:t>
            </a:r>
            <a:endParaRPr lang="en-US" sz="2000" dirty="0">
              <a:latin typeface="Times New Roman"/>
              <a:cs typeface="Times New Roman"/>
            </a:endParaRPr>
          </a:p>
        </p:txBody>
      </p:sp>
      <p:sp>
        <p:nvSpPr>
          <p:cNvPr id="13" name="Rounded Rectangle 6"/>
          <p:cNvSpPr>
            <a:spLocks noChangeArrowheads="1"/>
          </p:cNvSpPr>
          <p:nvPr/>
        </p:nvSpPr>
        <p:spPr bwMode="auto">
          <a:xfrm>
            <a:off x="6174983" y="3382718"/>
            <a:ext cx="15072665" cy="4892327"/>
          </a:xfrm>
          <a:prstGeom prst="roundRect">
            <a:avLst>
              <a:gd name="adj" fmla="val 4625"/>
            </a:avLst>
          </a:prstGeom>
          <a:ln w="28575" cmpd="sng">
            <a:solidFill>
              <a:schemeClr val="accent1">
                <a:lumMod val="75000"/>
              </a:schemeClr>
            </a:solidFill>
            <a:headEnd/>
            <a:tailEnd/>
          </a:ln>
        </p:spPr>
        <p:style>
          <a:lnRef idx="2">
            <a:schemeClr val="accent1"/>
          </a:lnRef>
          <a:fillRef idx="1">
            <a:schemeClr val="lt1"/>
          </a:fillRef>
          <a:effectRef idx="0">
            <a:schemeClr val="accent1"/>
          </a:effectRef>
          <a:fontRef idx="minor">
            <a:schemeClr val="dk1"/>
          </a:fontRef>
        </p:style>
        <p:txBody>
          <a:bodyPr anchor="ctr"/>
          <a:lstStyle/>
          <a:p>
            <a:pPr algn="ctr" defTabSz="2875129" fontAlgn="auto">
              <a:spcBef>
                <a:spcPts val="0"/>
              </a:spcBef>
              <a:spcAft>
                <a:spcPts val="0"/>
              </a:spcAft>
              <a:defRPr/>
            </a:pPr>
            <a:endParaRPr lang="en-US" dirty="0">
              <a:ln w="12700" cmpd="sng">
                <a:solidFill>
                  <a:schemeClr val="tx1"/>
                </a:solidFill>
              </a:ln>
              <a:solidFill>
                <a:schemeClr val="lt1"/>
              </a:solidFill>
              <a:latin typeface="+mn-lt"/>
              <a:ea typeface="+mn-ea"/>
              <a:cs typeface="+mn-cs"/>
            </a:endParaRPr>
          </a:p>
        </p:txBody>
      </p:sp>
      <p:sp>
        <p:nvSpPr>
          <p:cNvPr id="14" name="Rounded Rectangle 6"/>
          <p:cNvSpPr>
            <a:spLocks noChangeArrowheads="1"/>
          </p:cNvSpPr>
          <p:nvPr/>
        </p:nvSpPr>
        <p:spPr bwMode="auto">
          <a:xfrm>
            <a:off x="240254" y="3178236"/>
            <a:ext cx="5706895" cy="13108649"/>
          </a:xfrm>
          <a:prstGeom prst="roundRect">
            <a:avLst>
              <a:gd name="adj" fmla="val 5740"/>
            </a:avLst>
          </a:prstGeom>
          <a:ln w="28575" cmpd="sng">
            <a:solidFill>
              <a:schemeClr val="accent1">
                <a:lumMod val="75000"/>
              </a:schemeClr>
            </a:solidFill>
            <a:headEnd/>
            <a:tailEnd/>
          </a:ln>
        </p:spPr>
        <p:style>
          <a:lnRef idx="2">
            <a:schemeClr val="accent1"/>
          </a:lnRef>
          <a:fillRef idx="1">
            <a:schemeClr val="lt1"/>
          </a:fillRef>
          <a:effectRef idx="0">
            <a:schemeClr val="accent1"/>
          </a:effectRef>
          <a:fontRef idx="minor">
            <a:schemeClr val="dk1"/>
          </a:fontRef>
        </p:style>
        <p:txBody>
          <a:bodyPr anchor="ctr"/>
          <a:lstStyle/>
          <a:p>
            <a:pPr algn="ctr" defTabSz="2875129" fontAlgn="auto">
              <a:spcBef>
                <a:spcPts val="0"/>
              </a:spcBef>
              <a:spcAft>
                <a:spcPts val="0"/>
              </a:spcAft>
              <a:defRPr/>
            </a:pPr>
            <a:endParaRPr lang="en-US" dirty="0">
              <a:ln w="12700" cmpd="sng">
                <a:solidFill>
                  <a:schemeClr val="tx1"/>
                </a:solidFill>
              </a:ln>
              <a:solidFill>
                <a:schemeClr val="lt1"/>
              </a:solidFill>
              <a:latin typeface="+mn-lt"/>
              <a:ea typeface="+mn-ea"/>
              <a:cs typeface="+mn-cs"/>
            </a:endParaRPr>
          </a:p>
        </p:txBody>
      </p:sp>
      <p:sp>
        <p:nvSpPr>
          <p:cNvPr id="16" name="Rounded Rectangle 6"/>
          <p:cNvSpPr>
            <a:spLocks noChangeArrowheads="1"/>
          </p:cNvSpPr>
          <p:nvPr/>
        </p:nvSpPr>
        <p:spPr bwMode="auto">
          <a:xfrm>
            <a:off x="21473798" y="3178236"/>
            <a:ext cx="5724000" cy="13133399"/>
          </a:xfrm>
          <a:prstGeom prst="roundRect">
            <a:avLst>
              <a:gd name="adj" fmla="val 5740"/>
            </a:avLst>
          </a:prstGeom>
          <a:ln w="28575" cmpd="sng">
            <a:solidFill>
              <a:schemeClr val="accent1">
                <a:lumMod val="75000"/>
              </a:schemeClr>
            </a:solidFill>
            <a:headEnd/>
            <a:tailEnd/>
          </a:ln>
        </p:spPr>
        <p:style>
          <a:lnRef idx="2">
            <a:schemeClr val="accent1"/>
          </a:lnRef>
          <a:fillRef idx="1">
            <a:schemeClr val="lt1"/>
          </a:fillRef>
          <a:effectRef idx="0">
            <a:schemeClr val="accent1"/>
          </a:effectRef>
          <a:fontRef idx="minor">
            <a:schemeClr val="dk1"/>
          </a:fontRef>
        </p:style>
        <p:txBody>
          <a:bodyPr anchor="ctr"/>
          <a:lstStyle/>
          <a:p>
            <a:pPr algn="ctr" defTabSz="2875129" fontAlgn="auto">
              <a:spcBef>
                <a:spcPts val="0"/>
              </a:spcBef>
              <a:spcAft>
                <a:spcPts val="0"/>
              </a:spcAft>
              <a:defRPr/>
            </a:pPr>
            <a:endParaRPr lang="en-US" dirty="0">
              <a:ln w="12700" cmpd="sng">
                <a:solidFill>
                  <a:schemeClr val="tx1"/>
                </a:solidFill>
              </a:ln>
              <a:solidFill>
                <a:schemeClr val="lt1"/>
              </a:solidFill>
              <a:latin typeface="+mn-lt"/>
              <a:ea typeface="+mn-ea"/>
              <a:cs typeface="+mn-cs"/>
            </a:endParaRPr>
          </a:p>
        </p:txBody>
      </p:sp>
      <p:sp>
        <p:nvSpPr>
          <p:cNvPr id="19" name="TextBox 18"/>
          <p:cNvSpPr txBox="1"/>
          <p:nvPr/>
        </p:nvSpPr>
        <p:spPr>
          <a:xfrm>
            <a:off x="258398" y="3151886"/>
            <a:ext cx="5688751" cy="461665"/>
          </a:xfrm>
          <a:prstGeom prst="rect">
            <a:avLst/>
          </a:prstGeom>
          <a:noFill/>
        </p:spPr>
        <p:txBody>
          <a:bodyPr wrap="square" rtlCol="0">
            <a:spAutoFit/>
          </a:bodyPr>
          <a:lstStyle/>
          <a:p>
            <a:pPr algn="ctr"/>
            <a:r>
              <a:rPr lang="en-US" sz="2400" b="1" dirty="0" smtClean="0">
                <a:latin typeface="Times New Roman"/>
                <a:cs typeface="Times New Roman"/>
              </a:rPr>
              <a:t>Background</a:t>
            </a:r>
            <a:endParaRPr lang="en-US" sz="2400" b="1" dirty="0">
              <a:latin typeface="Times New Roman"/>
              <a:cs typeface="Times New Roman"/>
            </a:endParaRPr>
          </a:p>
        </p:txBody>
      </p:sp>
      <p:sp>
        <p:nvSpPr>
          <p:cNvPr id="20" name="TextBox 19"/>
          <p:cNvSpPr txBox="1"/>
          <p:nvPr/>
        </p:nvSpPr>
        <p:spPr>
          <a:xfrm>
            <a:off x="270941" y="7446638"/>
            <a:ext cx="5662995" cy="461665"/>
          </a:xfrm>
          <a:prstGeom prst="rect">
            <a:avLst/>
          </a:prstGeom>
          <a:noFill/>
        </p:spPr>
        <p:txBody>
          <a:bodyPr wrap="square" rtlCol="0">
            <a:spAutoFit/>
          </a:bodyPr>
          <a:lstStyle/>
          <a:p>
            <a:pPr algn="ctr"/>
            <a:r>
              <a:rPr lang="en-US" sz="2400" b="1" dirty="0" smtClean="0">
                <a:solidFill>
                  <a:srgbClr val="000000"/>
                </a:solidFill>
                <a:latin typeface="Times New Roman"/>
                <a:cs typeface="Times New Roman"/>
              </a:rPr>
              <a:t>Objective</a:t>
            </a:r>
            <a:endParaRPr lang="en-US" sz="2400" b="1" dirty="0">
              <a:solidFill>
                <a:srgbClr val="000000"/>
              </a:solidFill>
              <a:latin typeface="Times New Roman"/>
              <a:cs typeface="Times New Roman"/>
            </a:endParaRPr>
          </a:p>
        </p:txBody>
      </p:sp>
      <p:sp>
        <p:nvSpPr>
          <p:cNvPr id="22" name="TextBox 21"/>
          <p:cNvSpPr txBox="1"/>
          <p:nvPr/>
        </p:nvSpPr>
        <p:spPr>
          <a:xfrm>
            <a:off x="6915970" y="2921053"/>
            <a:ext cx="13481553" cy="461665"/>
          </a:xfrm>
          <a:prstGeom prst="rect">
            <a:avLst/>
          </a:prstGeom>
          <a:noFill/>
        </p:spPr>
        <p:txBody>
          <a:bodyPr wrap="square" rtlCol="0">
            <a:spAutoFit/>
          </a:bodyPr>
          <a:lstStyle/>
          <a:p>
            <a:pPr algn="ctr"/>
            <a:r>
              <a:rPr lang="en-US" sz="2400" b="1" dirty="0" smtClean="0">
                <a:solidFill>
                  <a:srgbClr val="FFFFFF"/>
                </a:solidFill>
                <a:latin typeface="Times New Roman"/>
                <a:cs typeface="Times New Roman"/>
              </a:rPr>
              <a:t>Results</a:t>
            </a:r>
            <a:endParaRPr lang="en-US" sz="2400" b="1" dirty="0">
              <a:solidFill>
                <a:srgbClr val="FFFFFF"/>
              </a:solidFill>
              <a:latin typeface="Times New Roman"/>
              <a:cs typeface="Times New Roman"/>
            </a:endParaRPr>
          </a:p>
        </p:txBody>
      </p:sp>
      <p:sp>
        <p:nvSpPr>
          <p:cNvPr id="23" name="TextBox 22"/>
          <p:cNvSpPr txBox="1"/>
          <p:nvPr/>
        </p:nvSpPr>
        <p:spPr>
          <a:xfrm>
            <a:off x="21473798" y="8886853"/>
            <a:ext cx="5724000" cy="461665"/>
          </a:xfrm>
          <a:prstGeom prst="rect">
            <a:avLst/>
          </a:prstGeom>
          <a:noFill/>
        </p:spPr>
        <p:txBody>
          <a:bodyPr wrap="square" rtlCol="0">
            <a:spAutoFit/>
          </a:bodyPr>
          <a:lstStyle/>
          <a:p>
            <a:pPr algn="ctr"/>
            <a:r>
              <a:rPr lang="en-US" sz="2400" b="1" dirty="0" smtClean="0">
                <a:latin typeface="Times New Roman"/>
                <a:cs typeface="Times New Roman"/>
              </a:rPr>
              <a:t>Conclusion</a:t>
            </a:r>
            <a:endParaRPr lang="en-US" sz="2400" b="1" dirty="0">
              <a:latin typeface="Times New Roman"/>
              <a:cs typeface="Times New Roman"/>
            </a:endParaRPr>
          </a:p>
        </p:txBody>
      </p:sp>
      <p:sp>
        <p:nvSpPr>
          <p:cNvPr id="24" name="TextBox 23"/>
          <p:cNvSpPr txBox="1"/>
          <p:nvPr/>
        </p:nvSpPr>
        <p:spPr>
          <a:xfrm>
            <a:off x="21504772" y="13955555"/>
            <a:ext cx="5693024" cy="461665"/>
          </a:xfrm>
          <a:prstGeom prst="rect">
            <a:avLst/>
          </a:prstGeom>
          <a:noFill/>
        </p:spPr>
        <p:txBody>
          <a:bodyPr wrap="square" rtlCol="0">
            <a:spAutoFit/>
          </a:bodyPr>
          <a:lstStyle/>
          <a:p>
            <a:pPr algn="ctr"/>
            <a:r>
              <a:rPr lang="en-US" sz="2400" b="1" dirty="0" smtClean="0">
                <a:latin typeface="Times New Roman"/>
                <a:cs typeface="Times New Roman"/>
              </a:rPr>
              <a:t>References</a:t>
            </a:r>
            <a:endParaRPr lang="en-US" sz="2400" b="1" dirty="0">
              <a:latin typeface="Times New Roman"/>
              <a:cs typeface="Times New Roman"/>
            </a:endParaRPr>
          </a:p>
        </p:txBody>
      </p:sp>
      <p:sp>
        <p:nvSpPr>
          <p:cNvPr id="86" name="TextBox 85"/>
          <p:cNvSpPr txBox="1"/>
          <p:nvPr/>
        </p:nvSpPr>
        <p:spPr>
          <a:xfrm>
            <a:off x="258398" y="9582491"/>
            <a:ext cx="5675538" cy="461665"/>
          </a:xfrm>
          <a:prstGeom prst="rect">
            <a:avLst/>
          </a:prstGeom>
          <a:noFill/>
        </p:spPr>
        <p:txBody>
          <a:bodyPr wrap="square" rtlCol="0">
            <a:spAutoFit/>
          </a:bodyPr>
          <a:lstStyle/>
          <a:p>
            <a:pPr algn="ctr"/>
            <a:r>
              <a:rPr lang="en-US" sz="2400" b="1" dirty="0" smtClean="0">
                <a:solidFill>
                  <a:srgbClr val="000000"/>
                </a:solidFill>
                <a:latin typeface="Times New Roman"/>
                <a:cs typeface="Times New Roman"/>
              </a:rPr>
              <a:t>Methods</a:t>
            </a:r>
            <a:endParaRPr lang="en-US" sz="2400" b="1" dirty="0">
              <a:solidFill>
                <a:srgbClr val="000000"/>
              </a:solidFill>
              <a:latin typeface="Times New Roman"/>
              <a:cs typeface="Times New Roman"/>
            </a:endParaRPr>
          </a:p>
        </p:txBody>
      </p:sp>
      <p:pic>
        <p:nvPicPr>
          <p:cNvPr id="3" name="Picture 2" descr="Logo-FRQN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224593" y="319016"/>
            <a:ext cx="2869322" cy="1247924"/>
          </a:xfrm>
          <a:prstGeom prst="rect">
            <a:avLst/>
          </a:prstGeom>
        </p:spPr>
      </p:pic>
      <p:sp>
        <p:nvSpPr>
          <p:cNvPr id="4" name="TextBox 3"/>
          <p:cNvSpPr txBox="1"/>
          <p:nvPr/>
        </p:nvSpPr>
        <p:spPr>
          <a:xfrm>
            <a:off x="258399" y="3593202"/>
            <a:ext cx="5675537" cy="3785652"/>
          </a:xfrm>
          <a:prstGeom prst="rect">
            <a:avLst/>
          </a:prstGeom>
          <a:noFill/>
        </p:spPr>
        <p:txBody>
          <a:bodyPr wrap="square" rtlCol="0">
            <a:spAutoFit/>
          </a:bodyPr>
          <a:lstStyle/>
          <a:p>
            <a:pPr marL="342900" lvl="0" indent="-342900" algn="just">
              <a:buFont typeface="Arial"/>
              <a:buChar char="•"/>
            </a:pPr>
            <a:r>
              <a:rPr lang="en-US" sz="1600" dirty="0" smtClean="0">
                <a:latin typeface="Times New Roman"/>
                <a:cs typeface="Times New Roman"/>
              </a:rPr>
              <a:t>The International Mouse Phenotype Consortium (IMPC) is an international collaboration aimed at discovering functional insight for every gene through the systematic </a:t>
            </a:r>
            <a:r>
              <a:rPr lang="en-US" sz="1600" dirty="0" err="1" smtClean="0">
                <a:latin typeface="Times New Roman"/>
                <a:cs typeface="Times New Roman"/>
              </a:rPr>
              <a:t>phenotyping</a:t>
            </a:r>
            <a:r>
              <a:rPr lang="en-US" sz="1600" dirty="0" smtClean="0">
                <a:latin typeface="Times New Roman"/>
                <a:cs typeface="Times New Roman"/>
              </a:rPr>
              <a:t> of 20,000 knockout mouse strains.</a:t>
            </a:r>
          </a:p>
          <a:p>
            <a:pPr marL="342900" lvl="0" indent="-342900" algn="just">
              <a:buFont typeface="Arial"/>
              <a:buChar char="•"/>
            </a:pPr>
            <a:r>
              <a:rPr lang="en-US" sz="1600" dirty="0" smtClean="0">
                <a:latin typeface="Times New Roman"/>
                <a:cs typeface="Times New Roman"/>
              </a:rPr>
              <a:t>The knockout procedure turns off the activity of a mouse gene in order to assess what biological systems are impacted.</a:t>
            </a:r>
          </a:p>
          <a:p>
            <a:pPr marL="342900" lvl="0" indent="-342900" algn="just">
              <a:buFont typeface="Arial"/>
              <a:buChar char="•"/>
            </a:pPr>
            <a:r>
              <a:rPr lang="en-US" sz="1600" dirty="0" smtClean="0">
                <a:latin typeface="Times New Roman"/>
                <a:cs typeface="Times New Roman"/>
              </a:rPr>
              <a:t>Available data: 22 phenotypic measurements on 614 mice from 190 litters, representing 14 genotypes (wild type and 13 different knockout conditions).</a:t>
            </a:r>
          </a:p>
          <a:p>
            <a:pPr marL="342900" lvl="0" indent="-342900" algn="just">
              <a:buFont typeface="Arial"/>
              <a:buChar char="•"/>
            </a:pPr>
            <a:r>
              <a:rPr lang="en-US" sz="1600" dirty="0" smtClean="0">
                <a:latin typeface="Times New Roman"/>
                <a:cs typeface="Times New Roman"/>
              </a:rPr>
              <a:t>Phenotypic measurements are likely to vary across litters and genotypes.</a:t>
            </a:r>
          </a:p>
          <a:p>
            <a:pPr marL="342900" lvl="0" indent="-342900" algn="just">
              <a:buFont typeface="Arial"/>
              <a:buChar char="•"/>
            </a:pPr>
            <a:r>
              <a:rPr lang="en-US" sz="1600" dirty="0" smtClean="0">
                <a:latin typeface="Times New Roman"/>
                <a:cs typeface="Times New Roman"/>
              </a:rPr>
              <a:t>Missing data: 5 knockout conditions were randomly selected for which all observations from a randomly selected variable (different for each condition) were removed. The dataset comprises 67 missing values.</a:t>
            </a:r>
            <a:endParaRPr lang="en-CA" sz="1600" dirty="0">
              <a:latin typeface="Times New Roman"/>
              <a:cs typeface="Times New Roman"/>
            </a:endParaRPr>
          </a:p>
        </p:txBody>
      </p:sp>
      <p:sp>
        <p:nvSpPr>
          <p:cNvPr id="6" name="TextBox 5"/>
          <p:cNvSpPr txBox="1"/>
          <p:nvPr/>
        </p:nvSpPr>
        <p:spPr>
          <a:xfrm>
            <a:off x="240254" y="7905121"/>
            <a:ext cx="5688750" cy="1569660"/>
          </a:xfrm>
          <a:prstGeom prst="rect">
            <a:avLst/>
          </a:prstGeom>
          <a:noFill/>
        </p:spPr>
        <p:txBody>
          <a:bodyPr wrap="square" rtlCol="0">
            <a:spAutoFit/>
          </a:bodyPr>
          <a:lstStyle/>
          <a:p>
            <a:pPr marL="342900" indent="-342900" algn="just">
              <a:buFont typeface="+mj-lt"/>
              <a:buAutoNum type="arabicPeriod"/>
            </a:pPr>
            <a:r>
              <a:rPr lang="en-US" sz="1600" dirty="0" smtClean="0">
                <a:latin typeface="Times New Roman"/>
                <a:cs typeface="Times New Roman"/>
              </a:rPr>
              <a:t>To infer missing data from 5 phenotypic measurements: Red blood cell distribution width, Lymphocyte differential count, Basophil differential count, Neutrophil differential count, Monocyte	cell count.</a:t>
            </a:r>
          </a:p>
          <a:p>
            <a:pPr marL="342900" indent="-342900" algn="just">
              <a:buFont typeface="+mj-lt"/>
              <a:buAutoNum type="arabicPeriod"/>
            </a:pPr>
            <a:r>
              <a:rPr lang="en-US" sz="1600" dirty="0">
                <a:latin typeface="Times New Roman"/>
                <a:cs typeface="Times New Roman"/>
              </a:rPr>
              <a:t>To produce a causal interpretation of the available </a:t>
            </a:r>
            <a:r>
              <a:rPr lang="en-US" sz="1600" dirty="0" smtClean="0">
                <a:latin typeface="Times New Roman"/>
                <a:cs typeface="Times New Roman"/>
              </a:rPr>
              <a:t>data by taking advantage of the experimental perturbations.</a:t>
            </a:r>
            <a:endParaRPr lang="en-US" sz="1600" dirty="0">
              <a:latin typeface="Times New Roman"/>
              <a:cs typeface="Times New Roman"/>
            </a:endParaRPr>
          </a:p>
        </p:txBody>
      </p:sp>
      <p:sp>
        <p:nvSpPr>
          <p:cNvPr id="7" name="TextBox 6"/>
          <p:cNvSpPr txBox="1"/>
          <p:nvPr/>
        </p:nvSpPr>
        <p:spPr>
          <a:xfrm>
            <a:off x="258399" y="10048637"/>
            <a:ext cx="5675537" cy="3046988"/>
          </a:xfrm>
          <a:prstGeom prst="rect">
            <a:avLst/>
          </a:prstGeom>
          <a:noFill/>
        </p:spPr>
        <p:txBody>
          <a:bodyPr wrap="square" rtlCol="0">
            <a:spAutoFit/>
          </a:bodyPr>
          <a:lstStyle/>
          <a:p>
            <a:pPr algn="just"/>
            <a:r>
              <a:rPr lang="en-US" sz="1600" dirty="0" smtClean="0">
                <a:latin typeface="Times New Roman"/>
                <a:cs typeface="Times New Roman"/>
              </a:rPr>
              <a:t>Predictions for the 67 missing values were obtained with </a:t>
            </a:r>
            <a:r>
              <a:rPr lang="en-US" sz="1600" b="1" dirty="0" smtClean="0">
                <a:latin typeface="Times New Roman"/>
                <a:cs typeface="Times New Roman"/>
              </a:rPr>
              <a:t>Multiple Imputation using Chained Equations</a:t>
            </a:r>
            <a:r>
              <a:rPr lang="en-US" sz="1600" dirty="0" smtClean="0">
                <a:latin typeface="Times New Roman"/>
                <a:cs typeface="Times New Roman"/>
              </a:rPr>
              <a:t> (MICE):</a:t>
            </a:r>
          </a:p>
          <a:p>
            <a:pPr marL="285750" indent="-285750" algn="just">
              <a:buFont typeface="Arial"/>
              <a:buChar char="•"/>
            </a:pPr>
            <a:r>
              <a:rPr lang="en-US" sz="1600" dirty="0">
                <a:latin typeface="Times New Roman"/>
                <a:cs typeface="Times New Roman"/>
              </a:rPr>
              <a:t>T</a:t>
            </a:r>
            <a:r>
              <a:rPr lang="en-US" sz="1600" dirty="0" smtClean="0">
                <a:latin typeface="Times New Roman"/>
                <a:cs typeface="Times New Roman"/>
              </a:rPr>
              <a:t>he unknown missing values were replaced by 30 independent simulated sets of values drawn from the posterior predictive distribution of the missing data conditional on the observed data.</a:t>
            </a:r>
          </a:p>
          <a:p>
            <a:pPr marL="285750" indent="-285750" algn="just">
              <a:buFont typeface="Arial"/>
              <a:buChar char="•"/>
            </a:pPr>
            <a:r>
              <a:rPr lang="en-US" sz="1600" dirty="0" smtClean="0">
                <a:latin typeface="Times New Roman"/>
                <a:cs typeface="Times New Roman"/>
              </a:rPr>
              <a:t>Predictions were obtained by averaging the imputed values across the 30 simulated dataset.</a:t>
            </a:r>
          </a:p>
          <a:p>
            <a:pPr marL="285750" indent="-285750" algn="just">
              <a:buFont typeface="Arial"/>
              <a:buChar char="•"/>
            </a:pPr>
            <a:r>
              <a:rPr lang="en-US" sz="1600" dirty="0" smtClean="0">
                <a:latin typeface="Times New Roman"/>
                <a:cs typeface="Times New Roman"/>
              </a:rPr>
              <a:t>Assumes missing data are missing at random or completely at random.</a:t>
            </a:r>
          </a:p>
          <a:p>
            <a:pPr marL="285750" indent="-285750" algn="just">
              <a:buFont typeface="Arial"/>
              <a:buChar char="•"/>
            </a:pPr>
            <a:r>
              <a:rPr lang="en-US" sz="1600" dirty="0" smtClean="0">
                <a:latin typeface="Times New Roman"/>
                <a:cs typeface="Times New Roman"/>
              </a:rPr>
              <a:t>NEED TO INCLUDE MIX-MATHCING + FINALLY PREDICTION USING DIRECT CALCULATIONS??</a:t>
            </a:r>
            <a:endParaRPr lang="en-US" sz="1600" dirty="0">
              <a:latin typeface="Times New Roman"/>
              <a:cs typeface="Times New Roman"/>
            </a:endParaRPr>
          </a:p>
        </p:txBody>
      </p:sp>
      <p:sp>
        <p:nvSpPr>
          <p:cNvPr id="34" name="TextBox 33"/>
          <p:cNvSpPr txBox="1"/>
          <p:nvPr/>
        </p:nvSpPr>
        <p:spPr>
          <a:xfrm>
            <a:off x="21473796" y="3252775"/>
            <a:ext cx="5724000" cy="461665"/>
          </a:xfrm>
          <a:prstGeom prst="rect">
            <a:avLst/>
          </a:prstGeom>
          <a:noFill/>
        </p:spPr>
        <p:txBody>
          <a:bodyPr wrap="square" rtlCol="0">
            <a:spAutoFit/>
          </a:bodyPr>
          <a:lstStyle/>
          <a:p>
            <a:pPr algn="ctr"/>
            <a:r>
              <a:rPr lang="en-US" sz="2400" b="1" dirty="0" smtClean="0">
                <a:latin typeface="Times New Roman"/>
                <a:cs typeface="Times New Roman"/>
              </a:rPr>
              <a:t>Discussion</a:t>
            </a:r>
            <a:endParaRPr lang="en-US" sz="2400" b="1" dirty="0">
              <a:latin typeface="Times New Roman"/>
              <a:cs typeface="Times New Roman"/>
            </a:endParaRPr>
          </a:p>
        </p:txBody>
      </p:sp>
      <p:sp>
        <p:nvSpPr>
          <p:cNvPr id="9" name="TextBox 8"/>
          <p:cNvSpPr txBox="1"/>
          <p:nvPr/>
        </p:nvSpPr>
        <p:spPr>
          <a:xfrm>
            <a:off x="258399" y="13191617"/>
            <a:ext cx="5675537" cy="615553"/>
          </a:xfrm>
          <a:prstGeom prst="rect">
            <a:avLst/>
          </a:prstGeom>
          <a:noFill/>
        </p:spPr>
        <p:txBody>
          <a:bodyPr wrap="square" rtlCol="0">
            <a:spAutoFit/>
          </a:bodyPr>
          <a:lstStyle/>
          <a:p>
            <a:endParaRPr lang="en-US" sz="1600" dirty="0" smtClean="0">
              <a:latin typeface="Times New Roman"/>
              <a:cs typeface="Times New Roman"/>
            </a:endParaRPr>
          </a:p>
          <a:p>
            <a:endParaRPr lang="en-US" sz="1800" dirty="0" smtClean="0">
              <a:latin typeface="Times New Roman"/>
              <a:cs typeface="Times New Roman"/>
            </a:endParaRPr>
          </a:p>
        </p:txBody>
      </p:sp>
      <p:sp>
        <p:nvSpPr>
          <p:cNvPr id="18" name="TextBox 17"/>
          <p:cNvSpPr txBox="1"/>
          <p:nvPr/>
        </p:nvSpPr>
        <p:spPr>
          <a:xfrm>
            <a:off x="21504772" y="14610975"/>
            <a:ext cx="5927228" cy="1569660"/>
          </a:xfrm>
          <a:prstGeom prst="rect">
            <a:avLst/>
          </a:prstGeom>
          <a:noFill/>
        </p:spPr>
        <p:txBody>
          <a:bodyPr wrap="square" rtlCol="0">
            <a:spAutoFit/>
          </a:bodyPr>
          <a:lstStyle/>
          <a:p>
            <a:r>
              <a:rPr lang="en-US" sz="1200" dirty="0" smtClean="0">
                <a:latin typeface="Times New Roman"/>
                <a:cs typeface="Times New Roman"/>
              </a:rPr>
              <a:t>White</a:t>
            </a:r>
            <a:r>
              <a:rPr lang="en-US" sz="1200" dirty="0">
                <a:latin typeface="Times New Roman"/>
                <a:cs typeface="Times New Roman"/>
              </a:rPr>
              <a:t>, I. R., Royston, P., &amp; Wood, A. M. (2011). Multiple imputation using chained equations: issues and guidance for practice. </a:t>
            </a:r>
            <a:r>
              <a:rPr lang="en-US" sz="1200" i="1" dirty="0">
                <a:latin typeface="Times New Roman"/>
                <a:cs typeface="Times New Roman"/>
              </a:rPr>
              <a:t>Statistics in medicine</a:t>
            </a:r>
            <a:r>
              <a:rPr lang="en-US" sz="1200" dirty="0">
                <a:latin typeface="Times New Roman"/>
                <a:cs typeface="Times New Roman"/>
              </a:rPr>
              <a:t>, </a:t>
            </a:r>
            <a:r>
              <a:rPr lang="en-US" sz="1200" i="1" dirty="0">
                <a:latin typeface="Times New Roman"/>
                <a:cs typeface="Times New Roman"/>
              </a:rPr>
              <a:t>30</a:t>
            </a:r>
            <a:r>
              <a:rPr lang="en-US" sz="1200" dirty="0">
                <a:latin typeface="Times New Roman"/>
                <a:cs typeface="Times New Roman"/>
              </a:rPr>
              <a:t>(4), 377-399</a:t>
            </a:r>
            <a:r>
              <a:rPr lang="en-US" sz="1200" dirty="0" smtClean="0">
                <a:latin typeface="Times New Roman"/>
                <a:cs typeface="Times New Roman"/>
              </a:rPr>
              <a:t>.</a:t>
            </a:r>
          </a:p>
          <a:p>
            <a:r>
              <a:rPr lang="en-US" sz="1200" dirty="0" smtClean="0">
                <a:latin typeface="Times New Roman"/>
                <a:cs typeface="Times New Roman"/>
              </a:rPr>
              <a:t>Sandwich </a:t>
            </a:r>
          </a:p>
          <a:p>
            <a:r>
              <a:rPr lang="en-US" sz="1200" dirty="0" smtClean="0">
                <a:latin typeface="Times New Roman"/>
                <a:cs typeface="Times New Roman"/>
              </a:rPr>
              <a:t>Causal paper</a:t>
            </a:r>
          </a:p>
          <a:p>
            <a:r>
              <a:rPr lang="en-US" sz="1200" dirty="0" smtClean="0">
                <a:latin typeface="Times New Roman"/>
                <a:cs typeface="Times New Roman"/>
              </a:rPr>
              <a:t>Biological</a:t>
            </a:r>
          </a:p>
          <a:p>
            <a:endParaRPr lang="en-US" sz="1800" dirty="0" smtClean="0">
              <a:latin typeface="Times New Roman"/>
              <a:cs typeface="Times New Roman"/>
            </a:endParaRPr>
          </a:p>
          <a:p>
            <a:endParaRPr lang="en-US" sz="1800" dirty="0">
              <a:latin typeface="Times New Roman"/>
              <a:cs typeface="Times New Roman"/>
            </a:endParaRP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34157" y="3938008"/>
            <a:ext cx="6047310" cy="3801460"/>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767732" y="3906758"/>
            <a:ext cx="8029613" cy="3816000"/>
          </a:xfrm>
          <a:prstGeom prst="rect">
            <a:avLst/>
          </a:prstGeom>
        </p:spPr>
      </p:pic>
      <p:sp>
        <p:nvSpPr>
          <p:cNvPr id="21" name="TextBox 20"/>
          <p:cNvSpPr txBox="1"/>
          <p:nvPr/>
        </p:nvSpPr>
        <p:spPr>
          <a:xfrm>
            <a:off x="21513906" y="9622053"/>
            <a:ext cx="5556490" cy="1077218"/>
          </a:xfrm>
          <a:prstGeom prst="rect">
            <a:avLst/>
          </a:prstGeom>
          <a:noFill/>
        </p:spPr>
        <p:txBody>
          <a:bodyPr wrap="square" rtlCol="0">
            <a:spAutoFit/>
          </a:bodyPr>
          <a:lstStyle/>
          <a:p>
            <a:pPr algn="just"/>
            <a:r>
              <a:rPr lang="en-US" sz="1600" dirty="0" smtClean="0">
                <a:latin typeface="Times New Roman"/>
                <a:cs typeface="Times New Roman"/>
              </a:rPr>
              <a:t>We inferred causal links between knockout conditions and phenotypic measurements, but relationships between phenotypes require more information or outside knowledge. Consequently, we chose not to infer a global underlying DAG</a:t>
            </a:r>
            <a:r>
              <a:rPr lang="en-US" sz="1600" dirty="0" smtClean="0"/>
              <a:t>.</a:t>
            </a:r>
            <a:endParaRPr lang="en-US" sz="1600" dirty="0"/>
          </a:p>
        </p:txBody>
      </p:sp>
      <p:graphicFrame>
        <p:nvGraphicFramePr>
          <p:cNvPr id="26" name="Table 25"/>
          <p:cNvGraphicFramePr>
            <a:graphicFrameLocks noGrp="1"/>
          </p:cNvGraphicFramePr>
          <p:nvPr>
            <p:extLst>
              <p:ext uri="{D42A27DB-BD31-4B8C-83A1-F6EECF244321}">
                <p14:modId xmlns:p14="http://schemas.microsoft.com/office/powerpoint/2010/main" val="3782507345"/>
              </p:ext>
            </p:extLst>
          </p:nvPr>
        </p:nvGraphicFramePr>
        <p:xfrm>
          <a:off x="13711599" y="8866631"/>
          <a:ext cx="4291124" cy="2743200"/>
        </p:xfrm>
        <a:graphic>
          <a:graphicData uri="http://schemas.openxmlformats.org/drawingml/2006/table">
            <a:tbl>
              <a:tblPr firstRow="1" bandRow="1">
                <a:tableStyleId>{7E9639D4-E3E2-4D34-9284-5A2195B3D0D7}</a:tableStyleId>
              </a:tblPr>
              <a:tblGrid>
                <a:gridCol w="844006"/>
                <a:gridCol w="2137686"/>
                <a:gridCol w="536394"/>
                <a:gridCol w="773038"/>
              </a:tblGrid>
              <a:tr h="0">
                <a:tc>
                  <a:txBody>
                    <a:bodyPr/>
                    <a:lstStyle/>
                    <a:p>
                      <a:pPr algn="l"/>
                      <a:r>
                        <a:rPr lang="en-US" sz="1200" dirty="0" smtClean="0">
                          <a:latin typeface="Times New Roman"/>
                          <a:cs typeface="Times New Roman"/>
                        </a:rPr>
                        <a:t>Knockout</a:t>
                      </a:r>
                      <a:endParaRPr lang="en-US" sz="1200" dirty="0">
                        <a:latin typeface="Times New Roman"/>
                        <a:cs typeface="Times New Roman"/>
                      </a:endParaRPr>
                    </a:p>
                  </a:txBody>
                  <a:tcPr anchor="b"/>
                </a:tc>
                <a:tc>
                  <a:txBody>
                    <a:bodyPr/>
                    <a:lstStyle/>
                    <a:p>
                      <a:pPr algn="l"/>
                      <a:r>
                        <a:rPr lang="en-US" sz="1200" dirty="0" smtClean="0">
                          <a:latin typeface="Times New Roman"/>
                          <a:cs typeface="Times New Roman"/>
                        </a:rPr>
                        <a:t>Phenotypic measurements</a:t>
                      </a:r>
                      <a:endParaRPr lang="en-US" sz="1200" dirty="0">
                        <a:latin typeface="Times New Roman"/>
                        <a:cs typeface="Times New Roman"/>
                      </a:endParaRPr>
                    </a:p>
                  </a:txBody>
                  <a:tcPr anchor="b"/>
                </a:tc>
                <a:tc gridSpan="2">
                  <a:txBody>
                    <a:bodyPr/>
                    <a:lstStyle/>
                    <a:p>
                      <a:pPr algn="ctr"/>
                      <a:r>
                        <a:rPr lang="en-US" sz="1200" dirty="0" smtClean="0">
                          <a:latin typeface="Times New Roman"/>
                          <a:cs typeface="Times New Roman"/>
                        </a:rPr>
                        <a:t>Effect size</a:t>
                      </a:r>
                      <a:r>
                        <a:rPr lang="en-US" sz="1200" baseline="0" dirty="0" smtClean="0">
                          <a:latin typeface="Times New Roman"/>
                          <a:cs typeface="Times New Roman"/>
                        </a:rPr>
                        <a:t> </a:t>
                      </a:r>
                    </a:p>
                    <a:p>
                      <a:pPr algn="ctr"/>
                      <a:r>
                        <a:rPr lang="en-US" sz="1200" baseline="0" dirty="0" smtClean="0">
                          <a:latin typeface="Times New Roman"/>
                          <a:cs typeface="Times New Roman"/>
                        </a:rPr>
                        <a:t>(p-values)</a:t>
                      </a:r>
                      <a:endParaRPr lang="en-US" sz="1200" dirty="0">
                        <a:latin typeface="Times New Roman"/>
                        <a:cs typeface="Times New Roman"/>
                      </a:endParaRPr>
                    </a:p>
                  </a:txBody>
                  <a:tcPr anchor="b"/>
                </a:tc>
                <a:tc hMerge="1">
                  <a:txBody>
                    <a:bodyPr/>
                    <a:lstStyle/>
                    <a:p>
                      <a:endParaRPr lang="en-US"/>
                    </a:p>
                  </a:txBody>
                  <a:tcPr/>
                </a:tc>
              </a:tr>
              <a:tr h="436688">
                <a:tc>
                  <a:txBody>
                    <a:bodyPr/>
                    <a:lstStyle/>
                    <a:p>
                      <a:r>
                        <a:rPr lang="en-US" sz="1200" dirty="0" smtClean="0">
                          <a:latin typeface="Times New Roman"/>
                          <a:cs typeface="Times New Roman"/>
                        </a:rPr>
                        <a:t>3803_1</a:t>
                      </a:r>
                      <a:endParaRPr lang="en-US" sz="1200" dirty="0">
                        <a:latin typeface="Times New Roman"/>
                        <a:cs typeface="Times New Roman"/>
                      </a:endParaRPr>
                    </a:p>
                  </a:txBody>
                  <a:tcPr/>
                </a:tc>
                <a:tc>
                  <a:txBody>
                    <a:bodyPr/>
                    <a:lstStyle/>
                    <a:p>
                      <a:r>
                        <a:rPr lang="en-US" sz="1200" dirty="0" smtClean="0">
                          <a:solidFill>
                            <a:srgbClr val="31859C"/>
                          </a:solidFill>
                          <a:latin typeface="Times New Roman"/>
                          <a:cs typeface="Times New Roman"/>
                        </a:rPr>
                        <a:t>White blood</a:t>
                      </a:r>
                      <a:r>
                        <a:rPr lang="en-US" sz="1200" baseline="0" dirty="0" smtClean="0">
                          <a:solidFill>
                            <a:srgbClr val="31859C"/>
                          </a:solidFill>
                          <a:latin typeface="Times New Roman"/>
                          <a:cs typeface="Times New Roman"/>
                        </a:rPr>
                        <a:t> cell count</a:t>
                      </a:r>
                    </a:p>
                    <a:p>
                      <a:r>
                        <a:rPr lang="en-US" sz="1200" baseline="0" dirty="0" smtClean="0">
                          <a:solidFill>
                            <a:srgbClr val="31859C"/>
                          </a:solidFill>
                          <a:latin typeface="Times New Roman"/>
                          <a:cs typeface="Times New Roman"/>
                        </a:rPr>
                        <a:t>Neutrophil cell count</a:t>
                      </a:r>
                    </a:p>
                    <a:p>
                      <a:r>
                        <a:rPr lang="en-US" sz="1200" baseline="0" dirty="0" smtClean="0">
                          <a:solidFill>
                            <a:srgbClr val="31859C"/>
                          </a:solidFill>
                          <a:latin typeface="Times New Roman"/>
                          <a:cs typeface="Times New Roman"/>
                        </a:rPr>
                        <a:t>Lymphocyte cell count</a:t>
                      </a:r>
                    </a:p>
                    <a:p>
                      <a:r>
                        <a:rPr lang="en-US" sz="1200" baseline="0" dirty="0" smtClean="0">
                          <a:solidFill>
                            <a:srgbClr val="31859C"/>
                          </a:solidFill>
                          <a:latin typeface="Times New Roman"/>
                          <a:cs typeface="Times New Roman"/>
                        </a:rPr>
                        <a:t>Eosinophil cell count</a:t>
                      </a:r>
                    </a:p>
                    <a:p>
                      <a:r>
                        <a:rPr lang="en-US" sz="1200" baseline="0" dirty="0" smtClean="0">
                          <a:solidFill>
                            <a:srgbClr val="31859C"/>
                          </a:solidFill>
                          <a:latin typeface="Times New Roman"/>
                          <a:cs typeface="Times New Roman"/>
                        </a:rPr>
                        <a:t>Basophil cell count</a:t>
                      </a:r>
                    </a:p>
                    <a:p>
                      <a:r>
                        <a:rPr lang="en-US" sz="1200" baseline="0" dirty="0" smtClean="0">
                          <a:solidFill>
                            <a:srgbClr val="31859C"/>
                          </a:solidFill>
                          <a:latin typeface="Times New Roman"/>
                          <a:cs typeface="Times New Roman"/>
                        </a:rPr>
                        <a:t>Monocyte cell count</a:t>
                      </a:r>
                    </a:p>
                    <a:p>
                      <a:r>
                        <a:rPr lang="en-US" sz="1200" baseline="0" dirty="0" smtClean="0">
                          <a:solidFill>
                            <a:srgbClr val="31859C"/>
                          </a:solidFill>
                          <a:latin typeface="Times New Roman"/>
                          <a:cs typeface="Times New Roman"/>
                        </a:rPr>
                        <a:t>Neutrophil differential </a:t>
                      </a:r>
                      <a:r>
                        <a:rPr lang="en-US" sz="1200" kern="1200" baseline="0" dirty="0" smtClean="0">
                          <a:solidFill>
                            <a:srgbClr val="31859C"/>
                          </a:solidFill>
                          <a:latin typeface="Times New Roman"/>
                          <a:cs typeface="Times New Roman"/>
                        </a:rPr>
                        <a:t>count</a:t>
                      </a:r>
                    </a:p>
                    <a:p>
                      <a:r>
                        <a:rPr lang="en-US" sz="1200" baseline="0" dirty="0" smtClean="0">
                          <a:solidFill>
                            <a:srgbClr val="31859C"/>
                          </a:solidFill>
                          <a:latin typeface="Times New Roman"/>
                          <a:cs typeface="Times New Roman"/>
                        </a:rPr>
                        <a:t>Lymphocyte differential count</a:t>
                      </a:r>
                    </a:p>
                    <a:p>
                      <a:r>
                        <a:rPr lang="en-US" sz="1200" baseline="0" dirty="0" smtClean="0">
                          <a:solidFill>
                            <a:srgbClr val="DA0000"/>
                          </a:solidFill>
                          <a:latin typeface="Times New Roman"/>
                          <a:cs typeface="Times New Roman"/>
                        </a:rPr>
                        <a:t>Red blood cell count</a:t>
                      </a:r>
                    </a:p>
                    <a:p>
                      <a:r>
                        <a:rPr lang="en-US" sz="1200" baseline="0" dirty="0" smtClean="0">
                          <a:solidFill>
                            <a:srgbClr val="DA0000"/>
                          </a:solidFill>
                          <a:latin typeface="Times New Roman"/>
                          <a:cs typeface="Times New Roman"/>
                        </a:rPr>
                        <a:t>Mean cell volume</a:t>
                      </a:r>
                    </a:p>
                    <a:p>
                      <a:r>
                        <a:rPr lang="en-US" sz="1200" baseline="0" dirty="0" smtClean="0">
                          <a:solidFill>
                            <a:srgbClr val="DA0000"/>
                          </a:solidFill>
                          <a:latin typeface="Times New Roman"/>
                          <a:cs typeface="Times New Roman"/>
                        </a:rPr>
                        <a:t>Mean corpuscular hemoglobin</a:t>
                      </a:r>
                    </a:p>
                    <a:p>
                      <a:r>
                        <a:rPr lang="en-US" sz="1200" dirty="0" smtClean="0">
                          <a:solidFill>
                            <a:schemeClr val="accent3">
                              <a:lumMod val="50000"/>
                            </a:schemeClr>
                          </a:solidFill>
                          <a:latin typeface="Times New Roman"/>
                          <a:cs typeface="Times New Roman"/>
                        </a:rPr>
                        <a:t>Platelet count</a:t>
                      </a:r>
                      <a:endParaRPr lang="en-US" sz="1200" dirty="0">
                        <a:solidFill>
                          <a:schemeClr val="accent3">
                            <a:lumMod val="50000"/>
                          </a:schemeClr>
                        </a:solidFill>
                        <a:latin typeface="Times New Roman"/>
                        <a:cs typeface="Times New Roman"/>
                      </a:endParaRPr>
                    </a:p>
                  </a:txBody>
                  <a:tcPr/>
                </a:tc>
                <a:tc>
                  <a:txBody>
                    <a:bodyPr/>
                    <a:lstStyle/>
                    <a:p>
                      <a:pPr algn="r"/>
                      <a:r>
                        <a:rPr lang="en-US" sz="1200" dirty="0" smtClean="0">
                          <a:latin typeface="Times New Roman"/>
                          <a:cs typeface="Times New Roman"/>
                        </a:rPr>
                        <a:t>-2.99</a:t>
                      </a:r>
                      <a:r>
                        <a:rPr lang="en-US" sz="1200" baseline="0" dirty="0" smtClean="0">
                          <a:latin typeface="Times New Roman"/>
                          <a:cs typeface="Times New Roman"/>
                        </a:rPr>
                        <a:t> </a:t>
                      </a:r>
                      <a:r>
                        <a:rPr lang="en-US" sz="1200" kern="1200" dirty="0" smtClean="0">
                          <a:latin typeface="Times New Roman"/>
                          <a:cs typeface="Times New Roman"/>
                        </a:rPr>
                        <a:t>-0.19 -2.63 -0.11 -0.02 -0.03 0.39 -0.39 </a:t>
                      </a:r>
                      <a:r>
                        <a:rPr lang="en-US" sz="1200" dirty="0" smtClean="0">
                          <a:latin typeface="Times New Roman"/>
                          <a:cs typeface="Times New Roman"/>
                        </a:rPr>
                        <a:t>-0.42 </a:t>
                      </a:r>
                      <a:r>
                        <a:rPr lang="en-US" sz="1200" kern="1200" dirty="0" smtClean="0">
                          <a:latin typeface="Times New Roman"/>
                          <a:cs typeface="Times New Roman"/>
                        </a:rPr>
                        <a:t>2.48 0.55</a:t>
                      </a:r>
                    </a:p>
                    <a:p>
                      <a:pPr marL="0" marR="0" indent="0" algn="r" defTabSz="1254008" rtl="0" eaLnBrk="1" fontAlgn="auto" latinLnBrk="0" hangingPunct="1">
                        <a:lnSpc>
                          <a:spcPct val="100000"/>
                        </a:lnSpc>
                        <a:spcBef>
                          <a:spcPts val="0"/>
                        </a:spcBef>
                        <a:spcAft>
                          <a:spcPts val="0"/>
                        </a:spcAft>
                        <a:buClrTx/>
                        <a:buSzTx/>
                        <a:buFontTx/>
                        <a:buNone/>
                        <a:tabLst/>
                        <a:defRPr/>
                      </a:pPr>
                      <a:r>
                        <a:rPr lang="en-US" sz="1200" kern="1200" dirty="0" smtClean="0">
                          <a:latin typeface="Times New Roman"/>
                          <a:cs typeface="Times New Roman"/>
                        </a:rPr>
                        <a:t>-240</a:t>
                      </a:r>
                      <a:endParaRPr lang="en-US" sz="1200" kern="1200" dirty="0" smtClean="0">
                        <a:solidFill>
                          <a:schemeClr val="tx1"/>
                        </a:solidFill>
                        <a:latin typeface="Times New Roman"/>
                        <a:ea typeface="+mn-ea"/>
                        <a:cs typeface="Times New Roman"/>
                      </a:endParaRPr>
                    </a:p>
                  </a:txBody>
                  <a:tcPr/>
                </a:tc>
                <a:tc>
                  <a:txBody>
                    <a:bodyPr/>
                    <a:lstStyle/>
                    <a:p>
                      <a:pPr marL="0" marR="0" indent="0" algn="l" defTabSz="1254008" rtl="0" eaLnBrk="1" fontAlgn="auto" latinLnBrk="0" hangingPunct="1">
                        <a:lnSpc>
                          <a:spcPct val="100000"/>
                        </a:lnSpc>
                        <a:spcBef>
                          <a:spcPts val="0"/>
                        </a:spcBef>
                        <a:spcAft>
                          <a:spcPts val="0"/>
                        </a:spcAft>
                        <a:buClrTx/>
                        <a:buSzTx/>
                        <a:buFontTx/>
                        <a:buNone/>
                        <a:tabLst/>
                        <a:defRPr/>
                      </a:pPr>
                      <a:r>
                        <a:rPr lang="en-US" sz="1200" kern="1200" dirty="0" smtClean="0">
                          <a:latin typeface="Times New Roman"/>
                          <a:cs typeface="Times New Roman"/>
                        </a:rPr>
                        <a:t>(&lt; 0.0001)</a:t>
                      </a:r>
                    </a:p>
                    <a:p>
                      <a:pPr marL="0" marR="0" indent="0" algn="l" defTabSz="1254008" rtl="0" eaLnBrk="1" fontAlgn="auto" latinLnBrk="0" hangingPunct="1">
                        <a:lnSpc>
                          <a:spcPct val="100000"/>
                        </a:lnSpc>
                        <a:spcBef>
                          <a:spcPts val="0"/>
                        </a:spcBef>
                        <a:spcAft>
                          <a:spcPts val="0"/>
                        </a:spcAft>
                        <a:buClrTx/>
                        <a:buSzTx/>
                        <a:buFontTx/>
                        <a:buNone/>
                        <a:tabLst/>
                        <a:defRPr/>
                      </a:pPr>
                      <a:r>
                        <a:rPr lang="en-US" sz="1200" kern="1200" dirty="0" smtClean="0">
                          <a:latin typeface="Times New Roman"/>
                          <a:cs typeface="Times New Roman"/>
                        </a:rPr>
                        <a:t>(&lt; 0.0001)</a:t>
                      </a:r>
                    </a:p>
                    <a:p>
                      <a:pPr marL="0" marR="0" indent="0" algn="l" defTabSz="1254008" rtl="0" eaLnBrk="1" fontAlgn="auto" latinLnBrk="0" hangingPunct="1">
                        <a:lnSpc>
                          <a:spcPct val="100000"/>
                        </a:lnSpc>
                        <a:spcBef>
                          <a:spcPts val="0"/>
                        </a:spcBef>
                        <a:spcAft>
                          <a:spcPts val="0"/>
                        </a:spcAft>
                        <a:buClrTx/>
                        <a:buSzTx/>
                        <a:buFontTx/>
                        <a:buNone/>
                        <a:tabLst/>
                        <a:defRPr/>
                      </a:pPr>
                      <a:r>
                        <a:rPr lang="en-US" sz="1200" kern="1200" dirty="0" smtClean="0">
                          <a:latin typeface="Times New Roman"/>
                          <a:cs typeface="Times New Roman"/>
                        </a:rPr>
                        <a:t>(&lt; 0.0001)</a:t>
                      </a:r>
                    </a:p>
                    <a:p>
                      <a:pPr marL="0" marR="0" indent="0" algn="l" defTabSz="1254008" rtl="0" eaLnBrk="1" fontAlgn="auto" latinLnBrk="0" hangingPunct="1">
                        <a:lnSpc>
                          <a:spcPct val="100000"/>
                        </a:lnSpc>
                        <a:spcBef>
                          <a:spcPts val="0"/>
                        </a:spcBef>
                        <a:spcAft>
                          <a:spcPts val="0"/>
                        </a:spcAft>
                        <a:buClrTx/>
                        <a:buSzTx/>
                        <a:buFontTx/>
                        <a:buNone/>
                        <a:tabLst/>
                        <a:defRPr/>
                      </a:pPr>
                      <a:r>
                        <a:rPr lang="en-US" sz="1200" kern="1200" dirty="0" smtClean="0">
                          <a:latin typeface="Times New Roman"/>
                          <a:cs typeface="Times New Roman"/>
                        </a:rPr>
                        <a:t>(&lt; 0.0001)</a:t>
                      </a:r>
                    </a:p>
                    <a:p>
                      <a:pPr marL="0" marR="0" indent="0" algn="l" defTabSz="1254008" rtl="0" eaLnBrk="1" fontAlgn="auto" latinLnBrk="0" hangingPunct="1">
                        <a:lnSpc>
                          <a:spcPct val="100000"/>
                        </a:lnSpc>
                        <a:spcBef>
                          <a:spcPts val="0"/>
                        </a:spcBef>
                        <a:spcAft>
                          <a:spcPts val="0"/>
                        </a:spcAft>
                        <a:buClrTx/>
                        <a:buSzTx/>
                        <a:buFontTx/>
                        <a:buNone/>
                        <a:tabLst/>
                        <a:defRPr/>
                      </a:pPr>
                      <a:r>
                        <a:rPr lang="en-US" sz="1200" kern="1200" dirty="0" smtClean="0">
                          <a:latin typeface="Times New Roman"/>
                          <a:cs typeface="Times New Roman"/>
                        </a:rPr>
                        <a:t>(&lt; 0.0001)</a:t>
                      </a:r>
                    </a:p>
                    <a:p>
                      <a:pPr marL="0" marR="0" indent="0" algn="l" defTabSz="1254008" rtl="0" eaLnBrk="1" fontAlgn="auto" latinLnBrk="0" hangingPunct="1">
                        <a:lnSpc>
                          <a:spcPct val="100000"/>
                        </a:lnSpc>
                        <a:spcBef>
                          <a:spcPts val="0"/>
                        </a:spcBef>
                        <a:spcAft>
                          <a:spcPts val="0"/>
                        </a:spcAft>
                        <a:buClrTx/>
                        <a:buSzTx/>
                        <a:buFontTx/>
                        <a:buNone/>
                        <a:tabLst/>
                        <a:defRPr/>
                      </a:pPr>
                      <a:r>
                        <a:rPr lang="en-US" sz="1200" kern="1200" dirty="0" smtClean="0">
                          <a:latin typeface="Times New Roman"/>
                          <a:cs typeface="Times New Roman"/>
                        </a:rPr>
                        <a:t>(&lt; 0.0001)</a:t>
                      </a:r>
                    </a:p>
                    <a:p>
                      <a:pPr marL="0" marR="0" indent="0" algn="l" defTabSz="1254008" rtl="0" eaLnBrk="1" fontAlgn="auto" latinLnBrk="0" hangingPunct="1">
                        <a:lnSpc>
                          <a:spcPct val="100000"/>
                        </a:lnSpc>
                        <a:spcBef>
                          <a:spcPts val="0"/>
                        </a:spcBef>
                        <a:spcAft>
                          <a:spcPts val="0"/>
                        </a:spcAft>
                        <a:buClrTx/>
                        <a:buSzTx/>
                        <a:buFontTx/>
                        <a:buNone/>
                        <a:tabLst/>
                        <a:defRPr/>
                      </a:pPr>
                      <a:r>
                        <a:rPr lang="en-US" sz="1200" kern="1200" dirty="0" smtClean="0">
                          <a:latin typeface="Times New Roman"/>
                          <a:cs typeface="Times New Roman"/>
                        </a:rPr>
                        <a:t>(&lt; 0.0001)</a:t>
                      </a:r>
                    </a:p>
                    <a:p>
                      <a:pPr marL="0" marR="0" indent="0" algn="l" defTabSz="1254008" rtl="0" eaLnBrk="1" fontAlgn="auto" latinLnBrk="0" hangingPunct="1">
                        <a:lnSpc>
                          <a:spcPct val="100000"/>
                        </a:lnSpc>
                        <a:spcBef>
                          <a:spcPts val="0"/>
                        </a:spcBef>
                        <a:spcAft>
                          <a:spcPts val="0"/>
                        </a:spcAft>
                        <a:buClrTx/>
                        <a:buSzTx/>
                        <a:buFontTx/>
                        <a:buNone/>
                        <a:tabLst/>
                        <a:defRPr/>
                      </a:pPr>
                      <a:r>
                        <a:rPr lang="en-US" sz="1200" kern="1200" dirty="0" smtClean="0">
                          <a:latin typeface="Times New Roman"/>
                          <a:cs typeface="Times New Roman"/>
                        </a:rPr>
                        <a:t>(&lt; 0.0001)</a:t>
                      </a:r>
                    </a:p>
                    <a:p>
                      <a:pPr marL="0" marR="0" indent="0" algn="l" defTabSz="1254008" rtl="0" eaLnBrk="1" fontAlgn="auto" latinLnBrk="0" hangingPunct="1">
                        <a:lnSpc>
                          <a:spcPct val="100000"/>
                        </a:lnSpc>
                        <a:spcBef>
                          <a:spcPts val="0"/>
                        </a:spcBef>
                        <a:spcAft>
                          <a:spcPts val="0"/>
                        </a:spcAft>
                        <a:buClrTx/>
                        <a:buSzTx/>
                        <a:buFontTx/>
                        <a:buNone/>
                        <a:tabLst/>
                        <a:defRPr/>
                      </a:pPr>
                      <a:r>
                        <a:rPr lang="en-US" sz="1200" kern="1200" dirty="0" smtClean="0">
                          <a:latin typeface="Times New Roman"/>
                          <a:cs typeface="Times New Roman"/>
                        </a:rPr>
                        <a:t>(&lt; 0.0001)</a:t>
                      </a:r>
                    </a:p>
                    <a:p>
                      <a:pPr marL="0" marR="0" indent="0" algn="l" defTabSz="1254008" rtl="0" eaLnBrk="1" fontAlgn="auto" latinLnBrk="0" hangingPunct="1">
                        <a:lnSpc>
                          <a:spcPct val="100000"/>
                        </a:lnSpc>
                        <a:spcBef>
                          <a:spcPts val="0"/>
                        </a:spcBef>
                        <a:spcAft>
                          <a:spcPts val="0"/>
                        </a:spcAft>
                        <a:buClrTx/>
                        <a:buSzTx/>
                        <a:buFontTx/>
                        <a:buNone/>
                        <a:tabLst/>
                        <a:defRPr/>
                      </a:pPr>
                      <a:r>
                        <a:rPr lang="en-US" sz="1200" kern="1200" dirty="0" smtClean="0">
                          <a:latin typeface="Times New Roman"/>
                          <a:cs typeface="Times New Roman"/>
                        </a:rPr>
                        <a:t>(&lt; 0.0001)</a:t>
                      </a:r>
                    </a:p>
                    <a:p>
                      <a:pPr marL="0" marR="0" indent="0" algn="l" defTabSz="1254008" rtl="0" eaLnBrk="1" fontAlgn="auto" latinLnBrk="0" hangingPunct="1">
                        <a:lnSpc>
                          <a:spcPct val="100000"/>
                        </a:lnSpc>
                        <a:spcBef>
                          <a:spcPts val="0"/>
                        </a:spcBef>
                        <a:spcAft>
                          <a:spcPts val="0"/>
                        </a:spcAft>
                        <a:buClrTx/>
                        <a:buSzTx/>
                        <a:buFontTx/>
                        <a:buNone/>
                        <a:tabLst/>
                        <a:defRPr/>
                      </a:pPr>
                      <a:r>
                        <a:rPr lang="en-US" sz="1200" kern="1200" dirty="0" smtClean="0">
                          <a:latin typeface="Times New Roman"/>
                          <a:cs typeface="Times New Roman"/>
                        </a:rPr>
                        <a:t>(&lt; 0.0001)</a:t>
                      </a:r>
                    </a:p>
                    <a:p>
                      <a:pPr marL="0" marR="0" indent="0" algn="l" defTabSz="1254008" rtl="0" eaLnBrk="1" fontAlgn="auto" latinLnBrk="0" hangingPunct="1">
                        <a:lnSpc>
                          <a:spcPct val="100000"/>
                        </a:lnSpc>
                        <a:spcBef>
                          <a:spcPts val="0"/>
                        </a:spcBef>
                        <a:spcAft>
                          <a:spcPts val="0"/>
                        </a:spcAft>
                        <a:buClrTx/>
                        <a:buSzTx/>
                        <a:buFontTx/>
                        <a:buNone/>
                        <a:tabLst/>
                        <a:defRPr/>
                      </a:pPr>
                      <a:r>
                        <a:rPr lang="en-US" sz="1200" kern="1200" dirty="0" smtClean="0">
                          <a:latin typeface="Times New Roman"/>
                          <a:cs typeface="Times New Roman"/>
                        </a:rPr>
                        <a:t>(&lt; 0.0001)</a:t>
                      </a:r>
                      <a:endParaRPr lang="en-US" sz="1200" kern="1200" dirty="0" smtClean="0">
                        <a:solidFill>
                          <a:schemeClr val="tx1"/>
                        </a:solidFill>
                        <a:latin typeface="Times New Roman"/>
                        <a:ea typeface="+mn-ea"/>
                        <a:cs typeface="Times New Roman"/>
                      </a:endParaRPr>
                    </a:p>
                  </a:txBody>
                  <a:tcPr marL="0"/>
                </a:tc>
              </a:tr>
            </a:tbl>
          </a:graphicData>
        </a:graphic>
      </p:graphicFrame>
      <p:graphicFrame>
        <p:nvGraphicFramePr>
          <p:cNvPr id="27" name="Table 26"/>
          <p:cNvGraphicFramePr>
            <a:graphicFrameLocks noGrp="1"/>
          </p:cNvGraphicFramePr>
          <p:nvPr>
            <p:extLst>
              <p:ext uri="{D42A27DB-BD31-4B8C-83A1-F6EECF244321}">
                <p14:modId xmlns:p14="http://schemas.microsoft.com/office/powerpoint/2010/main" val="481690807"/>
              </p:ext>
            </p:extLst>
          </p:nvPr>
        </p:nvGraphicFramePr>
        <p:xfrm>
          <a:off x="6463600" y="8866631"/>
          <a:ext cx="7177159" cy="4145280"/>
        </p:xfrm>
        <a:graphic>
          <a:graphicData uri="http://schemas.openxmlformats.org/drawingml/2006/table">
            <a:tbl>
              <a:tblPr firstRow="1" bandRow="1">
                <a:tableStyleId>{793D81CF-94F2-401A-BA57-92F5A7B2D0C5}</a:tableStyleId>
              </a:tblPr>
              <a:tblGrid>
                <a:gridCol w="840692"/>
                <a:gridCol w="6336467"/>
              </a:tblGrid>
              <a:tr h="0">
                <a:tc>
                  <a:txBody>
                    <a:bodyPr/>
                    <a:lstStyle/>
                    <a:p>
                      <a:r>
                        <a:rPr lang="en-US" sz="1200" dirty="0" smtClean="0">
                          <a:latin typeface="Times New Roman"/>
                          <a:cs typeface="Times New Roman"/>
                        </a:rPr>
                        <a:t>Knock</a:t>
                      </a:r>
                      <a:r>
                        <a:rPr lang="en-US" sz="1200" baseline="0" dirty="0" smtClean="0">
                          <a:latin typeface="Times New Roman"/>
                          <a:cs typeface="Times New Roman"/>
                        </a:rPr>
                        <a:t>out</a:t>
                      </a:r>
                      <a:endParaRPr lang="en-US" sz="1200" dirty="0">
                        <a:latin typeface="Times New Roman"/>
                        <a:cs typeface="Times New Roman"/>
                      </a:endParaRPr>
                    </a:p>
                  </a:txBody>
                  <a:tcPr/>
                </a:tc>
                <a:tc>
                  <a:txBody>
                    <a:bodyPr/>
                    <a:lstStyle/>
                    <a:p>
                      <a:r>
                        <a:rPr lang="en-US" sz="1200" dirty="0" smtClean="0">
                          <a:latin typeface="Times New Roman"/>
                          <a:cs typeface="Times New Roman"/>
                        </a:rPr>
                        <a:t>Phenotypic</a:t>
                      </a:r>
                      <a:r>
                        <a:rPr lang="en-US" sz="1200" baseline="0" dirty="0" smtClean="0">
                          <a:latin typeface="Times New Roman"/>
                          <a:cs typeface="Times New Roman"/>
                        </a:rPr>
                        <a:t> measurements (direction of </a:t>
                      </a:r>
                      <a:r>
                        <a:rPr lang="en-US" sz="1200" baseline="0" dirty="0" smtClean="0">
                          <a:latin typeface="Times New Roman"/>
                          <a:cs typeface="Times New Roman"/>
                        </a:rPr>
                        <a:t>association</a:t>
                      </a:r>
                      <a:r>
                        <a:rPr lang="en-US" sz="1200" baseline="0" dirty="0" smtClean="0">
                          <a:latin typeface="Times New Roman"/>
                          <a:cs typeface="Times New Roman"/>
                        </a:rPr>
                        <a:t>)</a:t>
                      </a:r>
                      <a:endParaRPr lang="en-US" sz="1200" dirty="0">
                        <a:latin typeface="Times New Roman"/>
                        <a:cs typeface="Times New Roman"/>
                      </a:endParaRPr>
                    </a:p>
                  </a:txBody>
                  <a:tcPr/>
                </a:tc>
              </a:tr>
              <a:tr h="125162">
                <a:tc>
                  <a:txBody>
                    <a:bodyPr/>
                    <a:lstStyle/>
                    <a:p>
                      <a:r>
                        <a:rPr lang="en-US" sz="1200" dirty="0" smtClean="0">
                          <a:latin typeface="Times New Roman"/>
                          <a:cs typeface="Times New Roman"/>
                        </a:rPr>
                        <a:t>1550_1</a:t>
                      </a:r>
                      <a:endParaRPr lang="en-US" sz="1200" dirty="0">
                        <a:latin typeface="Times New Roman"/>
                        <a:cs typeface="Times New Roman"/>
                      </a:endParaRPr>
                    </a:p>
                  </a:txBody>
                  <a:tcPr/>
                </a:tc>
                <a:tc>
                  <a:txBody>
                    <a:bodyPr/>
                    <a:lstStyle/>
                    <a:p>
                      <a:pPr marL="0" marR="0" indent="0" algn="l" defTabSz="1254008" rtl="0" eaLnBrk="1" fontAlgn="auto" latinLnBrk="0" hangingPunct="1">
                        <a:lnSpc>
                          <a:spcPct val="100000"/>
                        </a:lnSpc>
                        <a:spcBef>
                          <a:spcPts val="0"/>
                        </a:spcBef>
                        <a:spcAft>
                          <a:spcPts val="0"/>
                        </a:spcAft>
                        <a:buClrTx/>
                        <a:buSzTx/>
                        <a:buFontTx/>
                        <a:buNone/>
                        <a:tabLst/>
                        <a:defRPr/>
                      </a:pPr>
                      <a:r>
                        <a:rPr lang="en-US" sz="1000" baseline="0" dirty="0" smtClean="0">
                          <a:solidFill>
                            <a:srgbClr val="DA0000"/>
                          </a:solidFill>
                          <a:latin typeface="Times New Roman"/>
                          <a:cs typeface="Times New Roman"/>
                        </a:rPr>
                        <a:t>Hematocrit </a:t>
                      </a:r>
                      <a:r>
                        <a:rPr lang="en-US" sz="1000" baseline="0" dirty="0" smtClean="0">
                          <a:latin typeface="Times New Roman"/>
                          <a:cs typeface="Times New Roman"/>
                        </a:rPr>
                        <a:t>(+), </a:t>
                      </a:r>
                      <a:r>
                        <a:rPr lang="en-US" sz="1000" baseline="0" dirty="0" smtClean="0">
                          <a:solidFill>
                            <a:srgbClr val="DA0000"/>
                          </a:solidFill>
                          <a:latin typeface="Times New Roman"/>
                          <a:cs typeface="Times New Roman"/>
                        </a:rPr>
                        <a:t>Mean cell volume </a:t>
                      </a:r>
                      <a:r>
                        <a:rPr lang="en-US" sz="1000" baseline="0" dirty="0" smtClean="0">
                          <a:latin typeface="Times New Roman"/>
                          <a:cs typeface="Times New Roman"/>
                        </a:rPr>
                        <a:t>(+), </a:t>
                      </a:r>
                      <a:r>
                        <a:rPr lang="en-US" sz="1000" baseline="0" dirty="0" smtClean="0">
                          <a:solidFill>
                            <a:srgbClr val="DA0000"/>
                          </a:solidFill>
                          <a:latin typeface="Times New Roman"/>
                          <a:cs typeface="Times New Roman"/>
                        </a:rPr>
                        <a:t>Hemoglobin</a:t>
                      </a:r>
                      <a:r>
                        <a:rPr lang="en-US" sz="1000" baseline="0" dirty="0" smtClean="0">
                          <a:latin typeface="Times New Roman"/>
                          <a:cs typeface="Times New Roman"/>
                        </a:rPr>
                        <a:t> </a:t>
                      </a:r>
                      <a:r>
                        <a:rPr lang="en-US" sz="1000" dirty="0" smtClean="0">
                          <a:latin typeface="Times New Roman"/>
                          <a:cs typeface="Times New Roman"/>
                        </a:rPr>
                        <a:t>(–)</a:t>
                      </a:r>
                      <a:r>
                        <a:rPr lang="en-US" sz="1000" baseline="0" dirty="0" smtClean="0">
                          <a:latin typeface="Times New Roman"/>
                          <a:cs typeface="Times New Roman"/>
                        </a:rPr>
                        <a:t>, </a:t>
                      </a:r>
                      <a:r>
                        <a:rPr lang="en-US" sz="1000" dirty="0" smtClean="0">
                          <a:solidFill>
                            <a:srgbClr val="DA0000"/>
                          </a:solidFill>
                          <a:latin typeface="Times New Roman"/>
                          <a:cs typeface="Times New Roman"/>
                        </a:rPr>
                        <a:t>MCHC</a:t>
                      </a:r>
                      <a:r>
                        <a:rPr lang="en-US" sz="1000" baseline="30000" dirty="0" smtClean="0">
                          <a:solidFill>
                            <a:srgbClr val="DA0000"/>
                          </a:solidFill>
                          <a:latin typeface="Times New Roman"/>
                          <a:cs typeface="Times New Roman"/>
                        </a:rPr>
                        <a:t>1</a:t>
                      </a:r>
                      <a:r>
                        <a:rPr lang="en-US" sz="1000" baseline="0" dirty="0" smtClean="0">
                          <a:latin typeface="Times New Roman"/>
                          <a:cs typeface="Times New Roman"/>
                        </a:rPr>
                        <a:t> </a:t>
                      </a:r>
                      <a:r>
                        <a:rPr lang="en-US" sz="1000" dirty="0" smtClean="0">
                          <a:latin typeface="Times New Roman"/>
                          <a:cs typeface="Times New Roman"/>
                        </a:rPr>
                        <a:t>(–)</a:t>
                      </a:r>
                      <a:r>
                        <a:rPr lang="en-US" sz="1000" baseline="0" dirty="0" smtClean="0">
                          <a:latin typeface="Times New Roman"/>
                          <a:cs typeface="Times New Roman"/>
                        </a:rPr>
                        <a:t>, </a:t>
                      </a:r>
                      <a:r>
                        <a:rPr lang="en-US" sz="1000" baseline="0" dirty="0" smtClean="0">
                          <a:solidFill>
                            <a:srgbClr val="4F6228"/>
                          </a:solidFill>
                          <a:latin typeface="Times New Roman"/>
                          <a:cs typeface="Times New Roman"/>
                        </a:rPr>
                        <a:t>Mean platelet volume </a:t>
                      </a:r>
                      <a:r>
                        <a:rPr lang="en-US" sz="1000" dirty="0" smtClean="0">
                          <a:latin typeface="Times New Roman"/>
                          <a:cs typeface="Times New Roman"/>
                        </a:rPr>
                        <a:t>(–)</a:t>
                      </a:r>
                      <a:endParaRPr lang="en-US" sz="1000" dirty="0">
                        <a:latin typeface="Times New Roman"/>
                        <a:cs typeface="Times New Roman"/>
                      </a:endParaRPr>
                    </a:p>
                  </a:txBody>
                  <a:tcPr/>
                </a:tc>
              </a:tr>
              <a:tr h="0">
                <a:tc>
                  <a:txBody>
                    <a:bodyPr/>
                    <a:lstStyle/>
                    <a:p>
                      <a:r>
                        <a:rPr lang="en-US" sz="1200" dirty="0" smtClean="0">
                          <a:latin typeface="Times New Roman"/>
                          <a:cs typeface="Times New Roman"/>
                        </a:rPr>
                        <a:t>1796_1</a:t>
                      </a:r>
                      <a:endParaRPr lang="en-US" sz="1200" dirty="0">
                        <a:latin typeface="Times New Roman"/>
                        <a:cs typeface="Times New Roman"/>
                      </a:endParaRPr>
                    </a:p>
                  </a:txBody>
                  <a:tcPr/>
                </a:tc>
                <a:tc>
                  <a:txBody>
                    <a:bodyPr/>
                    <a:lstStyle/>
                    <a:p>
                      <a:r>
                        <a:rPr lang="en-US" sz="1000" dirty="0" smtClean="0">
                          <a:solidFill>
                            <a:srgbClr val="DA0000"/>
                          </a:solidFill>
                          <a:latin typeface="Times New Roman"/>
                          <a:cs typeface="Times New Roman"/>
                        </a:rPr>
                        <a:t>MCHC </a:t>
                      </a:r>
                      <a:r>
                        <a:rPr lang="en-US" sz="1000" dirty="0" smtClean="0">
                          <a:latin typeface="Times New Roman"/>
                          <a:cs typeface="Times New Roman"/>
                        </a:rPr>
                        <a:t>(+), </a:t>
                      </a:r>
                      <a:r>
                        <a:rPr lang="en-US" sz="1000" dirty="0" smtClean="0">
                          <a:solidFill>
                            <a:srgbClr val="DA0000"/>
                          </a:solidFill>
                          <a:latin typeface="Times New Roman"/>
                          <a:cs typeface="Times New Roman"/>
                        </a:rPr>
                        <a:t>Hematocrit</a:t>
                      </a:r>
                      <a:r>
                        <a:rPr lang="en-US" sz="1000" dirty="0" smtClean="0">
                          <a:latin typeface="Times New Roman"/>
                          <a:cs typeface="Times New Roman"/>
                        </a:rPr>
                        <a:t> (–),</a:t>
                      </a:r>
                      <a:r>
                        <a:rPr lang="en-US" sz="1000" baseline="0" dirty="0" smtClean="0">
                          <a:latin typeface="Times New Roman"/>
                          <a:cs typeface="Times New Roman"/>
                        </a:rPr>
                        <a:t> </a:t>
                      </a:r>
                      <a:r>
                        <a:rPr lang="en-US" sz="1000" baseline="0" dirty="0" smtClean="0">
                          <a:solidFill>
                            <a:srgbClr val="DA0000"/>
                          </a:solidFill>
                          <a:latin typeface="Times New Roman"/>
                          <a:cs typeface="Times New Roman"/>
                        </a:rPr>
                        <a:t>Mean cell volume </a:t>
                      </a:r>
                      <a:r>
                        <a:rPr lang="en-US" sz="1000" dirty="0" smtClean="0">
                          <a:latin typeface="Times New Roman"/>
                          <a:cs typeface="Times New Roman"/>
                        </a:rPr>
                        <a:t>(–)</a:t>
                      </a:r>
                      <a:r>
                        <a:rPr lang="en-US" sz="1000" baseline="0" dirty="0" smtClean="0">
                          <a:latin typeface="Times New Roman"/>
                          <a:cs typeface="Times New Roman"/>
                        </a:rPr>
                        <a:t>, </a:t>
                      </a:r>
                      <a:r>
                        <a:rPr lang="en-US" sz="1000" baseline="0" dirty="0" smtClean="0">
                          <a:solidFill>
                            <a:schemeClr val="accent5">
                              <a:lumMod val="75000"/>
                            </a:schemeClr>
                          </a:solidFill>
                          <a:latin typeface="Times New Roman"/>
                          <a:cs typeface="Times New Roman"/>
                        </a:rPr>
                        <a:t>Monocyte diff.</a:t>
                      </a:r>
                      <a:r>
                        <a:rPr lang="en-US" sz="1000" baseline="30000" dirty="0" smtClean="0">
                          <a:solidFill>
                            <a:schemeClr val="accent5">
                              <a:lumMod val="75000"/>
                            </a:schemeClr>
                          </a:solidFill>
                          <a:latin typeface="Times New Roman"/>
                          <a:cs typeface="Times New Roman"/>
                        </a:rPr>
                        <a:t>2</a:t>
                      </a:r>
                      <a:r>
                        <a:rPr lang="en-US" sz="1000" baseline="0" dirty="0" smtClean="0">
                          <a:solidFill>
                            <a:schemeClr val="accent5">
                              <a:lumMod val="75000"/>
                            </a:schemeClr>
                          </a:solidFill>
                          <a:latin typeface="Times New Roman"/>
                          <a:cs typeface="Times New Roman"/>
                        </a:rPr>
                        <a:t> count </a:t>
                      </a:r>
                      <a:r>
                        <a:rPr lang="en-US" sz="1000" dirty="0" smtClean="0">
                          <a:latin typeface="Times New Roman"/>
                          <a:cs typeface="Times New Roman"/>
                        </a:rPr>
                        <a:t>(–)</a:t>
                      </a:r>
                      <a:r>
                        <a:rPr lang="en-US" sz="1000" baseline="0" dirty="0" smtClean="0">
                          <a:latin typeface="Times New Roman"/>
                          <a:cs typeface="Times New Roman"/>
                        </a:rPr>
                        <a:t>, </a:t>
                      </a:r>
                      <a:r>
                        <a:rPr lang="en-US" sz="1000" baseline="0" dirty="0" smtClean="0">
                          <a:solidFill>
                            <a:srgbClr val="31859C"/>
                          </a:solidFill>
                          <a:latin typeface="Times New Roman"/>
                          <a:cs typeface="Times New Roman"/>
                        </a:rPr>
                        <a:t>LUC</a:t>
                      </a:r>
                      <a:r>
                        <a:rPr lang="en-US" sz="1000" baseline="30000" dirty="0" smtClean="0">
                          <a:solidFill>
                            <a:srgbClr val="31859C"/>
                          </a:solidFill>
                          <a:latin typeface="Times New Roman"/>
                          <a:cs typeface="Times New Roman"/>
                        </a:rPr>
                        <a:t>3</a:t>
                      </a:r>
                      <a:r>
                        <a:rPr lang="en-US" sz="1000" baseline="0" dirty="0" smtClean="0">
                          <a:solidFill>
                            <a:srgbClr val="31859C"/>
                          </a:solidFill>
                          <a:latin typeface="Times New Roman"/>
                          <a:cs typeface="Times New Roman"/>
                        </a:rPr>
                        <a:t> count </a:t>
                      </a:r>
                      <a:r>
                        <a:rPr lang="en-US" sz="1000" dirty="0" smtClean="0">
                          <a:latin typeface="Times New Roman"/>
                          <a:cs typeface="Times New Roman"/>
                        </a:rPr>
                        <a:t>(–)</a:t>
                      </a:r>
                      <a:r>
                        <a:rPr lang="en-US" sz="1000" baseline="0" dirty="0" smtClean="0">
                          <a:latin typeface="Times New Roman"/>
                          <a:cs typeface="Times New Roman"/>
                        </a:rPr>
                        <a:t>, </a:t>
                      </a:r>
                      <a:r>
                        <a:rPr lang="en-US" sz="1000" baseline="0" dirty="0" smtClean="0">
                          <a:solidFill>
                            <a:srgbClr val="31859C"/>
                          </a:solidFill>
                          <a:latin typeface="Times New Roman"/>
                          <a:cs typeface="Times New Roman"/>
                        </a:rPr>
                        <a:t>LUC diff. count </a:t>
                      </a:r>
                      <a:r>
                        <a:rPr lang="en-US" sz="1000" dirty="0" smtClean="0">
                          <a:latin typeface="Times New Roman"/>
                          <a:cs typeface="Times New Roman"/>
                        </a:rPr>
                        <a:t>(–)</a:t>
                      </a:r>
                      <a:endParaRPr lang="en-US" sz="1000" dirty="0">
                        <a:latin typeface="Times New Roman"/>
                        <a:cs typeface="Times New Roman"/>
                      </a:endParaRPr>
                    </a:p>
                  </a:txBody>
                  <a:tcPr/>
                </a:tc>
              </a:tr>
              <a:tr h="0">
                <a:tc>
                  <a:txBody>
                    <a:bodyPr/>
                    <a:lstStyle/>
                    <a:p>
                      <a:r>
                        <a:rPr lang="en-US" sz="1200" dirty="0" smtClean="0">
                          <a:latin typeface="Times New Roman"/>
                          <a:cs typeface="Times New Roman"/>
                        </a:rPr>
                        <a:t>1797_1</a:t>
                      </a:r>
                      <a:endParaRPr lang="en-US" sz="1200" dirty="0">
                        <a:latin typeface="Times New Roman"/>
                        <a:cs typeface="Times New Roman"/>
                      </a:endParaRPr>
                    </a:p>
                  </a:txBody>
                  <a:tcPr/>
                </a:tc>
                <a:tc>
                  <a:txBody>
                    <a:bodyPr/>
                    <a:lstStyle/>
                    <a:p>
                      <a:r>
                        <a:rPr lang="en-US" sz="1000" dirty="0" smtClean="0">
                          <a:solidFill>
                            <a:srgbClr val="31859C"/>
                          </a:solidFill>
                          <a:latin typeface="Times New Roman"/>
                          <a:cs typeface="Times New Roman"/>
                        </a:rPr>
                        <a:t>WBC</a:t>
                      </a:r>
                      <a:r>
                        <a:rPr lang="en-US" sz="1000" baseline="30000" dirty="0" smtClean="0">
                          <a:solidFill>
                            <a:srgbClr val="31859C"/>
                          </a:solidFill>
                          <a:latin typeface="Times New Roman"/>
                          <a:cs typeface="Times New Roman"/>
                        </a:rPr>
                        <a:t>4</a:t>
                      </a:r>
                      <a:r>
                        <a:rPr lang="en-US" sz="1000" dirty="0" smtClean="0">
                          <a:solidFill>
                            <a:srgbClr val="31859C"/>
                          </a:solidFill>
                          <a:latin typeface="Times New Roman"/>
                          <a:cs typeface="Times New Roman"/>
                        </a:rPr>
                        <a:t> count </a:t>
                      </a:r>
                      <a:r>
                        <a:rPr lang="en-US" sz="1000" dirty="0" smtClean="0">
                          <a:latin typeface="Times New Roman"/>
                          <a:cs typeface="Times New Roman"/>
                        </a:rPr>
                        <a:t>(+), </a:t>
                      </a:r>
                      <a:r>
                        <a:rPr lang="en-US" sz="1000" dirty="0" smtClean="0">
                          <a:solidFill>
                            <a:srgbClr val="DA0000"/>
                          </a:solidFill>
                          <a:latin typeface="Times New Roman"/>
                          <a:cs typeface="Times New Roman"/>
                        </a:rPr>
                        <a:t>Hemoglobin</a:t>
                      </a:r>
                      <a:r>
                        <a:rPr lang="en-US" sz="1000" dirty="0" smtClean="0">
                          <a:latin typeface="Times New Roman"/>
                          <a:cs typeface="Times New Roman"/>
                        </a:rPr>
                        <a:t> (+), </a:t>
                      </a:r>
                      <a:r>
                        <a:rPr lang="en-US" sz="1000" dirty="0" smtClean="0">
                          <a:solidFill>
                            <a:srgbClr val="DA0000"/>
                          </a:solidFill>
                          <a:latin typeface="Times New Roman"/>
                          <a:cs typeface="Times New Roman"/>
                        </a:rPr>
                        <a:t>MCHC</a:t>
                      </a:r>
                      <a:r>
                        <a:rPr lang="en-US" sz="1000" dirty="0" smtClean="0">
                          <a:latin typeface="Times New Roman"/>
                          <a:cs typeface="Times New Roman"/>
                        </a:rPr>
                        <a:t> </a:t>
                      </a:r>
                      <a:r>
                        <a:rPr lang="en-US" sz="1000" baseline="0" dirty="0" smtClean="0">
                          <a:latin typeface="Times New Roman"/>
                          <a:cs typeface="Times New Roman"/>
                        </a:rPr>
                        <a:t>(+), </a:t>
                      </a:r>
                      <a:r>
                        <a:rPr lang="en-US" sz="1000" baseline="0" dirty="0" smtClean="0">
                          <a:solidFill>
                            <a:srgbClr val="4F6228"/>
                          </a:solidFill>
                          <a:latin typeface="Times New Roman"/>
                          <a:cs typeface="Times New Roman"/>
                        </a:rPr>
                        <a:t>Mean platelet volume</a:t>
                      </a:r>
                      <a:r>
                        <a:rPr lang="en-US" sz="1000" baseline="0" dirty="0" smtClean="0">
                          <a:latin typeface="Times New Roman"/>
                          <a:cs typeface="Times New Roman"/>
                        </a:rPr>
                        <a:t> (+), </a:t>
                      </a:r>
                      <a:r>
                        <a:rPr lang="en-US" sz="1000" baseline="0" dirty="0" smtClean="0">
                          <a:solidFill>
                            <a:srgbClr val="31859C"/>
                          </a:solidFill>
                          <a:latin typeface="Times New Roman"/>
                          <a:cs typeface="Times New Roman"/>
                        </a:rPr>
                        <a:t>Lymphocyte cell count </a:t>
                      </a:r>
                      <a:r>
                        <a:rPr lang="en-US" sz="1000" baseline="0" dirty="0" smtClean="0">
                          <a:latin typeface="Times New Roman"/>
                          <a:cs typeface="Times New Roman"/>
                        </a:rPr>
                        <a:t>(+)</a:t>
                      </a:r>
                      <a:endParaRPr lang="en-US" sz="1000" dirty="0">
                        <a:latin typeface="Times New Roman"/>
                        <a:cs typeface="Times New Roman"/>
                      </a:endParaRPr>
                    </a:p>
                  </a:txBody>
                  <a:tcPr/>
                </a:tc>
              </a:tr>
              <a:tr h="0">
                <a:tc>
                  <a:txBody>
                    <a:bodyPr/>
                    <a:lstStyle/>
                    <a:p>
                      <a:r>
                        <a:rPr lang="en-US" sz="1200" dirty="0" smtClean="0">
                          <a:latin typeface="Times New Roman"/>
                          <a:cs typeface="Times New Roman"/>
                        </a:rPr>
                        <a:t>1798_1</a:t>
                      </a:r>
                      <a:endParaRPr lang="en-US" sz="1200" dirty="0">
                        <a:latin typeface="Times New Roman"/>
                        <a:cs typeface="Times New Roman"/>
                      </a:endParaRPr>
                    </a:p>
                  </a:txBody>
                  <a:tcPr/>
                </a:tc>
                <a:tc>
                  <a:txBody>
                    <a:bodyPr/>
                    <a:lstStyle/>
                    <a:p>
                      <a:r>
                        <a:rPr lang="en-US" sz="1000" dirty="0" smtClean="0">
                          <a:solidFill>
                            <a:srgbClr val="DA0000"/>
                          </a:solidFill>
                          <a:latin typeface="Times New Roman"/>
                          <a:cs typeface="Times New Roman"/>
                        </a:rPr>
                        <a:t>MCHC</a:t>
                      </a:r>
                      <a:r>
                        <a:rPr lang="en-US" sz="1000" dirty="0" smtClean="0">
                          <a:latin typeface="Times New Roman"/>
                          <a:cs typeface="Times New Roman"/>
                        </a:rPr>
                        <a:t> </a:t>
                      </a:r>
                      <a:r>
                        <a:rPr lang="en-US" sz="1000" baseline="0" dirty="0" smtClean="0">
                          <a:latin typeface="Times New Roman"/>
                          <a:cs typeface="Times New Roman"/>
                        </a:rPr>
                        <a:t>(+), </a:t>
                      </a:r>
                      <a:r>
                        <a:rPr lang="en-US" sz="1000" baseline="0" dirty="0" smtClean="0">
                          <a:solidFill>
                            <a:srgbClr val="DA0000"/>
                          </a:solidFill>
                          <a:latin typeface="Times New Roman"/>
                          <a:cs typeface="Times New Roman"/>
                        </a:rPr>
                        <a:t>Hematocrit </a:t>
                      </a:r>
                      <a:r>
                        <a:rPr lang="en-US" sz="1000" baseline="0" dirty="0" smtClean="0">
                          <a:latin typeface="Times New Roman"/>
                          <a:cs typeface="Times New Roman"/>
                        </a:rPr>
                        <a:t>(+), </a:t>
                      </a:r>
                      <a:r>
                        <a:rPr lang="en-US" sz="1000" baseline="0" dirty="0" smtClean="0">
                          <a:solidFill>
                            <a:srgbClr val="DA0000"/>
                          </a:solidFill>
                          <a:latin typeface="Times New Roman"/>
                          <a:cs typeface="Times New Roman"/>
                        </a:rPr>
                        <a:t>Mean cell volume </a:t>
                      </a:r>
                      <a:r>
                        <a:rPr lang="en-US" sz="1000" baseline="0" dirty="0" smtClean="0">
                          <a:latin typeface="Times New Roman"/>
                          <a:cs typeface="Times New Roman"/>
                        </a:rPr>
                        <a:t>(+)</a:t>
                      </a:r>
                      <a:endParaRPr lang="en-US" sz="1000" dirty="0">
                        <a:latin typeface="Times New Roman"/>
                        <a:cs typeface="Times New Roman"/>
                      </a:endParaRPr>
                    </a:p>
                  </a:txBody>
                  <a:tcPr/>
                </a:tc>
              </a:tr>
              <a:tr h="0">
                <a:tc>
                  <a:txBody>
                    <a:bodyPr/>
                    <a:lstStyle/>
                    <a:p>
                      <a:r>
                        <a:rPr lang="en-US" sz="1200" dirty="0" smtClean="0">
                          <a:latin typeface="Times New Roman"/>
                          <a:cs typeface="Times New Roman"/>
                        </a:rPr>
                        <a:t>1799_1</a:t>
                      </a:r>
                      <a:endParaRPr lang="en-US" sz="1200" dirty="0">
                        <a:latin typeface="Times New Roman"/>
                        <a:cs typeface="Times New Roman"/>
                      </a:endParaRPr>
                    </a:p>
                  </a:txBody>
                  <a:tcPr/>
                </a:tc>
                <a:tc>
                  <a:txBody>
                    <a:bodyPr/>
                    <a:lstStyle/>
                    <a:p>
                      <a:r>
                        <a:rPr lang="en-US" sz="1000" dirty="0" smtClean="0">
                          <a:solidFill>
                            <a:srgbClr val="DA0000"/>
                          </a:solidFill>
                          <a:latin typeface="Times New Roman"/>
                          <a:cs typeface="Times New Roman"/>
                        </a:rPr>
                        <a:t>Hematocrit</a:t>
                      </a:r>
                      <a:r>
                        <a:rPr lang="en-US" sz="1000" baseline="0" dirty="0" smtClean="0">
                          <a:latin typeface="Times New Roman"/>
                          <a:cs typeface="Times New Roman"/>
                        </a:rPr>
                        <a:t> (+), </a:t>
                      </a:r>
                      <a:r>
                        <a:rPr lang="en-US" sz="1000" baseline="0" dirty="0" smtClean="0">
                          <a:solidFill>
                            <a:srgbClr val="DA0000"/>
                          </a:solidFill>
                          <a:latin typeface="Times New Roman"/>
                          <a:cs typeface="Times New Roman"/>
                        </a:rPr>
                        <a:t>Mean cell volume </a:t>
                      </a:r>
                      <a:r>
                        <a:rPr lang="en-US" sz="1000" baseline="0" dirty="0" smtClean="0">
                          <a:latin typeface="Times New Roman"/>
                          <a:cs typeface="Times New Roman"/>
                        </a:rPr>
                        <a:t>(+), </a:t>
                      </a:r>
                      <a:r>
                        <a:rPr lang="en-US" sz="1000" baseline="0" dirty="0" smtClean="0">
                          <a:solidFill>
                            <a:srgbClr val="31859C"/>
                          </a:solidFill>
                          <a:latin typeface="Times New Roman"/>
                          <a:cs typeface="Times New Roman"/>
                        </a:rPr>
                        <a:t>LUC count </a:t>
                      </a:r>
                      <a:r>
                        <a:rPr lang="en-US" sz="1000" baseline="0" dirty="0" smtClean="0">
                          <a:latin typeface="Times New Roman"/>
                          <a:cs typeface="Times New Roman"/>
                        </a:rPr>
                        <a:t>(+), </a:t>
                      </a:r>
                      <a:r>
                        <a:rPr lang="en-US" sz="1000" baseline="0" dirty="0" smtClean="0">
                          <a:solidFill>
                            <a:srgbClr val="31859C"/>
                          </a:solidFill>
                          <a:latin typeface="Times New Roman"/>
                          <a:cs typeface="Times New Roman"/>
                        </a:rPr>
                        <a:t>LUC diff. count </a:t>
                      </a:r>
                      <a:r>
                        <a:rPr lang="en-US" sz="1000" baseline="0" dirty="0" smtClean="0">
                          <a:latin typeface="Times New Roman"/>
                          <a:cs typeface="Times New Roman"/>
                        </a:rPr>
                        <a:t>(+), </a:t>
                      </a:r>
                      <a:r>
                        <a:rPr lang="en-US" sz="1000" baseline="0" dirty="0" smtClean="0">
                          <a:solidFill>
                            <a:srgbClr val="DA0000"/>
                          </a:solidFill>
                          <a:latin typeface="Times New Roman"/>
                          <a:cs typeface="Times New Roman"/>
                        </a:rPr>
                        <a:t>Mean corpuscular hemoglobin </a:t>
                      </a:r>
                      <a:r>
                        <a:rPr lang="en-US" sz="1000" dirty="0" smtClean="0">
                          <a:latin typeface="Times New Roman"/>
                          <a:cs typeface="Times New Roman"/>
                        </a:rPr>
                        <a:t>(–), </a:t>
                      </a:r>
                      <a:r>
                        <a:rPr lang="en-US" sz="1000" dirty="0" smtClean="0">
                          <a:solidFill>
                            <a:srgbClr val="DA0000"/>
                          </a:solidFill>
                          <a:latin typeface="Times New Roman"/>
                          <a:cs typeface="Times New Roman"/>
                        </a:rPr>
                        <a:t>MCHC</a:t>
                      </a:r>
                      <a:r>
                        <a:rPr lang="en-US" sz="1000" dirty="0" smtClean="0">
                          <a:latin typeface="Times New Roman"/>
                          <a:cs typeface="Times New Roman"/>
                        </a:rPr>
                        <a:t> (–)</a:t>
                      </a:r>
                      <a:r>
                        <a:rPr lang="en-US" sz="1000" baseline="0" dirty="0" smtClean="0">
                          <a:latin typeface="Times New Roman"/>
                          <a:cs typeface="Times New Roman"/>
                        </a:rPr>
                        <a:t>, </a:t>
                      </a:r>
                      <a:r>
                        <a:rPr lang="en-US" sz="1000" baseline="0" dirty="0" smtClean="0">
                          <a:solidFill>
                            <a:srgbClr val="4F6228"/>
                          </a:solidFill>
                          <a:latin typeface="Times New Roman"/>
                          <a:cs typeface="Times New Roman"/>
                        </a:rPr>
                        <a:t>Mean platelet volume </a:t>
                      </a:r>
                      <a:r>
                        <a:rPr lang="en-US" sz="1000" dirty="0" smtClean="0">
                          <a:latin typeface="Times New Roman"/>
                          <a:cs typeface="Times New Roman"/>
                        </a:rPr>
                        <a:t>(–), </a:t>
                      </a:r>
                      <a:r>
                        <a:rPr lang="en-US" sz="1000" dirty="0" smtClean="0">
                          <a:solidFill>
                            <a:srgbClr val="31859C"/>
                          </a:solidFill>
                          <a:latin typeface="Times New Roman"/>
                          <a:cs typeface="Times New Roman"/>
                        </a:rPr>
                        <a:t>Eosinophil diff.</a:t>
                      </a:r>
                      <a:r>
                        <a:rPr lang="en-US" sz="1000" baseline="0" dirty="0" smtClean="0">
                          <a:solidFill>
                            <a:srgbClr val="31859C"/>
                          </a:solidFill>
                          <a:latin typeface="Times New Roman"/>
                          <a:cs typeface="Times New Roman"/>
                        </a:rPr>
                        <a:t> count </a:t>
                      </a:r>
                      <a:r>
                        <a:rPr lang="en-US" sz="1000" dirty="0" smtClean="0">
                          <a:latin typeface="Times New Roman"/>
                          <a:cs typeface="Times New Roman"/>
                        </a:rPr>
                        <a:t>(–), </a:t>
                      </a:r>
                      <a:r>
                        <a:rPr lang="en-US" sz="1000" dirty="0" smtClean="0">
                          <a:solidFill>
                            <a:srgbClr val="31859C"/>
                          </a:solidFill>
                          <a:latin typeface="Times New Roman"/>
                          <a:cs typeface="Times New Roman"/>
                        </a:rPr>
                        <a:t>Eosinophil cell count </a:t>
                      </a:r>
                      <a:r>
                        <a:rPr lang="en-US" sz="1000" dirty="0" smtClean="0">
                          <a:latin typeface="Times New Roman"/>
                          <a:cs typeface="Times New Roman"/>
                        </a:rPr>
                        <a:t>(–)</a:t>
                      </a:r>
                      <a:endParaRPr lang="en-US" sz="1000" dirty="0">
                        <a:latin typeface="Times New Roman"/>
                        <a:cs typeface="Times New Roman"/>
                      </a:endParaRPr>
                    </a:p>
                  </a:txBody>
                  <a:tcPr/>
                </a:tc>
              </a:tr>
              <a:tr h="0">
                <a:tc>
                  <a:txBody>
                    <a:bodyPr/>
                    <a:lstStyle/>
                    <a:p>
                      <a:r>
                        <a:rPr lang="en-US" sz="1200" dirty="0" smtClean="0">
                          <a:latin typeface="Times New Roman"/>
                          <a:cs typeface="Times New Roman"/>
                        </a:rPr>
                        <a:t>3157_1</a:t>
                      </a:r>
                      <a:endParaRPr lang="en-US" sz="1200" dirty="0">
                        <a:latin typeface="Times New Roman"/>
                        <a:cs typeface="Times New Roman"/>
                      </a:endParaRPr>
                    </a:p>
                  </a:txBody>
                  <a:tcPr/>
                </a:tc>
                <a:tc>
                  <a:txBody>
                    <a:bodyPr/>
                    <a:lstStyle/>
                    <a:p>
                      <a:r>
                        <a:rPr lang="en-US" sz="1000" dirty="0" smtClean="0">
                          <a:solidFill>
                            <a:srgbClr val="4F6228"/>
                          </a:solidFill>
                          <a:latin typeface="Times New Roman"/>
                          <a:cs typeface="Times New Roman"/>
                        </a:rPr>
                        <a:t>Mean</a:t>
                      </a:r>
                      <a:r>
                        <a:rPr lang="en-US" sz="1000" baseline="0" dirty="0" smtClean="0">
                          <a:solidFill>
                            <a:srgbClr val="4F6228"/>
                          </a:solidFill>
                          <a:latin typeface="Times New Roman"/>
                          <a:cs typeface="Times New Roman"/>
                        </a:rPr>
                        <a:t> platelet volume </a:t>
                      </a:r>
                      <a:r>
                        <a:rPr lang="en-US" sz="1000" baseline="0" dirty="0" smtClean="0">
                          <a:latin typeface="Times New Roman"/>
                          <a:cs typeface="Times New Roman"/>
                        </a:rPr>
                        <a:t>(+), </a:t>
                      </a:r>
                      <a:r>
                        <a:rPr lang="en-US" sz="1000" baseline="0" dirty="0" smtClean="0">
                          <a:solidFill>
                            <a:srgbClr val="31859C"/>
                          </a:solidFill>
                          <a:latin typeface="Times New Roman"/>
                          <a:cs typeface="Times New Roman"/>
                        </a:rPr>
                        <a:t>Lymphocyte diff. count </a:t>
                      </a:r>
                      <a:r>
                        <a:rPr lang="en-US" sz="1000" baseline="0" dirty="0" smtClean="0">
                          <a:latin typeface="Times New Roman"/>
                          <a:cs typeface="Times New Roman"/>
                        </a:rPr>
                        <a:t>(+), </a:t>
                      </a:r>
                      <a:r>
                        <a:rPr lang="en-US" sz="1000" baseline="0" dirty="0" smtClean="0">
                          <a:solidFill>
                            <a:srgbClr val="31859C"/>
                          </a:solidFill>
                          <a:latin typeface="Times New Roman"/>
                          <a:cs typeface="Times New Roman"/>
                        </a:rPr>
                        <a:t>Eosinophil diff. count </a:t>
                      </a:r>
                      <a:r>
                        <a:rPr lang="en-US" sz="1000" dirty="0" smtClean="0">
                          <a:latin typeface="Times New Roman"/>
                          <a:cs typeface="Times New Roman"/>
                        </a:rPr>
                        <a:t>(–), </a:t>
                      </a:r>
                      <a:r>
                        <a:rPr lang="en-US" sz="1000" dirty="0" smtClean="0">
                          <a:solidFill>
                            <a:srgbClr val="31859C"/>
                          </a:solidFill>
                          <a:latin typeface="Times New Roman"/>
                          <a:cs typeface="Times New Roman"/>
                        </a:rPr>
                        <a:t>Eosinophil</a:t>
                      </a:r>
                      <a:r>
                        <a:rPr lang="en-US" sz="1000" baseline="0" dirty="0" smtClean="0">
                          <a:solidFill>
                            <a:srgbClr val="31859C"/>
                          </a:solidFill>
                          <a:latin typeface="Times New Roman"/>
                          <a:cs typeface="Times New Roman"/>
                        </a:rPr>
                        <a:t> cell count </a:t>
                      </a:r>
                      <a:r>
                        <a:rPr lang="en-US" sz="1000" dirty="0" smtClean="0">
                          <a:latin typeface="Times New Roman"/>
                          <a:cs typeface="Times New Roman"/>
                        </a:rPr>
                        <a:t>(–)</a:t>
                      </a:r>
                      <a:endParaRPr lang="en-US" sz="1000" dirty="0">
                        <a:latin typeface="Times New Roman"/>
                        <a:cs typeface="Times New Roman"/>
                      </a:endParaRPr>
                    </a:p>
                  </a:txBody>
                  <a:tcPr/>
                </a:tc>
              </a:tr>
              <a:tr h="0">
                <a:tc>
                  <a:txBody>
                    <a:bodyPr/>
                    <a:lstStyle/>
                    <a:p>
                      <a:r>
                        <a:rPr lang="en-US" sz="1200" dirty="0" smtClean="0">
                          <a:latin typeface="Times New Roman"/>
                          <a:cs typeface="Times New Roman"/>
                        </a:rPr>
                        <a:t>3621_1</a:t>
                      </a:r>
                      <a:endParaRPr lang="en-US" sz="1200" dirty="0">
                        <a:latin typeface="Times New Roman"/>
                        <a:cs typeface="Times New Roman"/>
                      </a:endParaRPr>
                    </a:p>
                  </a:txBody>
                  <a:tcPr/>
                </a:tc>
                <a:tc>
                  <a:txBody>
                    <a:bodyPr/>
                    <a:lstStyle/>
                    <a:p>
                      <a:r>
                        <a:rPr lang="en-US" sz="1000" dirty="0" smtClean="0">
                          <a:solidFill>
                            <a:srgbClr val="31859C"/>
                          </a:solidFill>
                          <a:latin typeface="Times New Roman"/>
                          <a:cs typeface="Times New Roman"/>
                        </a:rPr>
                        <a:t>LUC diff. count </a:t>
                      </a:r>
                      <a:r>
                        <a:rPr lang="en-US" sz="1000" dirty="0" smtClean="0">
                          <a:latin typeface="Times New Roman"/>
                          <a:cs typeface="Times New Roman"/>
                        </a:rPr>
                        <a:t>(+),</a:t>
                      </a:r>
                      <a:r>
                        <a:rPr lang="en-US" sz="1000" baseline="0" dirty="0" smtClean="0">
                          <a:latin typeface="Times New Roman"/>
                          <a:cs typeface="Times New Roman"/>
                        </a:rPr>
                        <a:t> </a:t>
                      </a:r>
                      <a:r>
                        <a:rPr lang="en-US" sz="1000" baseline="0" dirty="0" smtClean="0">
                          <a:solidFill>
                            <a:srgbClr val="31859C"/>
                          </a:solidFill>
                          <a:latin typeface="Times New Roman"/>
                          <a:cs typeface="Times New Roman"/>
                        </a:rPr>
                        <a:t>Monocyte cell count </a:t>
                      </a:r>
                      <a:r>
                        <a:rPr lang="en-US" sz="1000" baseline="0" dirty="0" smtClean="0">
                          <a:latin typeface="Times New Roman"/>
                          <a:cs typeface="Times New Roman"/>
                        </a:rPr>
                        <a:t>(+), </a:t>
                      </a:r>
                      <a:r>
                        <a:rPr lang="en-US" sz="1000" baseline="0" dirty="0" smtClean="0">
                          <a:solidFill>
                            <a:srgbClr val="DA0000"/>
                          </a:solidFill>
                          <a:latin typeface="Times New Roman"/>
                          <a:cs typeface="Times New Roman"/>
                        </a:rPr>
                        <a:t>RBC</a:t>
                      </a:r>
                      <a:r>
                        <a:rPr lang="en-US" sz="1000" baseline="30000" dirty="0" smtClean="0">
                          <a:solidFill>
                            <a:srgbClr val="DA0000"/>
                          </a:solidFill>
                          <a:latin typeface="Times New Roman"/>
                          <a:cs typeface="Times New Roman"/>
                        </a:rPr>
                        <a:t>5</a:t>
                      </a:r>
                      <a:r>
                        <a:rPr lang="en-US" sz="1000" baseline="0" dirty="0" smtClean="0">
                          <a:solidFill>
                            <a:srgbClr val="DA0000"/>
                          </a:solidFill>
                          <a:latin typeface="Times New Roman"/>
                          <a:cs typeface="Times New Roman"/>
                        </a:rPr>
                        <a:t> count </a:t>
                      </a:r>
                      <a:r>
                        <a:rPr lang="en-US" sz="1000" dirty="0" smtClean="0">
                          <a:latin typeface="Times New Roman"/>
                          <a:cs typeface="Times New Roman"/>
                        </a:rPr>
                        <a:t>(–), </a:t>
                      </a:r>
                      <a:r>
                        <a:rPr lang="en-US" sz="1000" dirty="0" smtClean="0">
                          <a:solidFill>
                            <a:srgbClr val="DA0000"/>
                          </a:solidFill>
                          <a:latin typeface="Times New Roman"/>
                          <a:cs typeface="Times New Roman"/>
                        </a:rPr>
                        <a:t>Hemoglobin</a:t>
                      </a:r>
                      <a:r>
                        <a:rPr lang="en-US" sz="1000" baseline="0" dirty="0" smtClean="0">
                          <a:latin typeface="Times New Roman"/>
                          <a:cs typeface="Times New Roman"/>
                        </a:rPr>
                        <a:t> </a:t>
                      </a:r>
                      <a:r>
                        <a:rPr lang="en-US" sz="1000" dirty="0" smtClean="0">
                          <a:latin typeface="Times New Roman"/>
                          <a:cs typeface="Times New Roman"/>
                        </a:rPr>
                        <a:t>(–), </a:t>
                      </a:r>
                      <a:r>
                        <a:rPr lang="en-US" sz="1000" dirty="0" smtClean="0">
                          <a:solidFill>
                            <a:srgbClr val="DA0000"/>
                          </a:solidFill>
                          <a:latin typeface="Times New Roman"/>
                          <a:cs typeface="Times New Roman"/>
                        </a:rPr>
                        <a:t>Hematocrit</a:t>
                      </a:r>
                      <a:r>
                        <a:rPr lang="en-US" sz="1000" dirty="0" smtClean="0">
                          <a:latin typeface="Times New Roman"/>
                          <a:cs typeface="Times New Roman"/>
                        </a:rPr>
                        <a:t> (–), </a:t>
                      </a:r>
                      <a:r>
                        <a:rPr lang="en-US" sz="1000" dirty="0" smtClean="0">
                          <a:solidFill>
                            <a:srgbClr val="DA0000"/>
                          </a:solidFill>
                          <a:latin typeface="Times New Roman"/>
                          <a:cs typeface="Times New Roman"/>
                        </a:rPr>
                        <a:t>Mean cell volume</a:t>
                      </a:r>
                      <a:r>
                        <a:rPr lang="en-US" sz="1000" baseline="0" dirty="0" smtClean="0">
                          <a:solidFill>
                            <a:srgbClr val="DA0000"/>
                          </a:solidFill>
                          <a:latin typeface="Times New Roman"/>
                          <a:cs typeface="Times New Roman"/>
                        </a:rPr>
                        <a:t> </a:t>
                      </a:r>
                      <a:r>
                        <a:rPr lang="en-US" sz="1000" dirty="0" smtClean="0">
                          <a:latin typeface="Times New Roman"/>
                          <a:cs typeface="Times New Roman"/>
                        </a:rPr>
                        <a:t>(–), </a:t>
                      </a:r>
                      <a:r>
                        <a:rPr lang="en-US" sz="1000" dirty="0" smtClean="0">
                          <a:solidFill>
                            <a:srgbClr val="DA0000"/>
                          </a:solidFill>
                          <a:latin typeface="Times New Roman"/>
                          <a:cs typeface="Times New Roman"/>
                        </a:rPr>
                        <a:t>Mean corpuscular hemoglobin </a:t>
                      </a:r>
                      <a:r>
                        <a:rPr lang="en-US" sz="1000" dirty="0" smtClean="0">
                          <a:latin typeface="Times New Roman"/>
                          <a:cs typeface="Times New Roman"/>
                        </a:rPr>
                        <a:t>(–), </a:t>
                      </a:r>
                      <a:r>
                        <a:rPr lang="en-US" sz="1000" dirty="0" smtClean="0">
                          <a:solidFill>
                            <a:srgbClr val="DA0000"/>
                          </a:solidFill>
                          <a:latin typeface="Times New Roman"/>
                          <a:cs typeface="Times New Roman"/>
                        </a:rPr>
                        <a:t>MCHC</a:t>
                      </a:r>
                      <a:r>
                        <a:rPr lang="en-US" sz="1000" dirty="0" smtClean="0">
                          <a:latin typeface="Times New Roman"/>
                          <a:cs typeface="Times New Roman"/>
                        </a:rPr>
                        <a:t> (–), </a:t>
                      </a:r>
                      <a:r>
                        <a:rPr lang="en-US" sz="1000" dirty="0" smtClean="0">
                          <a:solidFill>
                            <a:srgbClr val="4F6228"/>
                          </a:solidFill>
                          <a:latin typeface="Times New Roman"/>
                          <a:cs typeface="Times New Roman"/>
                        </a:rPr>
                        <a:t>Platelet count </a:t>
                      </a:r>
                      <a:r>
                        <a:rPr lang="en-US" sz="1000" dirty="0" smtClean="0">
                          <a:latin typeface="Times New Roman"/>
                          <a:cs typeface="Times New Roman"/>
                        </a:rPr>
                        <a:t>(–), </a:t>
                      </a:r>
                      <a:r>
                        <a:rPr lang="en-US" sz="1000" dirty="0" smtClean="0">
                          <a:solidFill>
                            <a:srgbClr val="31859C"/>
                          </a:solidFill>
                          <a:latin typeface="Times New Roman"/>
                          <a:cs typeface="Times New Roman"/>
                        </a:rPr>
                        <a:t>Monocyte</a:t>
                      </a:r>
                      <a:r>
                        <a:rPr lang="en-US" sz="1000" baseline="0" dirty="0" smtClean="0">
                          <a:solidFill>
                            <a:srgbClr val="31859C"/>
                          </a:solidFill>
                          <a:latin typeface="Times New Roman"/>
                          <a:cs typeface="Times New Roman"/>
                        </a:rPr>
                        <a:t> diff. count </a:t>
                      </a:r>
                      <a:r>
                        <a:rPr lang="en-US" sz="1000" dirty="0" smtClean="0">
                          <a:latin typeface="Times New Roman"/>
                          <a:cs typeface="Times New Roman"/>
                        </a:rPr>
                        <a:t>(–)</a:t>
                      </a:r>
                      <a:endParaRPr lang="en-US" sz="1000" dirty="0">
                        <a:latin typeface="Times New Roman"/>
                        <a:cs typeface="Times New Roman"/>
                      </a:endParaRPr>
                    </a:p>
                  </a:txBody>
                  <a:tcPr/>
                </a:tc>
              </a:tr>
              <a:tr h="0">
                <a:tc>
                  <a:txBody>
                    <a:bodyPr/>
                    <a:lstStyle/>
                    <a:p>
                      <a:r>
                        <a:rPr lang="en-US" sz="1200" dirty="0" smtClean="0">
                          <a:latin typeface="Times New Roman"/>
                          <a:cs typeface="Times New Roman"/>
                        </a:rPr>
                        <a:t>3805_1</a:t>
                      </a:r>
                      <a:endParaRPr lang="en-US" sz="1200" dirty="0">
                        <a:latin typeface="Times New Roman"/>
                        <a:cs typeface="Times New Roman"/>
                      </a:endParaRPr>
                    </a:p>
                  </a:txBody>
                  <a:tcPr/>
                </a:tc>
                <a:tc>
                  <a:txBody>
                    <a:bodyPr/>
                    <a:lstStyle/>
                    <a:p>
                      <a:r>
                        <a:rPr lang="en-US" sz="1000" dirty="0" smtClean="0">
                          <a:solidFill>
                            <a:srgbClr val="DA0000"/>
                          </a:solidFill>
                          <a:latin typeface="Times New Roman"/>
                          <a:cs typeface="Times New Roman"/>
                        </a:rPr>
                        <a:t>Mean cell volume</a:t>
                      </a:r>
                      <a:r>
                        <a:rPr lang="en-US" sz="1000" baseline="0" dirty="0" smtClean="0">
                          <a:solidFill>
                            <a:srgbClr val="DA0000"/>
                          </a:solidFill>
                          <a:latin typeface="Times New Roman"/>
                          <a:cs typeface="Times New Roman"/>
                        </a:rPr>
                        <a:t> </a:t>
                      </a:r>
                      <a:r>
                        <a:rPr lang="en-US" sz="1000" dirty="0" smtClean="0">
                          <a:latin typeface="Times New Roman"/>
                          <a:cs typeface="Times New Roman"/>
                        </a:rPr>
                        <a:t>(+),</a:t>
                      </a:r>
                      <a:r>
                        <a:rPr lang="en-US" sz="1000" baseline="0" dirty="0" smtClean="0">
                          <a:latin typeface="Times New Roman"/>
                          <a:cs typeface="Times New Roman"/>
                        </a:rPr>
                        <a:t> </a:t>
                      </a:r>
                      <a:r>
                        <a:rPr lang="en-US" sz="1000" baseline="0" dirty="0" smtClean="0">
                          <a:solidFill>
                            <a:srgbClr val="31859C"/>
                          </a:solidFill>
                          <a:latin typeface="Times New Roman"/>
                          <a:cs typeface="Times New Roman"/>
                        </a:rPr>
                        <a:t>LUC count</a:t>
                      </a:r>
                      <a:r>
                        <a:rPr lang="en-US" sz="1000" baseline="0" dirty="0" smtClean="0">
                          <a:latin typeface="Times New Roman"/>
                          <a:cs typeface="Times New Roman"/>
                        </a:rPr>
                        <a:t> </a:t>
                      </a:r>
                      <a:r>
                        <a:rPr lang="en-US" sz="1000" dirty="0" smtClean="0">
                          <a:latin typeface="Times New Roman"/>
                          <a:cs typeface="Times New Roman"/>
                        </a:rPr>
                        <a:t>(+),</a:t>
                      </a:r>
                      <a:r>
                        <a:rPr lang="en-US" sz="1000" baseline="0" dirty="0" smtClean="0">
                          <a:latin typeface="Times New Roman"/>
                          <a:cs typeface="Times New Roman"/>
                        </a:rPr>
                        <a:t> </a:t>
                      </a:r>
                      <a:r>
                        <a:rPr lang="en-US" sz="1000" baseline="0" dirty="0" smtClean="0">
                          <a:solidFill>
                            <a:srgbClr val="31859C"/>
                          </a:solidFill>
                          <a:latin typeface="Times New Roman"/>
                          <a:cs typeface="Times New Roman"/>
                        </a:rPr>
                        <a:t>LUC diff. count</a:t>
                      </a:r>
                      <a:r>
                        <a:rPr lang="en-US" sz="1000" baseline="0" dirty="0" smtClean="0">
                          <a:latin typeface="Times New Roman"/>
                          <a:cs typeface="Times New Roman"/>
                        </a:rPr>
                        <a:t> </a:t>
                      </a:r>
                      <a:r>
                        <a:rPr lang="en-US" sz="1000" dirty="0" smtClean="0">
                          <a:latin typeface="Times New Roman"/>
                          <a:cs typeface="Times New Roman"/>
                        </a:rPr>
                        <a:t>(+),</a:t>
                      </a:r>
                      <a:r>
                        <a:rPr lang="en-US" sz="1000" baseline="0" dirty="0" smtClean="0">
                          <a:latin typeface="Times New Roman"/>
                          <a:cs typeface="Times New Roman"/>
                        </a:rPr>
                        <a:t> </a:t>
                      </a:r>
                      <a:r>
                        <a:rPr lang="en-US" sz="1000" dirty="0" smtClean="0">
                          <a:solidFill>
                            <a:srgbClr val="DA0000"/>
                          </a:solidFill>
                          <a:latin typeface="Times New Roman"/>
                          <a:cs typeface="Times New Roman"/>
                        </a:rPr>
                        <a:t>MCHC</a:t>
                      </a:r>
                      <a:r>
                        <a:rPr lang="en-US" sz="1000" baseline="0" dirty="0" smtClean="0">
                          <a:latin typeface="Times New Roman"/>
                          <a:cs typeface="Times New Roman"/>
                        </a:rPr>
                        <a:t> </a:t>
                      </a:r>
                      <a:r>
                        <a:rPr lang="en-US" sz="1000" dirty="0" smtClean="0">
                          <a:latin typeface="Times New Roman"/>
                          <a:cs typeface="Times New Roman"/>
                        </a:rPr>
                        <a:t>(–)</a:t>
                      </a:r>
                      <a:endParaRPr lang="en-US" sz="1000" dirty="0">
                        <a:latin typeface="Times New Roman"/>
                        <a:cs typeface="Times New Roman"/>
                      </a:endParaRPr>
                    </a:p>
                  </a:txBody>
                  <a:tcPr/>
                </a:tc>
              </a:tr>
              <a:tr h="0">
                <a:tc>
                  <a:txBody>
                    <a:bodyPr/>
                    <a:lstStyle/>
                    <a:p>
                      <a:r>
                        <a:rPr lang="en-US" sz="1200" dirty="0" smtClean="0">
                          <a:latin typeface="Times New Roman"/>
                          <a:cs typeface="Times New Roman"/>
                        </a:rPr>
                        <a:t>3887_1</a:t>
                      </a:r>
                      <a:endParaRPr lang="en-US" sz="1200" dirty="0">
                        <a:latin typeface="Times New Roman"/>
                        <a:cs typeface="Times New Roman"/>
                      </a:endParaRPr>
                    </a:p>
                  </a:txBody>
                  <a:tcPr/>
                </a:tc>
                <a:tc>
                  <a:txBody>
                    <a:bodyPr/>
                    <a:lstStyle/>
                    <a:p>
                      <a:r>
                        <a:rPr lang="en-US" sz="1000" dirty="0" smtClean="0">
                          <a:solidFill>
                            <a:srgbClr val="DA0000"/>
                          </a:solidFill>
                          <a:latin typeface="Times New Roman"/>
                          <a:cs typeface="Times New Roman"/>
                        </a:rPr>
                        <a:t>Mean</a:t>
                      </a:r>
                      <a:r>
                        <a:rPr lang="en-US" sz="1000" baseline="0" dirty="0" smtClean="0">
                          <a:solidFill>
                            <a:srgbClr val="DA0000"/>
                          </a:solidFill>
                          <a:latin typeface="Times New Roman"/>
                          <a:cs typeface="Times New Roman"/>
                        </a:rPr>
                        <a:t> cell volume </a:t>
                      </a:r>
                      <a:r>
                        <a:rPr lang="en-US" sz="1000" baseline="0" dirty="0" smtClean="0">
                          <a:latin typeface="Times New Roman"/>
                          <a:cs typeface="Times New Roman"/>
                        </a:rPr>
                        <a:t>(+), </a:t>
                      </a:r>
                      <a:r>
                        <a:rPr lang="en-US" sz="1000" baseline="0" dirty="0" smtClean="0">
                          <a:solidFill>
                            <a:srgbClr val="31859C"/>
                          </a:solidFill>
                          <a:latin typeface="Times New Roman"/>
                          <a:cs typeface="Times New Roman"/>
                        </a:rPr>
                        <a:t>Neutrophil cell count </a:t>
                      </a:r>
                      <a:r>
                        <a:rPr lang="en-US" sz="1000" baseline="0" dirty="0" smtClean="0">
                          <a:latin typeface="Times New Roman"/>
                          <a:cs typeface="Times New Roman"/>
                        </a:rPr>
                        <a:t>(+), </a:t>
                      </a:r>
                      <a:r>
                        <a:rPr lang="en-US" sz="1000" baseline="0" dirty="0" smtClean="0">
                          <a:solidFill>
                            <a:srgbClr val="4F6228"/>
                          </a:solidFill>
                          <a:latin typeface="Times New Roman"/>
                          <a:cs typeface="Times New Roman"/>
                        </a:rPr>
                        <a:t>Mean platelet volume </a:t>
                      </a:r>
                      <a:r>
                        <a:rPr lang="en-US" sz="1000" dirty="0" smtClean="0">
                          <a:latin typeface="Times New Roman"/>
                          <a:cs typeface="Times New Roman"/>
                        </a:rPr>
                        <a:t>(–), </a:t>
                      </a:r>
                      <a:r>
                        <a:rPr lang="en-US" sz="1000" dirty="0" smtClean="0">
                          <a:solidFill>
                            <a:srgbClr val="31859C"/>
                          </a:solidFill>
                          <a:latin typeface="Times New Roman"/>
                          <a:cs typeface="Times New Roman"/>
                        </a:rPr>
                        <a:t>LUC</a:t>
                      </a:r>
                      <a:r>
                        <a:rPr lang="en-US" sz="1000" baseline="0" dirty="0" smtClean="0">
                          <a:solidFill>
                            <a:srgbClr val="31859C"/>
                          </a:solidFill>
                          <a:latin typeface="Times New Roman"/>
                          <a:cs typeface="Times New Roman"/>
                        </a:rPr>
                        <a:t> diff. count </a:t>
                      </a:r>
                      <a:r>
                        <a:rPr lang="en-US" sz="1000" dirty="0" smtClean="0">
                          <a:latin typeface="Times New Roman"/>
                          <a:cs typeface="Times New Roman"/>
                        </a:rPr>
                        <a:t>(–), </a:t>
                      </a:r>
                      <a:r>
                        <a:rPr lang="en-US" sz="1000" dirty="0" smtClean="0">
                          <a:solidFill>
                            <a:srgbClr val="31859C"/>
                          </a:solidFill>
                          <a:latin typeface="Times New Roman"/>
                          <a:cs typeface="Times New Roman"/>
                        </a:rPr>
                        <a:t>Monocyte cell</a:t>
                      </a:r>
                      <a:r>
                        <a:rPr lang="en-US" sz="1000" baseline="0" dirty="0" smtClean="0">
                          <a:solidFill>
                            <a:srgbClr val="31859C"/>
                          </a:solidFill>
                          <a:latin typeface="Times New Roman"/>
                          <a:cs typeface="Times New Roman"/>
                        </a:rPr>
                        <a:t> count </a:t>
                      </a:r>
                      <a:r>
                        <a:rPr lang="en-US" sz="1000" dirty="0" smtClean="0">
                          <a:latin typeface="Times New Roman"/>
                          <a:cs typeface="Times New Roman"/>
                        </a:rPr>
                        <a:t>(–)</a:t>
                      </a:r>
                      <a:endParaRPr lang="en-US" sz="1000" dirty="0">
                        <a:latin typeface="Times New Roman"/>
                        <a:cs typeface="Times New Roman"/>
                      </a:endParaRPr>
                    </a:p>
                  </a:txBody>
                  <a:tcPr/>
                </a:tc>
              </a:tr>
              <a:tr h="0">
                <a:tc>
                  <a:txBody>
                    <a:bodyPr/>
                    <a:lstStyle/>
                    <a:p>
                      <a:r>
                        <a:rPr lang="en-US" sz="1200" dirty="0" smtClean="0">
                          <a:latin typeface="Times New Roman"/>
                          <a:cs typeface="Times New Roman"/>
                        </a:rPr>
                        <a:t>4045_1</a:t>
                      </a:r>
                      <a:endParaRPr lang="en-US" sz="1200" dirty="0">
                        <a:latin typeface="Times New Roman"/>
                        <a:cs typeface="Times New Roman"/>
                      </a:endParaRPr>
                    </a:p>
                  </a:txBody>
                  <a:tcPr/>
                </a:tc>
                <a:tc>
                  <a:txBody>
                    <a:bodyPr/>
                    <a:lstStyle/>
                    <a:p>
                      <a:r>
                        <a:rPr lang="en-US" sz="1000" dirty="0" smtClean="0">
                          <a:solidFill>
                            <a:srgbClr val="4F6228"/>
                          </a:solidFill>
                          <a:latin typeface="Times New Roman"/>
                          <a:cs typeface="Times New Roman"/>
                        </a:rPr>
                        <a:t>Mean platelet</a:t>
                      </a:r>
                      <a:r>
                        <a:rPr lang="en-US" sz="1000" baseline="0" dirty="0" smtClean="0">
                          <a:solidFill>
                            <a:srgbClr val="4F6228"/>
                          </a:solidFill>
                          <a:latin typeface="Times New Roman"/>
                          <a:cs typeface="Times New Roman"/>
                        </a:rPr>
                        <a:t> volume </a:t>
                      </a:r>
                      <a:r>
                        <a:rPr lang="en-US" sz="1000" dirty="0" smtClean="0">
                          <a:latin typeface="Times New Roman"/>
                          <a:cs typeface="Times New Roman"/>
                        </a:rPr>
                        <a:t>(–), </a:t>
                      </a:r>
                      <a:r>
                        <a:rPr lang="en-US" sz="1000" dirty="0" smtClean="0">
                          <a:solidFill>
                            <a:srgbClr val="31859C"/>
                          </a:solidFill>
                          <a:latin typeface="Times New Roman"/>
                          <a:cs typeface="Times New Roman"/>
                        </a:rPr>
                        <a:t>LUC diff. count</a:t>
                      </a:r>
                      <a:r>
                        <a:rPr lang="en-US" sz="1000" baseline="0" dirty="0" smtClean="0">
                          <a:solidFill>
                            <a:srgbClr val="31859C"/>
                          </a:solidFill>
                          <a:latin typeface="Times New Roman"/>
                          <a:cs typeface="Times New Roman"/>
                        </a:rPr>
                        <a:t> </a:t>
                      </a:r>
                      <a:r>
                        <a:rPr lang="en-US" sz="1000" dirty="0" smtClean="0">
                          <a:latin typeface="Times New Roman"/>
                          <a:cs typeface="Times New Roman"/>
                        </a:rPr>
                        <a:t>(–)</a:t>
                      </a:r>
                      <a:endParaRPr lang="en-US" sz="1000" dirty="0">
                        <a:latin typeface="Times New Roman"/>
                        <a:cs typeface="Times New Roman"/>
                      </a:endParaRPr>
                    </a:p>
                  </a:txBody>
                  <a:tcPr/>
                </a:tc>
              </a:tr>
              <a:tr h="0">
                <a:tc>
                  <a:txBody>
                    <a:bodyPr/>
                    <a:lstStyle/>
                    <a:p>
                      <a:r>
                        <a:rPr lang="en-US" sz="1200" dirty="0" smtClean="0">
                          <a:latin typeface="Times New Roman"/>
                          <a:cs typeface="Times New Roman"/>
                        </a:rPr>
                        <a:t>4047_1</a:t>
                      </a:r>
                      <a:endParaRPr lang="en-US" sz="1200" dirty="0">
                        <a:latin typeface="Times New Roman"/>
                        <a:cs typeface="Times New Roman"/>
                      </a:endParaRPr>
                    </a:p>
                  </a:txBody>
                  <a:tcPr/>
                </a:tc>
                <a:tc>
                  <a:txBody>
                    <a:bodyPr/>
                    <a:lstStyle/>
                    <a:p>
                      <a:r>
                        <a:rPr lang="en-US" sz="1000" dirty="0" smtClean="0">
                          <a:solidFill>
                            <a:srgbClr val="DA0000"/>
                          </a:solidFill>
                          <a:latin typeface="Times New Roman"/>
                          <a:cs typeface="Times New Roman"/>
                        </a:rPr>
                        <a:t>Hematocrit</a:t>
                      </a:r>
                      <a:r>
                        <a:rPr lang="en-US" sz="1000" baseline="0" dirty="0" smtClean="0">
                          <a:latin typeface="Times New Roman"/>
                          <a:cs typeface="Times New Roman"/>
                        </a:rPr>
                        <a:t> (+), </a:t>
                      </a:r>
                      <a:r>
                        <a:rPr lang="en-US" sz="1000" baseline="0" dirty="0" smtClean="0">
                          <a:solidFill>
                            <a:srgbClr val="DA0000"/>
                          </a:solidFill>
                          <a:latin typeface="Times New Roman"/>
                          <a:cs typeface="Times New Roman"/>
                        </a:rPr>
                        <a:t>Mean cell volume </a:t>
                      </a:r>
                      <a:r>
                        <a:rPr lang="en-US" sz="1000" baseline="0" dirty="0" smtClean="0">
                          <a:latin typeface="Times New Roman"/>
                          <a:cs typeface="Times New Roman"/>
                        </a:rPr>
                        <a:t>(+), </a:t>
                      </a:r>
                      <a:r>
                        <a:rPr lang="en-US" sz="1000" baseline="0" dirty="0" smtClean="0">
                          <a:solidFill>
                            <a:srgbClr val="4F6228"/>
                          </a:solidFill>
                          <a:latin typeface="Times New Roman"/>
                          <a:cs typeface="Times New Roman"/>
                        </a:rPr>
                        <a:t>Mean platelet volume </a:t>
                      </a:r>
                      <a:r>
                        <a:rPr lang="en-US" sz="1000" dirty="0" smtClean="0">
                          <a:latin typeface="Times New Roman"/>
                          <a:cs typeface="Times New Roman"/>
                        </a:rPr>
                        <a:t>(–)</a:t>
                      </a:r>
                      <a:endParaRPr lang="en-US" sz="1000" dirty="0">
                        <a:latin typeface="Times New Roman"/>
                        <a:cs typeface="Times New Roman"/>
                      </a:endParaRPr>
                    </a:p>
                  </a:txBody>
                  <a:tcPr/>
                </a:tc>
              </a:tr>
              <a:tr h="0">
                <a:tc>
                  <a:txBody>
                    <a:bodyPr/>
                    <a:lstStyle/>
                    <a:p>
                      <a:r>
                        <a:rPr lang="en-US" sz="1200" dirty="0" smtClean="0">
                          <a:latin typeface="Times New Roman"/>
                          <a:cs typeface="Times New Roman"/>
                        </a:rPr>
                        <a:t>727_1</a:t>
                      </a:r>
                      <a:endParaRPr lang="en-US" sz="1200" dirty="0">
                        <a:latin typeface="Times New Roman"/>
                        <a:cs typeface="Times New Roman"/>
                      </a:endParaRPr>
                    </a:p>
                  </a:txBody>
                  <a:tcPr/>
                </a:tc>
                <a:tc>
                  <a:txBody>
                    <a:bodyPr/>
                    <a:lstStyle/>
                    <a:p>
                      <a:r>
                        <a:rPr lang="en-US" sz="1000" dirty="0" smtClean="0">
                          <a:solidFill>
                            <a:srgbClr val="31859C"/>
                          </a:solidFill>
                          <a:latin typeface="Times New Roman"/>
                          <a:cs typeface="Times New Roman"/>
                        </a:rPr>
                        <a:t>Monocyte</a:t>
                      </a:r>
                      <a:r>
                        <a:rPr lang="en-US" sz="1000" baseline="0" dirty="0" smtClean="0">
                          <a:solidFill>
                            <a:srgbClr val="31859C"/>
                          </a:solidFill>
                          <a:latin typeface="Times New Roman"/>
                          <a:cs typeface="Times New Roman"/>
                        </a:rPr>
                        <a:t> diff. count </a:t>
                      </a:r>
                      <a:r>
                        <a:rPr lang="en-US" sz="1000" baseline="0" dirty="0" smtClean="0">
                          <a:latin typeface="Times New Roman"/>
                          <a:cs typeface="Times New Roman"/>
                        </a:rPr>
                        <a:t>(+), </a:t>
                      </a:r>
                      <a:r>
                        <a:rPr lang="en-US" sz="1000" baseline="0" dirty="0" smtClean="0">
                          <a:solidFill>
                            <a:srgbClr val="DA0000"/>
                          </a:solidFill>
                          <a:latin typeface="Times New Roman"/>
                          <a:cs typeface="Times New Roman"/>
                        </a:rPr>
                        <a:t>Mean corpuscular hemoglobin </a:t>
                      </a:r>
                      <a:r>
                        <a:rPr lang="en-US" sz="1000" dirty="0" smtClean="0">
                          <a:latin typeface="Times New Roman"/>
                          <a:cs typeface="Times New Roman"/>
                        </a:rPr>
                        <a:t>(–), </a:t>
                      </a:r>
                      <a:r>
                        <a:rPr lang="en-US" sz="1000" dirty="0" smtClean="0">
                          <a:solidFill>
                            <a:srgbClr val="DA0000"/>
                          </a:solidFill>
                          <a:latin typeface="Times New Roman"/>
                          <a:cs typeface="Times New Roman"/>
                        </a:rPr>
                        <a:t>MCHC</a:t>
                      </a:r>
                      <a:r>
                        <a:rPr lang="en-US" sz="1000" baseline="0" dirty="0" smtClean="0">
                          <a:latin typeface="Times New Roman"/>
                          <a:cs typeface="Times New Roman"/>
                        </a:rPr>
                        <a:t> </a:t>
                      </a:r>
                      <a:r>
                        <a:rPr lang="en-US" sz="1000" dirty="0" smtClean="0">
                          <a:latin typeface="Times New Roman"/>
                          <a:cs typeface="Times New Roman"/>
                        </a:rPr>
                        <a:t>(–)</a:t>
                      </a:r>
                      <a:endParaRPr lang="en-US" sz="1000" dirty="0">
                        <a:latin typeface="Times New Roman"/>
                        <a:cs typeface="Times New Roman"/>
                      </a:endParaRPr>
                    </a:p>
                  </a:txBody>
                  <a:tcPr/>
                </a:tc>
              </a:tr>
              <a:tr h="0">
                <a:tc gridSpan="2">
                  <a:txBody>
                    <a:bodyPr/>
                    <a:lstStyle/>
                    <a:p>
                      <a:pPr marL="0" marR="0" indent="0" algn="l" defTabSz="1254008" rtl="0" eaLnBrk="1" fontAlgn="auto" latinLnBrk="0" hangingPunct="1">
                        <a:lnSpc>
                          <a:spcPct val="100000"/>
                        </a:lnSpc>
                        <a:spcBef>
                          <a:spcPts val="0"/>
                        </a:spcBef>
                        <a:spcAft>
                          <a:spcPts val="0"/>
                        </a:spcAft>
                        <a:buClrTx/>
                        <a:buSzTx/>
                        <a:buFontTx/>
                        <a:buNone/>
                        <a:tabLst/>
                        <a:defRPr/>
                      </a:pPr>
                      <a:r>
                        <a:rPr lang="en-US" sz="800" baseline="0" dirty="0" smtClean="0">
                          <a:latin typeface="Times New Roman"/>
                          <a:cs typeface="Times New Roman"/>
                        </a:rPr>
                        <a:t>Color coding: </a:t>
                      </a:r>
                      <a:r>
                        <a:rPr lang="en-US" sz="800" dirty="0" smtClean="0">
                          <a:latin typeface="Times New Roman"/>
                          <a:cs typeface="Times New Roman"/>
                        </a:rPr>
                        <a:t>Phenotypic measurements related to </a:t>
                      </a:r>
                      <a:r>
                        <a:rPr lang="en-US" sz="800" b="1" dirty="0" smtClean="0">
                          <a:solidFill>
                            <a:schemeClr val="accent5">
                              <a:lumMod val="75000"/>
                            </a:schemeClr>
                          </a:solidFill>
                          <a:latin typeface="Times New Roman"/>
                          <a:cs typeface="Times New Roman"/>
                        </a:rPr>
                        <a:t>white blood cells</a:t>
                      </a:r>
                      <a:r>
                        <a:rPr lang="en-US" sz="800" b="1" dirty="0" smtClean="0">
                          <a:solidFill>
                            <a:schemeClr val="tx1"/>
                          </a:solidFill>
                          <a:latin typeface="Times New Roman"/>
                          <a:cs typeface="Times New Roman"/>
                        </a:rPr>
                        <a:t>,</a:t>
                      </a:r>
                      <a:r>
                        <a:rPr lang="en-US" sz="800" b="1" baseline="0" dirty="0" smtClean="0">
                          <a:solidFill>
                            <a:schemeClr val="accent5">
                              <a:lumMod val="75000"/>
                            </a:schemeClr>
                          </a:solidFill>
                          <a:latin typeface="Times New Roman"/>
                          <a:cs typeface="Times New Roman"/>
                        </a:rPr>
                        <a:t> </a:t>
                      </a:r>
                      <a:r>
                        <a:rPr lang="en-US" sz="800" b="1" dirty="0" smtClean="0">
                          <a:solidFill>
                            <a:srgbClr val="DA0000"/>
                          </a:solidFill>
                          <a:latin typeface="Times New Roman"/>
                          <a:cs typeface="Times New Roman"/>
                        </a:rPr>
                        <a:t>red blood cells </a:t>
                      </a:r>
                      <a:r>
                        <a:rPr lang="en-US" sz="800" b="1" dirty="0" smtClean="0">
                          <a:solidFill>
                            <a:srgbClr val="000000"/>
                          </a:solidFill>
                          <a:latin typeface="Times New Roman"/>
                          <a:cs typeface="Times New Roman"/>
                        </a:rPr>
                        <a:t>or</a:t>
                      </a:r>
                      <a:r>
                        <a:rPr lang="en-US" sz="800" b="1" dirty="0" smtClean="0">
                          <a:solidFill>
                            <a:srgbClr val="DA0000"/>
                          </a:solidFill>
                          <a:latin typeface="Times New Roman"/>
                          <a:cs typeface="Times New Roman"/>
                        </a:rPr>
                        <a:t> </a:t>
                      </a:r>
                      <a:r>
                        <a:rPr lang="en-US" sz="800" b="1" dirty="0" smtClean="0">
                          <a:solidFill>
                            <a:srgbClr val="4F6228"/>
                          </a:solidFill>
                          <a:latin typeface="Times New Roman"/>
                          <a:cs typeface="Times New Roman"/>
                        </a:rPr>
                        <a:t>platelets</a:t>
                      </a:r>
                      <a:r>
                        <a:rPr lang="en-US" sz="800" b="1" dirty="0" smtClean="0">
                          <a:solidFill>
                            <a:srgbClr val="000000"/>
                          </a:solidFill>
                          <a:latin typeface="Times New Roman"/>
                          <a:cs typeface="Times New Roman"/>
                        </a:rPr>
                        <a:t>.</a:t>
                      </a:r>
                      <a:endParaRPr lang="en-US" sz="800" baseline="0" dirty="0" smtClean="0">
                        <a:solidFill>
                          <a:srgbClr val="000000"/>
                        </a:solidFill>
                        <a:latin typeface="Times New Roman"/>
                        <a:cs typeface="Times New Roman"/>
                      </a:endParaRPr>
                    </a:p>
                    <a:p>
                      <a:r>
                        <a:rPr lang="en-US" sz="800" baseline="30000" dirty="0" smtClean="0">
                          <a:latin typeface="Times New Roman"/>
                          <a:cs typeface="Times New Roman"/>
                        </a:rPr>
                        <a:t>1</a:t>
                      </a:r>
                      <a:r>
                        <a:rPr lang="en-US" sz="800" baseline="0" dirty="0" smtClean="0">
                          <a:latin typeface="Times New Roman"/>
                          <a:cs typeface="Times New Roman"/>
                        </a:rPr>
                        <a:t> Mean corpuscular hemoglobin concentration, </a:t>
                      </a:r>
                      <a:r>
                        <a:rPr lang="en-US" sz="800" baseline="30000" dirty="0" smtClean="0">
                          <a:latin typeface="Times New Roman"/>
                          <a:cs typeface="Times New Roman"/>
                        </a:rPr>
                        <a:t>2</a:t>
                      </a:r>
                      <a:r>
                        <a:rPr lang="en-US" sz="800" baseline="0" dirty="0" smtClean="0">
                          <a:latin typeface="Times New Roman"/>
                          <a:cs typeface="Times New Roman"/>
                        </a:rPr>
                        <a:t> Differential, </a:t>
                      </a:r>
                      <a:r>
                        <a:rPr lang="en-US" sz="800" baseline="30000" dirty="0" smtClean="0">
                          <a:latin typeface="Times New Roman"/>
                          <a:cs typeface="Times New Roman"/>
                        </a:rPr>
                        <a:t>3</a:t>
                      </a:r>
                      <a:r>
                        <a:rPr lang="en-US" sz="800" baseline="0" dirty="0" smtClean="0">
                          <a:latin typeface="Times New Roman"/>
                          <a:cs typeface="Times New Roman"/>
                        </a:rPr>
                        <a:t> Large Unstained Cell, </a:t>
                      </a:r>
                      <a:r>
                        <a:rPr lang="en-US" sz="800" baseline="30000" dirty="0" smtClean="0">
                          <a:latin typeface="Times New Roman"/>
                          <a:cs typeface="Times New Roman"/>
                        </a:rPr>
                        <a:t>4 </a:t>
                      </a:r>
                      <a:r>
                        <a:rPr lang="en-US" sz="800" baseline="0" dirty="0" smtClean="0">
                          <a:latin typeface="Times New Roman"/>
                          <a:cs typeface="Times New Roman"/>
                        </a:rPr>
                        <a:t>White blood cell, </a:t>
                      </a:r>
                      <a:r>
                        <a:rPr lang="en-US" sz="800" baseline="30000" dirty="0" smtClean="0">
                          <a:latin typeface="Times New Roman"/>
                          <a:cs typeface="Times New Roman"/>
                        </a:rPr>
                        <a:t>5</a:t>
                      </a:r>
                      <a:r>
                        <a:rPr lang="en-US" sz="800" baseline="0" dirty="0" smtClean="0">
                          <a:latin typeface="Times New Roman"/>
                          <a:cs typeface="Times New Roman"/>
                        </a:rPr>
                        <a:t> Red blood cell</a:t>
                      </a:r>
                    </a:p>
                  </a:txBody>
                  <a:tcPr/>
                </a:tc>
                <a:tc hMerge="1">
                  <a:txBody>
                    <a:bodyPr/>
                    <a:lstStyle/>
                    <a:p>
                      <a:endParaRPr lang="en-US" sz="1000" dirty="0">
                        <a:latin typeface="Times New Roman"/>
                        <a:cs typeface="Times New Roman"/>
                      </a:endParaRP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tr>
            </a:tbl>
          </a:graphicData>
        </a:graphic>
      </p:graphicFrame>
      <p:grpSp>
        <p:nvGrpSpPr>
          <p:cNvPr id="83" name="Group 82"/>
          <p:cNvGrpSpPr/>
          <p:nvPr/>
        </p:nvGrpSpPr>
        <p:grpSpPr>
          <a:xfrm>
            <a:off x="14226960" y="12151634"/>
            <a:ext cx="2885971" cy="1406854"/>
            <a:chOff x="14462697" y="12538892"/>
            <a:chExt cx="1992969" cy="1054681"/>
          </a:xfrm>
        </p:grpSpPr>
        <p:cxnSp>
          <p:nvCxnSpPr>
            <p:cNvPr id="63" name="Straight Arrow Connector 62"/>
            <p:cNvCxnSpPr/>
            <p:nvPr/>
          </p:nvCxnSpPr>
          <p:spPr>
            <a:xfrm>
              <a:off x="15164057" y="12898892"/>
              <a:ext cx="450886"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78" name="Group 77"/>
            <p:cNvGrpSpPr/>
            <p:nvPr/>
          </p:nvGrpSpPr>
          <p:grpSpPr>
            <a:xfrm>
              <a:off x="14462697" y="12538892"/>
              <a:ext cx="890633" cy="866229"/>
              <a:chOff x="14462697" y="12538892"/>
              <a:chExt cx="890633" cy="866229"/>
            </a:xfrm>
          </p:grpSpPr>
          <p:sp>
            <p:nvSpPr>
              <p:cNvPr id="69" name="Oval 68"/>
              <p:cNvSpPr/>
              <p:nvPr/>
            </p:nvSpPr>
            <p:spPr>
              <a:xfrm>
                <a:off x="14462697" y="12538892"/>
                <a:ext cx="696096" cy="755671"/>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TextBox 79"/>
              <p:cNvSpPr txBox="1"/>
              <p:nvPr/>
            </p:nvSpPr>
            <p:spPr>
              <a:xfrm>
                <a:off x="14526522" y="12758790"/>
                <a:ext cx="826808" cy="646331"/>
              </a:xfrm>
              <a:prstGeom prst="rect">
                <a:avLst/>
              </a:prstGeom>
              <a:noFill/>
            </p:spPr>
            <p:txBody>
              <a:bodyPr wrap="square" rtlCol="0">
                <a:spAutoFit/>
              </a:bodyPr>
              <a:lstStyle/>
              <a:p>
                <a:r>
                  <a:rPr lang="en-US" sz="1800" dirty="0" smtClean="0">
                    <a:latin typeface="Times New Roman"/>
                    <a:cs typeface="Times New Roman"/>
                  </a:rPr>
                  <a:t>3803_1</a:t>
                </a:r>
                <a:endParaRPr lang="en-US" sz="1800" dirty="0">
                  <a:latin typeface="Times New Roman"/>
                  <a:cs typeface="Times New Roman"/>
                </a:endParaRPr>
              </a:p>
            </p:txBody>
          </p:sp>
        </p:grpSp>
        <p:grpSp>
          <p:nvGrpSpPr>
            <p:cNvPr id="82" name="Group 81"/>
            <p:cNvGrpSpPr/>
            <p:nvPr/>
          </p:nvGrpSpPr>
          <p:grpSpPr>
            <a:xfrm>
              <a:off x="15452441" y="12538892"/>
              <a:ext cx="1003225" cy="1054681"/>
              <a:chOff x="15602356" y="12538892"/>
              <a:chExt cx="1003225" cy="1054681"/>
            </a:xfrm>
          </p:grpSpPr>
          <p:sp>
            <p:nvSpPr>
              <p:cNvPr id="81" name="Oval 80"/>
              <p:cNvSpPr/>
              <p:nvPr/>
            </p:nvSpPr>
            <p:spPr>
              <a:xfrm>
                <a:off x="15756054" y="12538892"/>
                <a:ext cx="689866" cy="755671"/>
              </a:xfrm>
              <a:prstGeom prst="ellipse">
                <a:avLst/>
              </a:prstGeom>
              <a:solidFill>
                <a:srgbClr val="FFFFFF"/>
              </a:solidFill>
              <a:ln w="28575" cmpd="sng">
                <a:solidFill>
                  <a:schemeClr val="accent5">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15602356" y="12670243"/>
                <a:ext cx="1003225" cy="923330"/>
              </a:xfrm>
              <a:prstGeom prst="rect">
                <a:avLst/>
              </a:prstGeom>
              <a:noFill/>
            </p:spPr>
            <p:txBody>
              <a:bodyPr wrap="square" rtlCol="0">
                <a:spAutoFit/>
              </a:bodyPr>
              <a:lstStyle/>
              <a:p>
                <a:pPr algn="ctr"/>
                <a:r>
                  <a:rPr lang="en-US" sz="1800" dirty="0" smtClean="0">
                    <a:latin typeface="Times New Roman"/>
                    <a:cs typeface="Times New Roman"/>
                  </a:rPr>
                  <a:t>All WBC </a:t>
                </a:r>
              </a:p>
              <a:p>
                <a:pPr algn="ctr"/>
                <a:r>
                  <a:rPr lang="en-US" sz="1800" dirty="0" smtClean="0">
                    <a:latin typeface="Times New Roman"/>
                    <a:cs typeface="Times New Roman"/>
                  </a:rPr>
                  <a:t>types</a:t>
                </a:r>
                <a:endParaRPr lang="en-US" sz="1800" dirty="0">
                  <a:latin typeface="Times New Roman"/>
                  <a:cs typeface="Times New Roman"/>
                </a:endParaRPr>
              </a:p>
            </p:txBody>
          </p:sp>
        </p:grpSp>
      </p:grpSp>
      <p:grpSp>
        <p:nvGrpSpPr>
          <p:cNvPr id="85" name="Group 84"/>
          <p:cNvGrpSpPr/>
          <p:nvPr/>
        </p:nvGrpSpPr>
        <p:grpSpPr>
          <a:xfrm>
            <a:off x="14224604" y="13321786"/>
            <a:ext cx="2870292" cy="980264"/>
            <a:chOff x="14462697" y="12538892"/>
            <a:chExt cx="2026967" cy="720000"/>
          </a:xfrm>
        </p:grpSpPr>
        <p:cxnSp>
          <p:nvCxnSpPr>
            <p:cNvPr id="87" name="Straight Arrow Connector 86"/>
            <p:cNvCxnSpPr/>
            <p:nvPr/>
          </p:nvCxnSpPr>
          <p:spPr>
            <a:xfrm>
              <a:off x="15196540" y="12898892"/>
              <a:ext cx="450886"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88" name="Group 87"/>
            <p:cNvGrpSpPr/>
            <p:nvPr/>
          </p:nvGrpSpPr>
          <p:grpSpPr>
            <a:xfrm>
              <a:off x="14462697" y="12538892"/>
              <a:ext cx="890633" cy="720000"/>
              <a:chOff x="14462697" y="12538892"/>
              <a:chExt cx="890633" cy="720000"/>
            </a:xfrm>
          </p:grpSpPr>
          <p:sp>
            <p:nvSpPr>
              <p:cNvPr id="92" name="Oval 91"/>
              <p:cNvSpPr/>
              <p:nvPr/>
            </p:nvSpPr>
            <p:spPr>
              <a:xfrm>
                <a:off x="14462697" y="12538892"/>
                <a:ext cx="720000" cy="720000"/>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TextBox 92"/>
              <p:cNvSpPr txBox="1"/>
              <p:nvPr/>
            </p:nvSpPr>
            <p:spPr>
              <a:xfrm>
                <a:off x="14526522" y="12758790"/>
                <a:ext cx="826808" cy="276999"/>
              </a:xfrm>
              <a:prstGeom prst="rect">
                <a:avLst/>
              </a:prstGeom>
              <a:noFill/>
            </p:spPr>
            <p:txBody>
              <a:bodyPr wrap="square" rtlCol="0">
                <a:spAutoFit/>
              </a:bodyPr>
              <a:lstStyle/>
              <a:p>
                <a:r>
                  <a:rPr lang="en-US" sz="1800" dirty="0" smtClean="0">
                    <a:latin typeface="Times New Roman"/>
                    <a:cs typeface="Times New Roman"/>
                  </a:rPr>
                  <a:t>3803_1</a:t>
                </a:r>
                <a:endParaRPr lang="en-US" sz="1800" dirty="0">
                  <a:latin typeface="Times New Roman"/>
                  <a:cs typeface="Times New Roman"/>
                </a:endParaRPr>
              </a:p>
            </p:txBody>
          </p:sp>
        </p:grpSp>
        <p:grpSp>
          <p:nvGrpSpPr>
            <p:cNvPr id="89" name="Group 88"/>
            <p:cNvGrpSpPr/>
            <p:nvPr/>
          </p:nvGrpSpPr>
          <p:grpSpPr>
            <a:xfrm>
              <a:off x="15486439" y="12538892"/>
              <a:ext cx="1003225" cy="720000"/>
              <a:chOff x="15636354" y="12538892"/>
              <a:chExt cx="1003225" cy="720000"/>
            </a:xfrm>
          </p:grpSpPr>
          <p:sp>
            <p:nvSpPr>
              <p:cNvPr id="90" name="Oval 89"/>
              <p:cNvSpPr/>
              <p:nvPr/>
            </p:nvSpPr>
            <p:spPr>
              <a:xfrm>
                <a:off x="15788537" y="12538892"/>
                <a:ext cx="689866" cy="720000"/>
              </a:xfrm>
              <a:prstGeom prst="ellipse">
                <a:avLst/>
              </a:prstGeom>
              <a:solidFill>
                <a:srgbClr val="FFFFFF"/>
              </a:solidFill>
              <a:ln w="28575" cmpd="sng">
                <a:solidFill>
                  <a:srgbClr val="045C0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TextBox 90"/>
              <p:cNvSpPr txBox="1"/>
              <p:nvPr/>
            </p:nvSpPr>
            <p:spPr>
              <a:xfrm>
                <a:off x="15636354" y="12681997"/>
                <a:ext cx="1003225" cy="474728"/>
              </a:xfrm>
              <a:prstGeom prst="rect">
                <a:avLst/>
              </a:prstGeom>
              <a:noFill/>
            </p:spPr>
            <p:txBody>
              <a:bodyPr wrap="square" rtlCol="0">
                <a:spAutoFit/>
              </a:bodyPr>
              <a:lstStyle/>
              <a:p>
                <a:pPr algn="ctr"/>
                <a:r>
                  <a:rPr lang="en-US" sz="1800" dirty="0" smtClean="0">
                    <a:latin typeface="Times New Roman"/>
                    <a:cs typeface="Times New Roman"/>
                  </a:rPr>
                  <a:t>Platelet</a:t>
                </a:r>
              </a:p>
              <a:p>
                <a:pPr algn="ctr"/>
                <a:r>
                  <a:rPr lang="en-US" sz="1800" dirty="0" smtClean="0">
                    <a:latin typeface="Times New Roman"/>
                    <a:cs typeface="Times New Roman"/>
                  </a:rPr>
                  <a:t>count</a:t>
                </a:r>
                <a:endParaRPr lang="en-US" sz="1800" dirty="0">
                  <a:latin typeface="Times New Roman"/>
                  <a:cs typeface="Times New Roman"/>
                </a:endParaRPr>
              </a:p>
            </p:txBody>
          </p:sp>
        </p:grpSp>
      </p:grpSp>
      <p:sp>
        <p:nvSpPr>
          <p:cNvPr id="106" name="TextBox 105"/>
          <p:cNvSpPr txBox="1"/>
          <p:nvPr/>
        </p:nvSpPr>
        <p:spPr>
          <a:xfrm>
            <a:off x="13915738" y="11750236"/>
            <a:ext cx="7072627" cy="369332"/>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1800" b="1" dirty="0" smtClean="0">
                <a:latin typeface="Times New Roman"/>
                <a:cs typeface="Times New Roman"/>
              </a:rPr>
              <a:t>Direct (or indirect?) causal relationships</a:t>
            </a:r>
            <a:endParaRPr lang="en-US" sz="1800" b="1" dirty="0">
              <a:latin typeface="Times New Roman"/>
              <a:cs typeface="Times New Roman"/>
            </a:endParaRPr>
          </a:p>
        </p:txBody>
      </p:sp>
      <p:grpSp>
        <p:nvGrpSpPr>
          <p:cNvPr id="126" name="Group 125"/>
          <p:cNvGrpSpPr/>
          <p:nvPr/>
        </p:nvGrpSpPr>
        <p:grpSpPr>
          <a:xfrm>
            <a:off x="17175206" y="12193088"/>
            <a:ext cx="3883116" cy="2597537"/>
            <a:chOff x="14279871" y="14292517"/>
            <a:chExt cx="3089955" cy="1965783"/>
          </a:xfrm>
        </p:grpSpPr>
        <p:grpSp>
          <p:nvGrpSpPr>
            <p:cNvPr id="107" name="Group 106"/>
            <p:cNvGrpSpPr/>
            <p:nvPr/>
          </p:nvGrpSpPr>
          <p:grpSpPr>
            <a:xfrm>
              <a:off x="14279871" y="14292517"/>
              <a:ext cx="3089955" cy="778518"/>
              <a:chOff x="16996312" y="12567806"/>
              <a:chExt cx="3089955" cy="778518"/>
            </a:xfrm>
          </p:grpSpPr>
          <p:cxnSp>
            <p:nvCxnSpPr>
              <p:cNvPr id="68" name="Straight Arrow Connector 67"/>
              <p:cNvCxnSpPr/>
              <p:nvPr/>
            </p:nvCxnSpPr>
            <p:spPr>
              <a:xfrm>
                <a:off x="17695044" y="12930250"/>
                <a:ext cx="450886"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95" name="Oval 94"/>
              <p:cNvSpPr/>
              <p:nvPr/>
            </p:nvSpPr>
            <p:spPr>
              <a:xfrm>
                <a:off x="16996312" y="12567806"/>
                <a:ext cx="802108" cy="762841"/>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TextBox 95"/>
              <p:cNvSpPr txBox="1"/>
              <p:nvPr/>
            </p:nvSpPr>
            <p:spPr>
              <a:xfrm>
                <a:off x="17060137" y="12787704"/>
                <a:ext cx="826808" cy="276999"/>
              </a:xfrm>
              <a:prstGeom prst="rect">
                <a:avLst/>
              </a:prstGeom>
              <a:noFill/>
            </p:spPr>
            <p:txBody>
              <a:bodyPr wrap="square" rtlCol="0">
                <a:spAutoFit/>
              </a:bodyPr>
              <a:lstStyle/>
              <a:p>
                <a:r>
                  <a:rPr lang="en-US" sz="1800" dirty="0" smtClean="0">
                    <a:latin typeface="Times New Roman"/>
                    <a:cs typeface="Times New Roman"/>
                  </a:rPr>
                  <a:t>3803_1</a:t>
                </a:r>
                <a:endParaRPr lang="en-US" sz="1800" dirty="0">
                  <a:latin typeface="Times New Roman"/>
                  <a:cs typeface="Times New Roman"/>
                </a:endParaRPr>
              </a:p>
            </p:txBody>
          </p:sp>
          <p:grpSp>
            <p:nvGrpSpPr>
              <p:cNvPr id="84" name="Group 83"/>
              <p:cNvGrpSpPr/>
              <p:nvPr/>
            </p:nvGrpSpPr>
            <p:grpSpPr>
              <a:xfrm>
                <a:off x="18004696" y="12567806"/>
                <a:ext cx="1093346" cy="762842"/>
                <a:chOff x="17941980" y="12567806"/>
                <a:chExt cx="1093346" cy="762842"/>
              </a:xfrm>
            </p:grpSpPr>
            <p:sp>
              <p:nvSpPr>
                <p:cNvPr id="97" name="Oval 96"/>
                <p:cNvSpPr/>
                <p:nvPr/>
              </p:nvSpPr>
              <p:spPr>
                <a:xfrm>
                  <a:off x="18083426" y="12567806"/>
                  <a:ext cx="802108" cy="762842"/>
                </a:xfrm>
                <a:prstGeom prst="ellipse">
                  <a:avLst/>
                </a:prstGeom>
                <a:solidFill>
                  <a:srgbClr val="FFFFFF"/>
                </a:solidFill>
                <a:ln w="28575" cmpd="sng">
                  <a:solidFill>
                    <a:srgbClr val="DA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TextBox 97"/>
                <p:cNvSpPr txBox="1"/>
                <p:nvPr/>
              </p:nvSpPr>
              <p:spPr>
                <a:xfrm>
                  <a:off x="17941980" y="12724988"/>
                  <a:ext cx="1093346" cy="489135"/>
                </a:xfrm>
                <a:prstGeom prst="rect">
                  <a:avLst/>
                </a:prstGeom>
                <a:noFill/>
              </p:spPr>
              <p:txBody>
                <a:bodyPr wrap="square" rtlCol="0">
                  <a:spAutoFit/>
                </a:bodyPr>
                <a:lstStyle/>
                <a:p>
                  <a:pPr algn="ctr"/>
                  <a:r>
                    <a:rPr lang="en-US" sz="1800" dirty="0">
                      <a:latin typeface="Times New Roman"/>
                      <a:cs typeface="Times New Roman"/>
                    </a:rPr>
                    <a:t>Mean cell </a:t>
                  </a:r>
                </a:p>
                <a:p>
                  <a:pPr algn="ctr"/>
                  <a:r>
                    <a:rPr lang="en-US" sz="1800" dirty="0" smtClean="0">
                      <a:latin typeface="Times New Roman"/>
                      <a:cs typeface="Times New Roman"/>
                    </a:rPr>
                    <a:t>volume</a:t>
                  </a:r>
                  <a:endParaRPr lang="en-US" sz="1800" dirty="0">
                    <a:latin typeface="Times New Roman"/>
                    <a:cs typeface="Times New Roman"/>
                  </a:endParaRPr>
                </a:p>
              </p:txBody>
            </p:sp>
          </p:grpSp>
          <p:grpSp>
            <p:nvGrpSpPr>
              <p:cNvPr id="102" name="Group 101"/>
              <p:cNvGrpSpPr/>
              <p:nvPr/>
            </p:nvGrpSpPr>
            <p:grpSpPr>
              <a:xfrm>
                <a:off x="19203095" y="12583483"/>
                <a:ext cx="883172" cy="762841"/>
                <a:chOff x="19265811" y="12536446"/>
                <a:chExt cx="883172" cy="762841"/>
              </a:xfrm>
            </p:grpSpPr>
            <p:sp>
              <p:nvSpPr>
                <p:cNvPr id="99" name="Oval 98"/>
                <p:cNvSpPr/>
                <p:nvPr/>
              </p:nvSpPr>
              <p:spPr>
                <a:xfrm>
                  <a:off x="19291209" y="12536446"/>
                  <a:ext cx="802107" cy="762841"/>
                </a:xfrm>
                <a:prstGeom prst="ellipse">
                  <a:avLst/>
                </a:prstGeom>
                <a:solidFill>
                  <a:srgbClr val="FFFFFF"/>
                </a:solidFill>
                <a:ln w="28575" cmpd="sng">
                  <a:solidFill>
                    <a:srgbClr val="DA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TextBox 99"/>
                <p:cNvSpPr txBox="1"/>
                <p:nvPr/>
              </p:nvSpPr>
              <p:spPr>
                <a:xfrm>
                  <a:off x="19265811" y="12677951"/>
                  <a:ext cx="883172" cy="489135"/>
                </a:xfrm>
                <a:prstGeom prst="rect">
                  <a:avLst/>
                </a:prstGeom>
                <a:noFill/>
              </p:spPr>
              <p:txBody>
                <a:bodyPr wrap="square" rtlCol="0">
                  <a:spAutoFit/>
                </a:bodyPr>
                <a:lstStyle/>
                <a:p>
                  <a:pPr algn="ctr"/>
                  <a:r>
                    <a:rPr lang="en-US" sz="1800" dirty="0" smtClean="0">
                      <a:latin typeface="Times New Roman"/>
                      <a:cs typeface="Times New Roman"/>
                    </a:rPr>
                    <a:t>RBC </a:t>
                  </a:r>
                </a:p>
                <a:p>
                  <a:pPr algn="ctr"/>
                  <a:r>
                    <a:rPr lang="en-US" sz="1800" dirty="0" smtClean="0">
                      <a:latin typeface="Times New Roman"/>
                      <a:cs typeface="Times New Roman"/>
                    </a:rPr>
                    <a:t>count</a:t>
                  </a:r>
                  <a:endParaRPr lang="en-US" sz="1800" dirty="0">
                    <a:latin typeface="Times New Roman"/>
                    <a:cs typeface="Times New Roman"/>
                  </a:endParaRPr>
                </a:p>
              </p:txBody>
            </p:sp>
          </p:grpSp>
          <p:cxnSp>
            <p:nvCxnSpPr>
              <p:cNvPr id="103" name="Straight Arrow Connector 102"/>
              <p:cNvCxnSpPr/>
              <p:nvPr/>
            </p:nvCxnSpPr>
            <p:spPr>
              <a:xfrm>
                <a:off x="18934854" y="12930250"/>
                <a:ext cx="278933"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105" name="Group 104"/>
            <p:cNvGrpSpPr/>
            <p:nvPr/>
          </p:nvGrpSpPr>
          <p:grpSpPr>
            <a:xfrm>
              <a:off x="15249526" y="15304748"/>
              <a:ext cx="1144551" cy="953552"/>
              <a:chOff x="18097055" y="13479778"/>
              <a:chExt cx="1144551" cy="953552"/>
            </a:xfrm>
          </p:grpSpPr>
          <p:sp>
            <p:nvSpPr>
              <p:cNvPr id="101" name="Oval 100"/>
              <p:cNvSpPr/>
              <p:nvPr/>
            </p:nvSpPr>
            <p:spPr>
              <a:xfrm>
                <a:off x="18157650" y="13479778"/>
                <a:ext cx="1002634" cy="953552"/>
              </a:xfrm>
              <a:prstGeom prst="ellipse">
                <a:avLst/>
              </a:prstGeom>
              <a:solidFill>
                <a:srgbClr val="FFFFFF"/>
              </a:solidFill>
              <a:ln w="28575" cmpd="sng">
                <a:solidFill>
                  <a:srgbClr val="DA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4" name="TextBox 103"/>
              <p:cNvSpPr txBox="1"/>
              <p:nvPr/>
            </p:nvSpPr>
            <p:spPr>
              <a:xfrm>
                <a:off x="18097055" y="13537769"/>
                <a:ext cx="1144551" cy="698764"/>
              </a:xfrm>
              <a:prstGeom prst="rect">
                <a:avLst/>
              </a:prstGeom>
              <a:noFill/>
            </p:spPr>
            <p:txBody>
              <a:bodyPr wrap="square" rtlCol="0">
                <a:spAutoFit/>
              </a:bodyPr>
              <a:lstStyle/>
              <a:p>
                <a:pPr algn="ctr"/>
                <a:r>
                  <a:rPr lang="en-US" sz="1800" dirty="0" smtClean="0">
                    <a:latin typeface="Times New Roman"/>
                    <a:cs typeface="Times New Roman"/>
                  </a:rPr>
                  <a:t>Mean corpuscular hemoglobin</a:t>
                </a:r>
                <a:endParaRPr lang="en-US" sz="1800" dirty="0">
                  <a:latin typeface="Times New Roman"/>
                  <a:cs typeface="Times New Roman"/>
                </a:endParaRPr>
              </a:p>
            </p:txBody>
          </p:sp>
        </p:grpSp>
        <p:cxnSp>
          <p:nvCxnSpPr>
            <p:cNvPr id="108" name="Straight Arrow Connector 107"/>
            <p:cNvCxnSpPr>
              <a:stCxn id="95" idx="5"/>
            </p:cNvCxnSpPr>
            <p:nvPr/>
          </p:nvCxnSpPr>
          <p:spPr>
            <a:xfrm>
              <a:off x="14964513" y="14943642"/>
              <a:ext cx="464977" cy="56304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flipV="1">
              <a:off x="15809298" y="15033744"/>
              <a:ext cx="0" cy="267192"/>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22" name="TextBox 121"/>
            <p:cNvSpPr txBox="1"/>
            <p:nvPr/>
          </p:nvSpPr>
          <p:spPr>
            <a:xfrm>
              <a:off x="14884531" y="15120519"/>
              <a:ext cx="344934" cy="279506"/>
            </a:xfrm>
            <a:prstGeom prst="rect">
              <a:avLst/>
            </a:prstGeom>
            <a:noFill/>
          </p:spPr>
          <p:txBody>
            <a:bodyPr wrap="square" rtlCol="0">
              <a:spAutoFit/>
            </a:bodyPr>
            <a:lstStyle/>
            <a:p>
              <a:r>
                <a:rPr lang="en-US" sz="1800" b="1" dirty="0" smtClean="0">
                  <a:latin typeface="Times New Roman"/>
                  <a:cs typeface="Times New Roman"/>
                </a:rPr>
                <a:t>?</a:t>
              </a:r>
              <a:endParaRPr lang="en-US" sz="1800" b="1" dirty="0">
                <a:latin typeface="Times New Roman"/>
                <a:cs typeface="Times New Roman"/>
              </a:endParaRPr>
            </a:p>
          </p:txBody>
        </p:sp>
        <p:sp>
          <p:nvSpPr>
            <p:cNvPr id="123" name="TextBox 122"/>
            <p:cNvSpPr txBox="1"/>
            <p:nvPr/>
          </p:nvSpPr>
          <p:spPr>
            <a:xfrm>
              <a:off x="15832159" y="15021142"/>
              <a:ext cx="344934" cy="279506"/>
            </a:xfrm>
            <a:prstGeom prst="rect">
              <a:avLst/>
            </a:prstGeom>
            <a:noFill/>
          </p:spPr>
          <p:txBody>
            <a:bodyPr wrap="square" rtlCol="0">
              <a:spAutoFit/>
            </a:bodyPr>
            <a:lstStyle/>
            <a:p>
              <a:r>
                <a:rPr lang="en-US" sz="1800" b="1" dirty="0" smtClean="0">
                  <a:latin typeface="Times New Roman"/>
                  <a:cs typeface="Times New Roman"/>
                </a:rPr>
                <a:t>?</a:t>
              </a:r>
              <a:endParaRPr lang="en-US" sz="1800" b="1" dirty="0">
                <a:latin typeface="Times New Roman"/>
                <a:cs typeface="Times New Roman"/>
              </a:endParaRPr>
            </a:p>
          </p:txBody>
        </p:sp>
        <p:sp>
          <p:nvSpPr>
            <p:cNvPr id="125" name="TextBox 124"/>
            <p:cNvSpPr txBox="1"/>
            <p:nvPr/>
          </p:nvSpPr>
          <p:spPr>
            <a:xfrm>
              <a:off x="15103314" y="14371304"/>
              <a:ext cx="344934" cy="279506"/>
            </a:xfrm>
            <a:prstGeom prst="rect">
              <a:avLst/>
            </a:prstGeom>
            <a:noFill/>
          </p:spPr>
          <p:txBody>
            <a:bodyPr wrap="square" rtlCol="0">
              <a:spAutoFit/>
            </a:bodyPr>
            <a:lstStyle/>
            <a:p>
              <a:r>
                <a:rPr lang="en-US" sz="1800" b="1" dirty="0" smtClean="0">
                  <a:latin typeface="Times New Roman"/>
                  <a:cs typeface="Times New Roman"/>
                </a:rPr>
                <a:t>?</a:t>
              </a:r>
              <a:endParaRPr lang="en-US" sz="1800" b="1" dirty="0">
                <a:latin typeface="Times New Roman"/>
                <a:cs typeface="Times New Roman"/>
              </a:endParaRPr>
            </a:p>
          </p:txBody>
        </p:sp>
      </p:grpSp>
      <p:grpSp>
        <p:nvGrpSpPr>
          <p:cNvPr id="139" name="Group 138"/>
          <p:cNvGrpSpPr/>
          <p:nvPr/>
        </p:nvGrpSpPr>
        <p:grpSpPr>
          <a:xfrm>
            <a:off x="14224604" y="14530582"/>
            <a:ext cx="4497332" cy="1409754"/>
            <a:chOff x="13988751" y="15397372"/>
            <a:chExt cx="4497332" cy="1409754"/>
          </a:xfrm>
        </p:grpSpPr>
        <p:sp>
          <p:nvSpPr>
            <p:cNvPr id="129" name="Oval 128"/>
            <p:cNvSpPr/>
            <p:nvPr/>
          </p:nvSpPr>
          <p:spPr>
            <a:xfrm>
              <a:off x="13988751" y="15397372"/>
              <a:ext cx="1019558" cy="980264"/>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0" name="TextBox 129"/>
            <p:cNvSpPr txBox="1"/>
            <p:nvPr/>
          </p:nvSpPr>
          <p:spPr>
            <a:xfrm>
              <a:off x="14079131" y="15696758"/>
              <a:ext cx="1170803" cy="377128"/>
            </a:xfrm>
            <a:prstGeom prst="rect">
              <a:avLst/>
            </a:prstGeom>
            <a:noFill/>
          </p:spPr>
          <p:txBody>
            <a:bodyPr wrap="square" rtlCol="0">
              <a:spAutoFit/>
            </a:bodyPr>
            <a:lstStyle/>
            <a:p>
              <a:r>
                <a:rPr lang="en-US" sz="1800" dirty="0" smtClean="0">
                  <a:latin typeface="Times New Roman"/>
                  <a:cs typeface="Times New Roman"/>
                </a:rPr>
                <a:t>3803_1</a:t>
              </a:r>
              <a:endParaRPr lang="en-US" sz="1800" dirty="0">
                <a:latin typeface="Times New Roman"/>
                <a:cs typeface="Times New Roman"/>
              </a:endParaRPr>
            </a:p>
          </p:txBody>
        </p:sp>
        <p:cxnSp>
          <p:nvCxnSpPr>
            <p:cNvPr id="131" name="Straight Arrow Connector 130"/>
            <p:cNvCxnSpPr/>
            <p:nvPr/>
          </p:nvCxnSpPr>
          <p:spPr>
            <a:xfrm>
              <a:off x="15009683" y="15902926"/>
              <a:ext cx="638478"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32" name="Oval 131"/>
            <p:cNvSpPr/>
            <p:nvPr/>
          </p:nvSpPr>
          <p:spPr>
            <a:xfrm>
              <a:off x="15649592" y="15409273"/>
              <a:ext cx="976886" cy="980264"/>
            </a:xfrm>
            <a:prstGeom prst="ellipse">
              <a:avLst/>
            </a:prstGeom>
            <a:solidFill>
              <a:srgbClr val="FFFFFF"/>
            </a:solidFill>
            <a:ln w="28575" cmpd="sng">
              <a:solidFill>
                <a:srgbClr val="045C0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3" name="TextBox 132"/>
            <p:cNvSpPr txBox="1"/>
            <p:nvPr/>
          </p:nvSpPr>
          <p:spPr>
            <a:xfrm>
              <a:off x="15434093" y="15604107"/>
              <a:ext cx="1420619" cy="646332"/>
            </a:xfrm>
            <a:prstGeom prst="rect">
              <a:avLst/>
            </a:prstGeom>
            <a:noFill/>
          </p:spPr>
          <p:txBody>
            <a:bodyPr wrap="square" rtlCol="0">
              <a:spAutoFit/>
            </a:bodyPr>
            <a:lstStyle/>
            <a:p>
              <a:pPr algn="ctr"/>
              <a:r>
                <a:rPr lang="en-US" sz="1800" dirty="0" smtClean="0">
                  <a:latin typeface="Times New Roman"/>
                  <a:cs typeface="Times New Roman"/>
                </a:rPr>
                <a:t>Platelet</a:t>
              </a:r>
            </a:p>
            <a:p>
              <a:pPr algn="ctr"/>
              <a:r>
                <a:rPr lang="en-US" sz="1800" dirty="0" smtClean="0">
                  <a:latin typeface="Times New Roman"/>
                  <a:cs typeface="Times New Roman"/>
                </a:rPr>
                <a:t>count</a:t>
              </a:r>
              <a:endParaRPr lang="en-US" sz="1800" dirty="0">
                <a:latin typeface="Times New Roman"/>
                <a:cs typeface="Times New Roman"/>
              </a:endParaRPr>
            </a:p>
          </p:txBody>
        </p:sp>
        <p:sp>
          <p:nvSpPr>
            <p:cNvPr id="134" name="Oval 133"/>
            <p:cNvSpPr/>
            <p:nvPr/>
          </p:nvSpPr>
          <p:spPr>
            <a:xfrm>
              <a:off x="17260379" y="15409273"/>
              <a:ext cx="998978" cy="1008000"/>
            </a:xfrm>
            <a:prstGeom prst="ellipse">
              <a:avLst/>
            </a:prstGeom>
            <a:solidFill>
              <a:srgbClr val="FFFFFF"/>
            </a:solidFill>
            <a:ln w="28575" cmpd="sng">
              <a:solidFill>
                <a:schemeClr val="accent5">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TextBox 134"/>
            <p:cNvSpPr txBox="1"/>
            <p:nvPr/>
          </p:nvSpPr>
          <p:spPr>
            <a:xfrm>
              <a:off x="17033337" y="15575483"/>
              <a:ext cx="1452746" cy="1231643"/>
            </a:xfrm>
            <a:prstGeom prst="rect">
              <a:avLst/>
            </a:prstGeom>
            <a:noFill/>
          </p:spPr>
          <p:txBody>
            <a:bodyPr wrap="square" rtlCol="0">
              <a:spAutoFit/>
            </a:bodyPr>
            <a:lstStyle/>
            <a:p>
              <a:pPr algn="ctr"/>
              <a:r>
                <a:rPr lang="en-US" sz="1800" dirty="0" smtClean="0">
                  <a:latin typeface="Times New Roman"/>
                  <a:cs typeface="Times New Roman"/>
                </a:rPr>
                <a:t>All WBC </a:t>
              </a:r>
            </a:p>
            <a:p>
              <a:pPr algn="ctr"/>
              <a:r>
                <a:rPr lang="en-US" sz="1800" dirty="0" smtClean="0">
                  <a:latin typeface="Times New Roman"/>
                  <a:cs typeface="Times New Roman"/>
                </a:rPr>
                <a:t>types</a:t>
              </a:r>
              <a:endParaRPr lang="en-US" sz="1800" dirty="0">
                <a:latin typeface="Times New Roman"/>
                <a:cs typeface="Times New Roman"/>
              </a:endParaRPr>
            </a:p>
          </p:txBody>
        </p:sp>
        <p:cxnSp>
          <p:nvCxnSpPr>
            <p:cNvPr id="136" name="Straight Arrow Connector 135"/>
            <p:cNvCxnSpPr/>
            <p:nvPr/>
          </p:nvCxnSpPr>
          <p:spPr>
            <a:xfrm>
              <a:off x="16637091" y="15892138"/>
              <a:ext cx="638478"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37" name="TextBox 136"/>
            <p:cNvSpPr txBox="1"/>
            <p:nvPr/>
          </p:nvSpPr>
          <p:spPr>
            <a:xfrm>
              <a:off x="15118076" y="15493394"/>
              <a:ext cx="433475" cy="369332"/>
            </a:xfrm>
            <a:prstGeom prst="rect">
              <a:avLst/>
            </a:prstGeom>
            <a:noFill/>
          </p:spPr>
          <p:txBody>
            <a:bodyPr wrap="square" rtlCol="0">
              <a:spAutoFit/>
            </a:bodyPr>
            <a:lstStyle/>
            <a:p>
              <a:r>
                <a:rPr lang="en-US" sz="1800" b="1" dirty="0" smtClean="0">
                  <a:latin typeface="Times New Roman"/>
                  <a:cs typeface="Times New Roman"/>
                </a:rPr>
                <a:t>?</a:t>
              </a:r>
              <a:endParaRPr lang="en-US" sz="1800" b="1" dirty="0">
                <a:latin typeface="Times New Roman"/>
                <a:cs typeface="Times New Roman"/>
              </a:endParaRPr>
            </a:p>
          </p:txBody>
        </p:sp>
        <p:sp>
          <p:nvSpPr>
            <p:cNvPr id="138" name="TextBox 137"/>
            <p:cNvSpPr txBox="1"/>
            <p:nvPr/>
          </p:nvSpPr>
          <p:spPr>
            <a:xfrm>
              <a:off x="16774820" y="15491934"/>
              <a:ext cx="433475" cy="369332"/>
            </a:xfrm>
            <a:prstGeom prst="rect">
              <a:avLst/>
            </a:prstGeom>
            <a:noFill/>
          </p:spPr>
          <p:txBody>
            <a:bodyPr wrap="square" rtlCol="0">
              <a:spAutoFit/>
            </a:bodyPr>
            <a:lstStyle/>
            <a:p>
              <a:r>
                <a:rPr lang="en-US" sz="1800" b="1" dirty="0" smtClean="0">
                  <a:latin typeface="Times New Roman"/>
                  <a:cs typeface="Times New Roman"/>
                </a:rPr>
                <a:t>?</a:t>
              </a:r>
              <a:endParaRPr lang="en-US" sz="1800" b="1" dirty="0">
                <a:latin typeface="Times New Roman"/>
                <a:cs typeface="Times New Roman"/>
              </a:endParaRPr>
            </a:p>
          </p:txBody>
        </p:sp>
      </p:grpSp>
      <p:sp>
        <p:nvSpPr>
          <p:cNvPr id="140" name="TextBox 139"/>
          <p:cNvSpPr txBox="1"/>
          <p:nvPr/>
        </p:nvSpPr>
        <p:spPr>
          <a:xfrm>
            <a:off x="6463600" y="8458320"/>
            <a:ext cx="7177159" cy="276999"/>
          </a:xfrm>
          <a:prstGeom prst="rect">
            <a:avLst/>
          </a:prstGeom>
          <a:noFill/>
        </p:spPr>
        <p:txBody>
          <a:bodyPr wrap="square" rtlCol="0">
            <a:spAutoFit/>
          </a:bodyPr>
          <a:lstStyle/>
          <a:p>
            <a:r>
              <a:rPr lang="en-US" sz="1200" b="1" dirty="0" smtClean="0">
                <a:latin typeface="Times New Roman"/>
                <a:cs typeface="Times New Roman"/>
              </a:rPr>
              <a:t>Table 1. </a:t>
            </a:r>
            <a:r>
              <a:rPr lang="en-US" sz="1200" dirty="0" smtClean="0">
                <a:latin typeface="Times New Roman"/>
                <a:cs typeface="Times New Roman"/>
              </a:rPr>
              <a:t>Knockout-phenotypes significant </a:t>
            </a:r>
            <a:r>
              <a:rPr lang="en-US" sz="1200" dirty="0" smtClean="0">
                <a:latin typeface="Times New Roman"/>
                <a:cs typeface="Times New Roman"/>
              </a:rPr>
              <a:t>relationships</a:t>
            </a:r>
            <a:endParaRPr lang="en-US" sz="1200" dirty="0">
              <a:latin typeface="Times New Roman"/>
              <a:cs typeface="Times New Roman"/>
            </a:endParaRPr>
          </a:p>
        </p:txBody>
      </p:sp>
      <p:sp>
        <p:nvSpPr>
          <p:cNvPr id="141" name="TextBox 140"/>
          <p:cNvSpPr txBox="1"/>
          <p:nvPr/>
        </p:nvSpPr>
        <p:spPr>
          <a:xfrm>
            <a:off x="13499513" y="8458320"/>
            <a:ext cx="4934706" cy="276999"/>
          </a:xfrm>
          <a:prstGeom prst="rect">
            <a:avLst/>
          </a:prstGeom>
          <a:noFill/>
        </p:spPr>
        <p:txBody>
          <a:bodyPr wrap="square" rtlCol="0">
            <a:spAutoFit/>
          </a:bodyPr>
          <a:lstStyle/>
          <a:p>
            <a:r>
              <a:rPr lang="en-US" sz="1200" b="1" dirty="0" smtClean="0">
                <a:latin typeface="Times New Roman"/>
                <a:cs typeface="Times New Roman"/>
              </a:rPr>
              <a:t>Table 2.</a:t>
            </a:r>
            <a:r>
              <a:rPr lang="en-US" sz="1200" dirty="0" smtClean="0">
                <a:latin typeface="Times New Roman"/>
                <a:cs typeface="Times New Roman"/>
              </a:rPr>
              <a:t> Knockout-phenotypes </a:t>
            </a:r>
            <a:r>
              <a:rPr lang="en-US" sz="1200" dirty="0" smtClean="0">
                <a:latin typeface="Times New Roman"/>
                <a:cs typeface="Times New Roman"/>
              </a:rPr>
              <a:t>significant relationships </a:t>
            </a:r>
            <a:r>
              <a:rPr lang="en-US" sz="1200" dirty="0" smtClean="0">
                <a:latin typeface="Times New Roman"/>
                <a:cs typeface="Times New Roman"/>
              </a:rPr>
              <a:t>for knockout 3803_1</a:t>
            </a:r>
            <a:endParaRPr lang="en-US" sz="1200" dirty="0">
              <a:latin typeface="Times New Roman"/>
              <a:cs typeface="Times New Roman"/>
            </a:endParaRPr>
          </a:p>
        </p:txBody>
      </p:sp>
      <p:sp>
        <p:nvSpPr>
          <p:cNvPr id="143" name="TextBox 142"/>
          <p:cNvSpPr txBox="1"/>
          <p:nvPr/>
        </p:nvSpPr>
        <p:spPr>
          <a:xfrm>
            <a:off x="6649419" y="7739468"/>
            <a:ext cx="6118313" cy="461665"/>
          </a:xfrm>
          <a:prstGeom prst="rect">
            <a:avLst/>
          </a:prstGeom>
          <a:noFill/>
        </p:spPr>
        <p:txBody>
          <a:bodyPr wrap="square" rtlCol="0">
            <a:spAutoFit/>
          </a:bodyPr>
          <a:lstStyle/>
          <a:p>
            <a:r>
              <a:rPr lang="en-US" sz="1200" b="1" dirty="0" smtClean="0">
                <a:latin typeface="Times New Roman"/>
                <a:cs typeface="Times New Roman"/>
              </a:rPr>
              <a:t>Figure 1. </a:t>
            </a:r>
            <a:r>
              <a:rPr lang="en-US" sz="1200" dirty="0" smtClean="0">
                <a:latin typeface="Times New Roman"/>
                <a:cs typeface="Times New Roman"/>
              </a:rPr>
              <a:t>Results from simulation with 100 replications.  In each replication</a:t>
            </a:r>
            <a:r>
              <a:rPr lang="en-US" sz="1200" dirty="0" smtClean="0">
                <a:latin typeface="Times New Roman"/>
                <a:cs typeface="Times New Roman"/>
              </a:rPr>
              <a:t> five variables were</a:t>
            </a:r>
          </a:p>
          <a:p>
            <a:r>
              <a:rPr lang="en-US" sz="1200" dirty="0" smtClean="0">
                <a:latin typeface="Times New Roman"/>
                <a:cs typeface="Times New Roman"/>
              </a:rPr>
              <a:t>deleted for five different knockout conditions and the MSE of the imputed values was calculated.</a:t>
            </a:r>
            <a:endParaRPr lang="en-US" sz="1200" dirty="0">
              <a:latin typeface="Times New Roman"/>
              <a:cs typeface="Times New Roman"/>
            </a:endParaRPr>
          </a:p>
        </p:txBody>
      </p:sp>
      <p:sp>
        <p:nvSpPr>
          <p:cNvPr id="144" name="TextBox 143"/>
          <p:cNvSpPr txBox="1"/>
          <p:nvPr/>
        </p:nvSpPr>
        <p:spPr>
          <a:xfrm>
            <a:off x="13220364" y="7744636"/>
            <a:ext cx="7391736" cy="461665"/>
          </a:xfrm>
          <a:prstGeom prst="rect">
            <a:avLst/>
          </a:prstGeom>
          <a:noFill/>
        </p:spPr>
        <p:txBody>
          <a:bodyPr wrap="square" rtlCol="0">
            <a:spAutoFit/>
          </a:bodyPr>
          <a:lstStyle/>
          <a:p>
            <a:r>
              <a:rPr lang="en-US" sz="1200" b="1" dirty="0" smtClean="0">
                <a:latin typeface="Times New Roman"/>
                <a:cs typeface="Times New Roman"/>
              </a:rPr>
              <a:t>Figure 2. </a:t>
            </a:r>
            <a:r>
              <a:rPr lang="en-US" sz="1200" dirty="0" smtClean="0">
                <a:latin typeface="Times New Roman"/>
                <a:cs typeface="Times New Roman"/>
              </a:rPr>
              <a:t>Boxplots of </a:t>
            </a:r>
            <a:r>
              <a:rPr lang="en-US" sz="1200" dirty="0" smtClean="0">
                <a:latin typeface="Times New Roman"/>
                <a:cs typeface="Times New Roman"/>
              </a:rPr>
              <a:t>neutrophil </a:t>
            </a:r>
            <a:r>
              <a:rPr lang="en-US" sz="1200" dirty="0" smtClean="0">
                <a:latin typeface="Times New Roman"/>
                <a:cs typeface="Times New Roman"/>
              </a:rPr>
              <a:t>differential count by knockout condition. The </a:t>
            </a:r>
            <a:r>
              <a:rPr lang="en-US" sz="1200" dirty="0" smtClean="0">
                <a:latin typeface="Times New Roman"/>
                <a:cs typeface="Times New Roman"/>
              </a:rPr>
              <a:t>green boxplots correspond </a:t>
            </a:r>
            <a:r>
              <a:rPr lang="en-US" sz="1200" dirty="0" smtClean="0">
                <a:latin typeface="Times New Roman"/>
                <a:cs typeface="Times New Roman"/>
              </a:rPr>
              <a:t>to observed </a:t>
            </a:r>
            <a:r>
              <a:rPr lang="en-US" sz="1200" dirty="0" smtClean="0">
                <a:latin typeface="Times New Roman"/>
                <a:cs typeface="Times New Roman"/>
              </a:rPr>
              <a:t>data and </a:t>
            </a:r>
            <a:r>
              <a:rPr lang="en-US" sz="1200" dirty="0">
                <a:latin typeface="Times New Roman"/>
                <a:cs typeface="Times New Roman"/>
              </a:rPr>
              <a:t>t</a:t>
            </a:r>
            <a:r>
              <a:rPr lang="en-US" sz="1200" dirty="0" smtClean="0">
                <a:latin typeface="Times New Roman"/>
                <a:cs typeface="Times New Roman"/>
              </a:rPr>
              <a:t>he blue boxplots </a:t>
            </a:r>
            <a:r>
              <a:rPr lang="en-US" sz="1200" dirty="0" smtClean="0">
                <a:latin typeface="Times New Roman"/>
                <a:cs typeface="Times New Roman"/>
              </a:rPr>
              <a:t>correspond to predicted data.</a:t>
            </a:r>
            <a:endParaRPr lang="en-US" sz="1200" dirty="0">
              <a:latin typeface="Times New Roman"/>
              <a:cs typeface="Times New Roman"/>
            </a:endParaRPr>
          </a:p>
        </p:txBody>
      </p:sp>
      <p:sp>
        <p:nvSpPr>
          <p:cNvPr id="25" name="TextBox 24"/>
          <p:cNvSpPr txBox="1"/>
          <p:nvPr/>
        </p:nvSpPr>
        <p:spPr>
          <a:xfrm>
            <a:off x="21513906" y="3938008"/>
            <a:ext cx="5556490" cy="4247317"/>
          </a:xfrm>
          <a:prstGeom prst="rect">
            <a:avLst/>
          </a:prstGeom>
          <a:noFill/>
        </p:spPr>
        <p:txBody>
          <a:bodyPr wrap="square" rtlCol="0">
            <a:spAutoFit/>
          </a:bodyPr>
          <a:lstStyle/>
          <a:p>
            <a:endParaRPr lang="en-US" sz="1800" dirty="0" smtClean="0">
              <a:latin typeface="Times New Roman"/>
              <a:cs typeface="Times New Roman"/>
            </a:endParaRPr>
          </a:p>
          <a:p>
            <a:r>
              <a:rPr lang="en-US" sz="1800" dirty="0" smtClean="0">
                <a:latin typeface="Times New Roman"/>
                <a:cs typeface="Times New Roman"/>
              </a:rPr>
              <a:t>Assumption</a:t>
            </a:r>
          </a:p>
          <a:p>
            <a:pPr marL="285750" indent="-285750">
              <a:buFontTx/>
              <a:buChar char="-"/>
            </a:pPr>
            <a:r>
              <a:rPr lang="en-US" sz="1800" dirty="0" smtClean="0">
                <a:latin typeface="Times New Roman"/>
                <a:cs typeface="Times New Roman"/>
              </a:rPr>
              <a:t>Random assignment of which mouse knockout</a:t>
            </a:r>
          </a:p>
          <a:p>
            <a:pPr marL="285750" indent="-285750">
              <a:buFontTx/>
              <a:buChar char="-"/>
            </a:pPr>
            <a:r>
              <a:rPr lang="en-US" sz="1800" dirty="0" smtClean="0">
                <a:latin typeface="Times New Roman"/>
                <a:cs typeface="Times New Roman"/>
              </a:rPr>
              <a:t>Mouse equivalent </a:t>
            </a:r>
            <a:r>
              <a:rPr lang="en-US" sz="1800" dirty="0" err="1" smtClean="0">
                <a:latin typeface="Times New Roman"/>
                <a:cs typeface="Times New Roman"/>
              </a:rPr>
              <a:t>wrt</a:t>
            </a:r>
            <a:r>
              <a:rPr lang="en-US" sz="1800" dirty="0" smtClean="0">
                <a:latin typeface="Times New Roman"/>
                <a:cs typeface="Times New Roman"/>
              </a:rPr>
              <a:t> external factor</a:t>
            </a:r>
          </a:p>
          <a:p>
            <a:endParaRPr lang="en-US" sz="1800" dirty="0">
              <a:latin typeface="Times New Roman"/>
              <a:cs typeface="Times New Roman"/>
            </a:endParaRPr>
          </a:p>
          <a:p>
            <a:r>
              <a:rPr lang="en-US" sz="1800" dirty="0" smtClean="0">
                <a:latin typeface="Times New Roman"/>
                <a:cs typeface="Times New Roman"/>
              </a:rPr>
              <a:t>Strength</a:t>
            </a:r>
          </a:p>
          <a:p>
            <a:pPr marL="285750" indent="-285750">
              <a:buFontTx/>
              <a:buChar char="-"/>
            </a:pPr>
            <a:r>
              <a:rPr lang="en-US" sz="1800" dirty="0" smtClean="0">
                <a:latin typeface="Times New Roman"/>
                <a:cs typeface="Times New Roman"/>
              </a:rPr>
              <a:t>Mice in causal to incorporate </a:t>
            </a:r>
          </a:p>
          <a:p>
            <a:pPr marL="285750" indent="-285750">
              <a:buFontTx/>
              <a:buChar char="-"/>
            </a:pPr>
            <a:r>
              <a:rPr lang="en-US" sz="1800" dirty="0">
                <a:latin typeface="Times New Roman"/>
                <a:cs typeface="Times New Roman"/>
              </a:rPr>
              <a:t>Incorporate biological </a:t>
            </a:r>
            <a:r>
              <a:rPr lang="en-US" sz="1800" dirty="0" smtClean="0">
                <a:latin typeface="Times New Roman"/>
                <a:cs typeface="Times New Roman"/>
              </a:rPr>
              <a:t>knowledge</a:t>
            </a:r>
          </a:p>
          <a:p>
            <a:pPr marL="285750" indent="-285750">
              <a:buFontTx/>
              <a:buChar char="-"/>
            </a:pPr>
            <a:endParaRPr lang="en-US" sz="1800" dirty="0">
              <a:latin typeface="Times New Roman"/>
              <a:cs typeface="Times New Roman"/>
            </a:endParaRPr>
          </a:p>
          <a:p>
            <a:r>
              <a:rPr lang="en-US" sz="1800" dirty="0" smtClean="0">
                <a:latin typeface="Times New Roman"/>
                <a:cs typeface="Times New Roman"/>
              </a:rPr>
              <a:t>Limitation</a:t>
            </a:r>
          </a:p>
          <a:p>
            <a:pPr marL="285750" indent="-285750">
              <a:buFontTx/>
              <a:buChar char="-"/>
            </a:pPr>
            <a:r>
              <a:rPr lang="en-US" sz="1800" dirty="0" smtClean="0">
                <a:latin typeface="Times New Roman"/>
                <a:cs typeface="Times New Roman"/>
              </a:rPr>
              <a:t>Causal direct or indirect? Other stuff on the pathway</a:t>
            </a:r>
          </a:p>
          <a:p>
            <a:pPr marL="285750" indent="-285750">
              <a:buFontTx/>
              <a:buChar char="-"/>
            </a:pPr>
            <a:r>
              <a:rPr lang="en-US" sz="1800" dirty="0" smtClean="0">
                <a:latin typeface="Times New Roman"/>
                <a:cs typeface="Times New Roman"/>
              </a:rPr>
              <a:t>Unable to dag 22 phenotypes</a:t>
            </a:r>
          </a:p>
          <a:p>
            <a:pPr marL="285750" indent="-285750">
              <a:buFontTx/>
              <a:buChar char="-"/>
            </a:pPr>
            <a:r>
              <a:rPr lang="en-US" sz="1800" dirty="0" smtClean="0">
                <a:latin typeface="Times New Roman"/>
                <a:cs typeface="Times New Roman"/>
              </a:rPr>
              <a:t>Temporality?</a:t>
            </a:r>
          </a:p>
          <a:p>
            <a:pPr marL="285750" indent="-285750">
              <a:buFontTx/>
              <a:buChar char="-"/>
            </a:pPr>
            <a:endParaRPr lang="en-US" sz="1800" dirty="0" smtClean="0">
              <a:latin typeface="Times New Roman"/>
              <a:cs typeface="Times New Roman"/>
            </a:endParaRPr>
          </a:p>
          <a:p>
            <a:pPr marL="285750" indent="-285750">
              <a:buFontTx/>
              <a:buChar char="-"/>
            </a:pPr>
            <a:endParaRPr lang="en-US" sz="1800" dirty="0">
              <a:latin typeface="Times New Roman"/>
              <a:cs typeface="Times New Roman"/>
            </a:endParaRPr>
          </a:p>
        </p:txBody>
      </p:sp>
      <p:sp>
        <p:nvSpPr>
          <p:cNvPr id="94" name="TextBox 93"/>
          <p:cNvSpPr txBox="1"/>
          <p:nvPr/>
        </p:nvSpPr>
        <p:spPr>
          <a:xfrm>
            <a:off x="21513906" y="11473237"/>
            <a:ext cx="5693024" cy="461665"/>
          </a:xfrm>
          <a:prstGeom prst="rect">
            <a:avLst/>
          </a:prstGeom>
          <a:noFill/>
        </p:spPr>
        <p:txBody>
          <a:bodyPr wrap="square" rtlCol="0">
            <a:spAutoFit/>
          </a:bodyPr>
          <a:lstStyle/>
          <a:p>
            <a:pPr algn="ctr"/>
            <a:r>
              <a:rPr lang="en-US" sz="2400" b="1" dirty="0" smtClean="0">
                <a:latin typeface="Times New Roman"/>
                <a:cs typeface="Times New Roman"/>
              </a:rPr>
              <a:t>Acknowledgements</a:t>
            </a:r>
            <a:endParaRPr lang="en-US" sz="2400" b="1" dirty="0">
              <a:latin typeface="Times New Roman"/>
              <a:cs typeface="Times New Roman"/>
            </a:endParaRPr>
          </a:p>
        </p:txBody>
      </p:sp>
      <p:sp>
        <p:nvSpPr>
          <p:cNvPr id="109" name="TextBox 108"/>
          <p:cNvSpPr txBox="1"/>
          <p:nvPr/>
        </p:nvSpPr>
        <p:spPr>
          <a:xfrm>
            <a:off x="21473796" y="11934902"/>
            <a:ext cx="5637215" cy="1692771"/>
          </a:xfrm>
          <a:prstGeom prst="rect">
            <a:avLst/>
          </a:prstGeom>
          <a:noFill/>
        </p:spPr>
        <p:txBody>
          <a:bodyPr wrap="square" rtlCol="0">
            <a:spAutoFit/>
          </a:bodyPr>
          <a:lstStyle/>
          <a:p>
            <a:r>
              <a:rPr lang="en-US" sz="1400" dirty="0" smtClean="0">
                <a:latin typeface="Times New Roman"/>
                <a:cs typeface="Times New Roman"/>
              </a:rPr>
              <a:t>GS </a:t>
            </a:r>
            <a:r>
              <a:rPr lang="en-US" sz="1400" dirty="0" smtClean="0">
                <a:latin typeface="Times New Roman"/>
                <a:cs typeface="Times New Roman"/>
              </a:rPr>
              <a:t>would </a:t>
            </a:r>
            <a:r>
              <a:rPr lang="en-US" sz="1400" dirty="0" smtClean="0">
                <a:latin typeface="Times New Roman"/>
                <a:cs typeface="Times New Roman"/>
              </a:rPr>
              <a:t>like </a:t>
            </a:r>
            <a:r>
              <a:rPr lang="en-US" sz="1400" dirty="0" smtClean="0">
                <a:latin typeface="Times New Roman"/>
                <a:cs typeface="Times New Roman"/>
              </a:rPr>
              <a:t>to thank her PhD supervisors, Dr. Erica </a:t>
            </a:r>
            <a:r>
              <a:rPr lang="en-US" sz="1400" dirty="0" err="1" smtClean="0">
                <a:latin typeface="Times New Roman"/>
                <a:cs typeface="Times New Roman"/>
              </a:rPr>
              <a:t>Moodie</a:t>
            </a:r>
            <a:r>
              <a:rPr lang="en-US" sz="1400" dirty="0" smtClean="0">
                <a:latin typeface="Times New Roman"/>
                <a:cs typeface="Times New Roman"/>
              </a:rPr>
              <a:t> and Dr. Robert Platt, for giving her the opportunity to participate in this competition</a:t>
            </a:r>
            <a:r>
              <a:rPr lang="en-US" sz="1400" dirty="0" smtClean="0">
                <a:latin typeface="Times New Roman"/>
                <a:cs typeface="Times New Roman"/>
              </a:rPr>
              <a:t>. KM would like to thank his PhD supervisors Celia </a:t>
            </a:r>
            <a:r>
              <a:rPr lang="en-US" sz="1400" dirty="0" err="1" smtClean="0">
                <a:latin typeface="Times New Roman"/>
                <a:cs typeface="Times New Roman"/>
              </a:rPr>
              <a:t>Geenwood</a:t>
            </a:r>
            <a:r>
              <a:rPr lang="en-US" sz="1400" dirty="0" smtClean="0">
                <a:latin typeface="Times New Roman"/>
                <a:cs typeface="Times New Roman"/>
              </a:rPr>
              <a:t> and </a:t>
            </a:r>
            <a:r>
              <a:rPr lang="en-US" sz="1400" dirty="0" err="1" smtClean="0">
                <a:latin typeface="Times New Roman"/>
                <a:cs typeface="Times New Roman"/>
              </a:rPr>
              <a:t>Aurélie</a:t>
            </a:r>
            <a:r>
              <a:rPr lang="en-US" sz="1400" dirty="0" smtClean="0">
                <a:latin typeface="Times New Roman"/>
                <a:cs typeface="Times New Roman"/>
              </a:rPr>
              <a:t> </a:t>
            </a:r>
            <a:r>
              <a:rPr lang="en-US" sz="1400" dirty="0" err="1" smtClean="0">
                <a:latin typeface="Times New Roman"/>
                <a:cs typeface="Times New Roman"/>
              </a:rPr>
              <a:t>Labbe</a:t>
            </a:r>
            <a:r>
              <a:rPr lang="en-US" sz="1400" dirty="0" smtClean="0">
                <a:latin typeface="Times New Roman"/>
                <a:cs typeface="Times New Roman"/>
              </a:rPr>
              <a:t>. </a:t>
            </a:r>
            <a:r>
              <a:rPr lang="en-US" sz="1400" dirty="0" smtClean="0">
                <a:latin typeface="Times New Roman"/>
                <a:cs typeface="Times New Roman"/>
              </a:rPr>
              <a:t>We </a:t>
            </a:r>
            <a:r>
              <a:rPr lang="en-US" sz="1400" dirty="0" smtClean="0">
                <a:latin typeface="Times New Roman"/>
                <a:cs typeface="Times New Roman"/>
              </a:rPr>
              <a:t>would also </a:t>
            </a:r>
            <a:r>
              <a:rPr lang="en-US" sz="1400" dirty="0" smtClean="0">
                <a:latin typeface="Times New Roman"/>
                <a:cs typeface="Times New Roman"/>
              </a:rPr>
              <a:t>like to thank Claudia </a:t>
            </a:r>
            <a:r>
              <a:rPr lang="en-US" sz="1400" dirty="0" err="1" smtClean="0">
                <a:latin typeface="Times New Roman"/>
                <a:cs typeface="Times New Roman"/>
              </a:rPr>
              <a:t>Kleinman</a:t>
            </a:r>
            <a:r>
              <a:rPr lang="en-US" sz="1400" dirty="0" smtClean="0">
                <a:latin typeface="Times New Roman"/>
                <a:cs typeface="Times New Roman"/>
              </a:rPr>
              <a:t> for </a:t>
            </a:r>
            <a:r>
              <a:rPr lang="en-US" sz="1400" dirty="0" smtClean="0">
                <a:latin typeface="Times New Roman"/>
                <a:cs typeface="Times New Roman"/>
              </a:rPr>
              <a:t>her precious insights on the biological </a:t>
            </a:r>
            <a:r>
              <a:rPr lang="en-US" sz="1400" dirty="0" smtClean="0">
                <a:latin typeface="Times New Roman"/>
                <a:cs typeface="Times New Roman"/>
              </a:rPr>
              <a:t>interpretations</a:t>
            </a:r>
            <a:r>
              <a:rPr lang="en-US" sz="1400" dirty="0">
                <a:latin typeface="Times New Roman"/>
                <a:cs typeface="Times New Roman"/>
              </a:rPr>
              <a:t> </a:t>
            </a:r>
            <a:r>
              <a:rPr lang="en-US" sz="1400" dirty="0" smtClean="0">
                <a:latin typeface="Times New Roman"/>
                <a:cs typeface="Times New Roman"/>
              </a:rPr>
              <a:t>of </a:t>
            </a:r>
            <a:r>
              <a:rPr lang="en-US" sz="1400" dirty="0" smtClean="0">
                <a:latin typeface="Times New Roman"/>
                <a:cs typeface="Times New Roman"/>
              </a:rPr>
              <a:t>the studied phenotypes.</a:t>
            </a:r>
          </a:p>
          <a:p>
            <a:endParaRPr lang="en-US" sz="1600" dirty="0" smtClean="0">
              <a:latin typeface="Times New Roman"/>
              <a:cs typeface="Times New Roman"/>
            </a:endParaRPr>
          </a:p>
          <a:p>
            <a:endParaRPr lang="en-US" sz="1800" dirty="0">
              <a:latin typeface="Times New Roman"/>
              <a:cs typeface="Times New Roman"/>
            </a:endParaRPr>
          </a:p>
        </p:txBody>
      </p:sp>
      <p:sp>
        <p:nvSpPr>
          <p:cNvPr id="28" name="TextBox 27"/>
          <p:cNvSpPr txBox="1"/>
          <p:nvPr/>
        </p:nvSpPr>
        <p:spPr>
          <a:xfrm>
            <a:off x="270941" y="12947410"/>
            <a:ext cx="5658063" cy="3293209"/>
          </a:xfrm>
          <a:prstGeom prst="rect">
            <a:avLst/>
          </a:prstGeom>
          <a:noFill/>
        </p:spPr>
        <p:txBody>
          <a:bodyPr wrap="square" rtlCol="0">
            <a:spAutoFit/>
          </a:bodyPr>
          <a:lstStyle/>
          <a:p>
            <a:pPr algn="just"/>
            <a:r>
              <a:rPr lang="en-US" sz="1600" dirty="0" smtClean="0">
                <a:latin typeface="Times New Roman"/>
                <a:cs typeface="Times New Roman"/>
              </a:rPr>
              <a:t>Causal relationships are investigated separately for each of the 22 phenotypic measurements:</a:t>
            </a:r>
          </a:p>
          <a:p>
            <a:pPr marL="285750" indent="-285750" algn="just">
              <a:buFont typeface="Arial"/>
              <a:buChar char="•"/>
            </a:pPr>
            <a:r>
              <a:rPr lang="en-US" sz="1600" dirty="0" smtClean="0">
                <a:latin typeface="Times New Roman"/>
                <a:cs typeface="Times New Roman"/>
              </a:rPr>
              <a:t>A simple linear regression model was applied to estimate the effect of the knockout conditions on each phenotype. For phenotypes predicted with MICE, the MICE algorithm was used to incorporate uncertainty of the predicted values.</a:t>
            </a:r>
          </a:p>
          <a:p>
            <a:pPr marL="285750" indent="-285750" algn="just">
              <a:buFont typeface="Arial"/>
              <a:buChar char="•"/>
            </a:pPr>
            <a:r>
              <a:rPr lang="en-US" sz="1600" dirty="0" smtClean="0">
                <a:latin typeface="Times New Roman"/>
                <a:cs typeface="Times New Roman"/>
              </a:rPr>
              <a:t>The Sandwich Estimator was used to estimate the variance of the effect size as litters was not considered in the models.</a:t>
            </a:r>
          </a:p>
          <a:p>
            <a:pPr marL="285750" indent="-285750" algn="just">
              <a:buFont typeface="Arial"/>
              <a:buChar char="•"/>
            </a:pPr>
            <a:r>
              <a:rPr lang="en-US" sz="1600" dirty="0">
                <a:latin typeface="Times New Roman"/>
                <a:cs typeface="Times New Roman"/>
              </a:rPr>
              <a:t>Significant causal relationships were identified at 5%</a:t>
            </a:r>
            <a:r>
              <a:rPr lang="en-US" sz="1600" dirty="0" smtClean="0">
                <a:latin typeface="Times New Roman"/>
                <a:cs typeface="Times New Roman"/>
              </a:rPr>
              <a:t>.</a:t>
            </a:r>
          </a:p>
          <a:p>
            <a:pPr marL="285750" indent="-285750" algn="just">
              <a:buFont typeface="Arial"/>
              <a:buChar char="•"/>
            </a:pPr>
            <a:r>
              <a:rPr lang="en-US" sz="1600" dirty="0" smtClean="0">
                <a:latin typeface="Times New Roman"/>
                <a:cs typeface="Times New Roman"/>
              </a:rPr>
              <a:t>We adjusted for multiple testing using the </a:t>
            </a:r>
            <a:r>
              <a:rPr lang="en-US" sz="1600" dirty="0" err="1" smtClean="0">
                <a:latin typeface="Times New Roman"/>
                <a:cs typeface="Times New Roman"/>
              </a:rPr>
              <a:t>Bonferroni</a:t>
            </a:r>
            <a:r>
              <a:rPr lang="en-US" sz="1600" dirty="0" smtClean="0">
                <a:latin typeface="Times New Roman"/>
                <a:cs typeface="Times New Roman"/>
              </a:rPr>
              <a:t> correction.</a:t>
            </a:r>
          </a:p>
          <a:p>
            <a:pPr marL="285750" indent="-285750" algn="just">
              <a:buFont typeface="Arial"/>
              <a:buChar char="•"/>
            </a:pPr>
            <a:r>
              <a:rPr lang="en-US" sz="1600" dirty="0" smtClean="0">
                <a:latin typeface="Times New Roman"/>
                <a:cs typeface="Times New Roman"/>
              </a:rPr>
              <a:t>Prior biological knowledge was used to infer possible causal relationships between the phenotypic measurements.</a:t>
            </a:r>
          </a:p>
        </p:txBody>
      </p:sp>
      <p:pic>
        <p:nvPicPr>
          <p:cNvPr id="29" name="Picture 28" descr="blood_diagra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171761" y="8905803"/>
            <a:ext cx="2879183" cy="1793468"/>
          </a:xfrm>
          <a:prstGeom prst="rect">
            <a:avLst/>
          </a:prstGeom>
        </p:spPr>
      </p:pic>
      <p:sp>
        <p:nvSpPr>
          <p:cNvPr id="110" name="TextBox 109"/>
          <p:cNvSpPr txBox="1"/>
          <p:nvPr/>
        </p:nvSpPr>
        <p:spPr>
          <a:xfrm>
            <a:off x="18294456" y="10843567"/>
            <a:ext cx="2843214" cy="461665"/>
          </a:xfrm>
          <a:prstGeom prst="rect">
            <a:avLst/>
          </a:prstGeom>
          <a:noFill/>
        </p:spPr>
        <p:txBody>
          <a:bodyPr wrap="square" rtlCol="0">
            <a:spAutoFit/>
          </a:bodyPr>
          <a:lstStyle/>
          <a:p>
            <a:r>
              <a:rPr lang="en-US" sz="1200" b="1" dirty="0" smtClean="0">
                <a:latin typeface="Times New Roman"/>
                <a:cs typeface="Times New Roman"/>
              </a:rPr>
              <a:t>Figure 3. </a:t>
            </a:r>
            <a:r>
              <a:rPr lang="en-US" sz="1200" dirty="0">
                <a:latin typeface="Times New Roman"/>
                <a:cs typeface="Times New Roman"/>
              </a:rPr>
              <a:t> </a:t>
            </a:r>
            <a:r>
              <a:rPr lang="en-US" sz="1200" dirty="0" smtClean="0">
                <a:latin typeface="Times New Roman"/>
                <a:cs typeface="Times New Roman"/>
              </a:rPr>
              <a:t>Range of components of mouse blood</a:t>
            </a:r>
            <a:r>
              <a:rPr lang="en-US" sz="1200" dirty="0" smtClean="0">
                <a:latin typeface="Times New Roman"/>
                <a:cs typeface="Times New Roman"/>
              </a:rPr>
              <a:t> </a:t>
            </a:r>
            <a:endParaRPr lang="en-US" sz="1200" dirty="0">
              <a:latin typeface="Times New Roman"/>
              <a:cs typeface="Times New Roman"/>
            </a:endParaRPr>
          </a:p>
        </p:txBody>
      </p:sp>
      <p:sp>
        <p:nvSpPr>
          <p:cNvPr id="35" name="TextBox 34"/>
          <p:cNvSpPr txBox="1"/>
          <p:nvPr/>
        </p:nvSpPr>
        <p:spPr>
          <a:xfrm>
            <a:off x="6463600" y="13321786"/>
            <a:ext cx="7177159" cy="1569660"/>
          </a:xfrm>
          <a:prstGeom prst="rect">
            <a:avLst/>
          </a:prstGeom>
          <a:noFill/>
        </p:spPr>
        <p:txBody>
          <a:bodyPr wrap="square" rtlCol="0">
            <a:spAutoFit/>
          </a:bodyPr>
          <a:lstStyle/>
          <a:p>
            <a:pPr marL="285750" indent="-285750">
              <a:buFont typeface="Arial"/>
              <a:buChar char="•"/>
            </a:pPr>
            <a:r>
              <a:rPr lang="en-US" sz="1600" dirty="0" smtClean="0">
                <a:latin typeface="Times New Roman"/>
                <a:cs typeface="Times New Roman"/>
              </a:rPr>
              <a:t>Each phenotypic variable falls into one of three categories: </a:t>
            </a:r>
            <a:r>
              <a:rPr lang="en-US" sz="1600" dirty="0" smtClean="0">
                <a:solidFill>
                  <a:srgbClr val="FF0000"/>
                </a:solidFill>
                <a:latin typeface="Times New Roman"/>
                <a:cs typeface="Times New Roman"/>
              </a:rPr>
              <a:t>red blood cells</a:t>
            </a:r>
            <a:r>
              <a:rPr lang="en-US" sz="1600" dirty="0" smtClean="0">
                <a:latin typeface="Times New Roman"/>
                <a:cs typeface="Times New Roman"/>
              </a:rPr>
              <a:t>,</a:t>
            </a:r>
            <a:r>
              <a:rPr lang="en-US" sz="1600" dirty="0" smtClean="0">
                <a:solidFill>
                  <a:srgbClr val="FF0000"/>
                </a:solidFill>
                <a:latin typeface="Times New Roman"/>
                <a:cs typeface="Times New Roman"/>
              </a:rPr>
              <a:t> </a:t>
            </a:r>
            <a:r>
              <a:rPr lang="en-US" sz="1600" dirty="0" smtClean="0">
                <a:solidFill>
                  <a:schemeClr val="accent5"/>
                </a:solidFill>
                <a:latin typeface="Times New Roman"/>
                <a:cs typeface="Times New Roman"/>
              </a:rPr>
              <a:t>white blood cells</a:t>
            </a:r>
            <a:r>
              <a:rPr lang="en-US" sz="1600" dirty="0" smtClean="0">
                <a:latin typeface="Times New Roman"/>
                <a:cs typeface="Times New Roman"/>
              </a:rPr>
              <a:t>, and</a:t>
            </a:r>
            <a:r>
              <a:rPr lang="en-US" sz="1600" dirty="0" smtClean="0">
                <a:solidFill>
                  <a:schemeClr val="accent5"/>
                </a:solidFill>
                <a:latin typeface="Times New Roman"/>
                <a:cs typeface="Times New Roman"/>
              </a:rPr>
              <a:t> </a:t>
            </a:r>
            <a:r>
              <a:rPr lang="en-US" sz="1600" dirty="0" smtClean="0">
                <a:solidFill>
                  <a:srgbClr val="045C0E"/>
                </a:solidFill>
                <a:latin typeface="Times New Roman"/>
                <a:cs typeface="Times New Roman"/>
              </a:rPr>
              <a:t>platelets.</a:t>
            </a:r>
            <a:endParaRPr lang="en-US" sz="1600" dirty="0" smtClean="0">
              <a:latin typeface="Times New Roman"/>
              <a:cs typeface="Times New Roman"/>
            </a:endParaRPr>
          </a:p>
          <a:p>
            <a:pPr marL="285750" indent="-285750">
              <a:buFont typeface="Arial"/>
              <a:buChar char="•"/>
            </a:pPr>
            <a:r>
              <a:rPr lang="en-US" sz="1600" dirty="0" smtClean="0">
                <a:latin typeface="Times New Roman"/>
                <a:cs typeface="Times New Roman"/>
              </a:rPr>
              <a:t>Many associations will appear due to construction of variables (i.e. lymphocyte cell count and lymphocyte differential count.)</a:t>
            </a:r>
          </a:p>
          <a:p>
            <a:pPr marL="285750" indent="-285750">
              <a:buFont typeface="Arial"/>
              <a:buChar char="•"/>
            </a:pPr>
            <a:r>
              <a:rPr lang="en-US" sz="1600" dirty="0" smtClean="0">
                <a:latin typeface="Times New Roman"/>
                <a:cs typeface="Times New Roman"/>
              </a:rPr>
              <a:t>Causal direction, direct/indirect……</a:t>
            </a:r>
          </a:p>
          <a:p>
            <a:pPr marL="285750" indent="-285750">
              <a:buFont typeface="Arial"/>
              <a:buChar char="•"/>
            </a:pPr>
            <a:r>
              <a:rPr lang="en-US" sz="1600" dirty="0" smtClean="0">
                <a:latin typeface="Times New Roman"/>
                <a:cs typeface="Times New Roman"/>
              </a:rPr>
              <a:t>Percentage in blood is important…..</a:t>
            </a:r>
          </a:p>
        </p:txBody>
      </p:sp>
      <p:pic>
        <p:nvPicPr>
          <p:cNvPr id="36" name="Picture 35" descr="Logo-LUDMER.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274724" y="1584328"/>
            <a:ext cx="4355179" cy="1081873"/>
          </a:xfrm>
          <a:prstGeom prst="rect">
            <a:avLst/>
          </a:prstGeom>
        </p:spPr>
      </p:pic>
      <p:sp>
        <p:nvSpPr>
          <p:cNvPr id="111" name="TextBox 110"/>
          <p:cNvSpPr txBox="1"/>
          <p:nvPr/>
        </p:nvSpPr>
        <p:spPr>
          <a:xfrm>
            <a:off x="217784" y="982164"/>
            <a:ext cx="26852612" cy="584776"/>
          </a:xfrm>
          <a:prstGeom prst="rect">
            <a:avLst/>
          </a:prstGeom>
          <a:noFill/>
        </p:spPr>
        <p:txBody>
          <a:bodyPr wrap="square" rtlCol="0">
            <a:spAutoFit/>
          </a:bodyPr>
          <a:lstStyle/>
          <a:p>
            <a:pPr algn="ctr"/>
            <a:r>
              <a:rPr lang="en-US" sz="3200" b="1" dirty="0" smtClean="0">
                <a:solidFill>
                  <a:srgbClr val="DA0000"/>
                </a:solidFill>
                <a:latin typeface="Times New Roman"/>
                <a:cs typeface="Times New Roman"/>
              </a:rPr>
              <a:t>Team name: The </a:t>
            </a:r>
            <a:r>
              <a:rPr lang="en-US" sz="3200" b="1" dirty="0" err="1" smtClean="0">
                <a:solidFill>
                  <a:srgbClr val="DA0000"/>
                </a:solidFill>
                <a:latin typeface="Times New Roman"/>
                <a:cs typeface="Times New Roman"/>
              </a:rPr>
              <a:t>Noncompliers</a:t>
            </a:r>
            <a:endParaRPr lang="en-US" sz="3200" b="1" dirty="0">
              <a:solidFill>
                <a:srgbClr val="DA0000"/>
              </a:solidFill>
              <a:latin typeface="Times New Roman"/>
              <a:cs typeface="Times New Roman"/>
            </a:endParaRPr>
          </a:p>
        </p:txBody>
      </p:sp>
    </p:spTree>
    <p:extLst>
      <p:ext uri="{BB962C8B-B14F-4D97-AF65-F5344CB8AC3E}">
        <p14:creationId xmlns:p14="http://schemas.microsoft.com/office/powerpoint/2010/main" val="36230145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2567</TotalTime>
  <Words>1317</Words>
  <Application>Microsoft Macintosh PowerPoint</Application>
  <PresentationFormat>Custom</PresentationFormat>
  <Paragraphs>141</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Gabrielle</dc:creator>
  <cp:lastModifiedBy>Kevin</cp:lastModifiedBy>
  <cp:revision>104</cp:revision>
  <dcterms:created xsi:type="dcterms:W3CDTF">2015-05-18T13:10:51Z</dcterms:created>
  <dcterms:modified xsi:type="dcterms:W3CDTF">2016-07-24T21:15:24Z</dcterms:modified>
</cp:coreProperties>
</file>