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9377600" cy="29625925"/>
  <p:notesSz cx="6858000" cy="9144000"/>
  <p:defaultTextStyle>
    <a:defPPr>
      <a:defRPr lang="en-US"/>
    </a:defPPr>
    <a:lvl1pPr marL="0" algn="l" defTabSz="2257089" rtl="0" eaLnBrk="1" latinLnBrk="0" hangingPunct="1">
      <a:defRPr sz="8800" kern="1200">
        <a:solidFill>
          <a:schemeClr val="tx1"/>
        </a:solidFill>
        <a:latin typeface="+mn-lt"/>
        <a:ea typeface="+mn-ea"/>
        <a:cs typeface="+mn-cs"/>
      </a:defRPr>
    </a:lvl1pPr>
    <a:lvl2pPr marL="2257089" algn="l" defTabSz="2257089" rtl="0" eaLnBrk="1" latinLnBrk="0" hangingPunct="1">
      <a:defRPr sz="8800" kern="1200">
        <a:solidFill>
          <a:schemeClr val="tx1"/>
        </a:solidFill>
        <a:latin typeface="+mn-lt"/>
        <a:ea typeface="+mn-ea"/>
        <a:cs typeface="+mn-cs"/>
      </a:defRPr>
    </a:lvl2pPr>
    <a:lvl3pPr marL="4514178" algn="l" defTabSz="2257089" rtl="0" eaLnBrk="1" latinLnBrk="0" hangingPunct="1">
      <a:defRPr sz="8800" kern="1200">
        <a:solidFill>
          <a:schemeClr val="tx1"/>
        </a:solidFill>
        <a:latin typeface="+mn-lt"/>
        <a:ea typeface="+mn-ea"/>
        <a:cs typeface="+mn-cs"/>
      </a:defRPr>
    </a:lvl3pPr>
    <a:lvl4pPr marL="6771267" algn="l" defTabSz="2257089" rtl="0" eaLnBrk="1" latinLnBrk="0" hangingPunct="1">
      <a:defRPr sz="8800" kern="1200">
        <a:solidFill>
          <a:schemeClr val="tx1"/>
        </a:solidFill>
        <a:latin typeface="+mn-lt"/>
        <a:ea typeface="+mn-ea"/>
        <a:cs typeface="+mn-cs"/>
      </a:defRPr>
    </a:lvl4pPr>
    <a:lvl5pPr marL="9028358" algn="l" defTabSz="2257089" rtl="0" eaLnBrk="1" latinLnBrk="0" hangingPunct="1">
      <a:defRPr sz="8800" kern="1200">
        <a:solidFill>
          <a:schemeClr val="tx1"/>
        </a:solidFill>
        <a:latin typeface="+mn-lt"/>
        <a:ea typeface="+mn-ea"/>
        <a:cs typeface="+mn-cs"/>
      </a:defRPr>
    </a:lvl5pPr>
    <a:lvl6pPr marL="11285447" algn="l" defTabSz="2257089" rtl="0" eaLnBrk="1" latinLnBrk="0" hangingPunct="1">
      <a:defRPr sz="8800" kern="1200">
        <a:solidFill>
          <a:schemeClr val="tx1"/>
        </a:solidFill>
        <a:latin typeface="+mn-lt"/>
        <a:ea typeface="+mn-ea"/>
        <a:cs typeface="+mn-cs"/>
      </a:defRPr>
    </a:lvl6pPr>
    <a:lvl7pPr marL="13542536" algn="l" defTabSz="2257089" rtl="0" eaLnBrk="1" latinLnBrk="0" hangingPunct="1">
      <a:defRPr sz="8800" kern="1200">
        <a:solidFill>
          <a:schemeClr val="tx1"/>
        </a:solidFill>
        <a:latin typeface="+mn-lt"/>
        <a:ea typeface="+mn-ea"/>
        <a:cs typeface="+mn-cs"/>
      </a:defRPr>
    </a:lvl7pPr>
    <a:lvl8pPr marL="15799625" algn="l" defTabSz="2257089" rtl="0" eaLnBrk="1" latinLnBrk="0" hangingPunct="1">
      <a:defRPr sz="8800" kern="1200">
        <a:solidFill>
          <a:schemeClr val="tx1"/>
        </a:solidFill>
        <a:latin typeface="+mn-lt"/>
        <a:ea typeface="+mn-ea"/>
        <a:cs typeface="+mn-cs"/>
      </a:defRPr>
    </a:lvl8pPr>
    <a:lvl9pPr marL="18056714" algn="l" defTabSz="2257089" rtl="0" eaLnBrk="1" latinLnBrk="0" hangingPunct="1">
      <a:defRPr sz="8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l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5C0E"/>
    <a:srgbClr val="067211"/>
    <a:srgbClr val="DA0000"/>
    <a:srgbClr val="E1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791" autoAdjust="0"/>
  </p:normalViewPr>
  <p:slideViewPr>
    <p:cSldViewPr snapToGrid="0" snapToObjects="1">
      <p:cViewPr>
        <p:scale>
          <a:sx n="50" d="100"/>
          <a:sy n="50" d="100"/>
        </p:scale>
        <p:origin x="5128" y="-80"/>
      </p:cViewPr>
      <p:guideLst>
        <p:guide orient="horz" pos="9331"/>
        <p:guide pos="1555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9203240"/>
            <a:ext cx="41970960" cy="6350372"/>
          </a:xfrm>
        </p:spPr>
        <p:txBody>
          <a:bodyPr/>
          <a:lstStyle/>
          <a:p>
            <a:r>
              <a:rPr lang="en-CA" smtClean="0"/>
              <a:t>Click to edit Master title style</a:t>
            </a:r>
            <a:endParaRPr lang="en-US"/>
          </a:p>
        </p:txBody>
      </p:sp>
      <p:sp>
        <p:nvSpPr>
          <p:cNvPr id="3" name="Subtitle 2"/>
          <p:cNvSpPr>
            <a:spLocks noGrp="1"/>
          </p:cNvSpPr>
          <p:nvPr>
            <p:ph type="subTitle" idx="1"/>
          </p:nvPr>
        </p:nvSpPr>
        <p:spPr>
          <a:xfrm>
            <a:off x="7406640" y="16788024"/>
            <a:ext cx="34564320" cy="7571070"/>
          </a:xfrm>
        </p:spPr>
        <p:txBody>
          <a:bodyPr/>
          <a:lstStyle>
            <a:lvl1pPr marL="0" indent="0" algn="ctr">
              <a:buNone/>
              <a:defRPr>
                <a:solidFill>
                  <a:schemeClr val="tx1">
                    <a:tint val="75000"/>
                  </a:schemeClr>
                </a:solidFill>
              </a:defRPr>
            </a:lvl1pPr>
            <a:lvl2pPr marL="2257089" indent="0" algn="ctr">
              <a:buNone/>
              <a:defRPr>
                <a:solidFill>
                  <a:schemeClr val="tx1">
                    <a:tint val="75000"/>
                  </a:schemeClr>
                </a:solidFill>
              </a:defRPr>
            </a:lvl2pPr>
            <a:lvl3pPr marL="4514178" indent="0" algn="ctr">
              <a:buNone/>
              <a:defRPr>
                <a:solidFill>
                  <a:schemeClr val="tx1">
                    <a:tint val="75000"/>
                  </a:schemeClr>
                </a:solidFill>
              </a:defRPr>
            </a:lvl3pPr>
            <a:lvl4pPr marL="6771267" indent="0" algn="ctr">
              <a:buNone/>
              <a:defRPr>
                <a:solidFill>
                  <a:schemeClr val="tx1">
                    <a:tint val="75000"/>
                  </a:schemeClr>
                </a:solidFill>
              </a:defRPr>
            </a:lvl4pPr>
            <a:lvl5pPr marL="9028358" indent="0" algn="ctr">
              <a:buNone/>
              <a:defRPr>
                <a:solidFill>
                  <a:schemeClr val="tx1">
                    <a:tint val="75000"/>
                  </a:schemeClr>
                </a:solidFill>
              </a:defRPr>
            </a:lvl5pPr>
            <a:lvl6pPr marL="11285447" indent="0" algn="ctr">
              <a:buNone/>
              <a:defRPr>
                <a:solidFill>
                  <a:schemeClr val="tx1">
                    <a:tint val="75000"/>
                  </a:schemeClr>
                </a:solidFill>
              </a:defRPr>
            </a:lvl6pPr>
            <a:lvl7pPr marL="13542536" indent="0" algn="ctr">
              <a:buNone/>
              <a:defRPr>
                <a:solidFill>
                  <a:schemeClr val="tx1">
                    <a:tint val="75000"/>
                  </a:schemeClr>
                </a:solidFill>
              </a:defRPr>
            </a:lvl7pPr>
            <a:lvl8pPr marL="15799625" indent="0" algn="ctr">
              <a:buNone/>
              <a:defRPr>
                <a:solidFill>
                  <a:schemeClr val="tx1">
                    <a:tint val="75000"/>
                  </a:schemeClr>
                </a:solidFill>
              </a:defRPr>
            </a:lvl8pPr>
            <a:lvl9pPr marL="18056714"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4608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7577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396280" y="2846012"/>
            <a:ext cx="33329880" cy="60671424"/>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7406640" y="2846012"/>
            <a:ext cx="99166680" cy="60671424"/>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909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2768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19037402"/>
            <a:ext cx="41970960" cy="5884038"/>
          </a:xfrm>
        </p:spPr>
        <p:txBody>
          <a:bodyPr anchor="t"/>
          <a:lstStyle>
            <a:lvl1pPr algn="l">
              <a:defRPr sz="19800" b="1" cap="all"/>
            </a:lvl1pPr>
          </a:lstStyle>
          <a:p>
            <a:r>
              <a:rPr lang="en-CA" smtClean="0"/>
              <a:t>Click to edit Master title style</a:t>
            </a:r>
            <a:endParaRPr lang="en-US"/>
          </a:p>
        </p:txBody>
      </p:sp>
      <p:sp>
        <p:nvSpPr>
          <p:cNvPr id="3" name="Text Placeholder 2"/>
          <p:cNvSpPr>
            <a:spLocks noGrp="1"/>
          </p:cNvSpPr>
          <p:nvPr>
            <p:ph type="body" idx="1"/>
          </p:nvPr>
        </p:nvSpPr>
        <p:spPr>
          <a:xfrm>
            <a:off x="3900490" y="12556734"/>
            <a:ext cx="41970960" cy="6480669"/>
          </a:xfrm>
        </p:spPr>
        <p:txBody>
          <a:bodyPr anchor="b"/>
          <a:lstStyle>
            <a:lvl1pPr marL="0" indent="0">
              <a:buNone/>
              <a:defRPr sz="9900">
                <a:solidFill>
                  <a:schemeClr val="tx1">
                    <a:tint val="75000"/>
                  </a:schemeClr>
                </a:solidFill>
              </a:defRPr>
            </a:lvl1pPr>
            <a:lvl2pPr marL="2257089" indent="0">
              <a:buNone/>
              <a:defRPr sz="8800">
                <a:solidFill>
                  <a:schemeClr val="tx1">
                    <a:tint val="75000"/>
                  </a:schemeClr>
                </a:solidFill>
              </a:defRPr>
            </a:lvl2pPr>
            <a:lvl3pPr marL="4514178" indent="0">
              <a:buNone/>
              <a:defRPr sz="7900">
                <a:solidFill>
                  <a:schemeClr val="tx1">
                    <a:tint val="75000"/>
                  </a:schemeClr>
                </a:solidFill>
              </a:defRPr>
            </a:lvl3pPr>
            <a:lvl4pPr marL="6771267" indent="0">
              <a:buNone/>
              <a:defRPr sz="6800">
                <a:solidFill>
                  <a:schemeClr val="tx1">
                    <a:tint val="75000"/>
                  </a:schemeClr>
                </a:solidFill>
              </a:defRPr>
            </a:lvl4pPr>
            <a:lvl5pPr marL="9028358" indent="0">
              <a:buNone/>
              <a:defRPr sz="6800">
                <a:solidFill>
                  <a:schemeClr val="tx1">
                    <a:tint val="75000"/>
                  </a:schemeClr>
                </a:solidFill>
              </a:defRPr>
            </a:lvl5pPr>
            <a:lvl6pPr marL="11285447" indent="0">
              <a:buNone/>
              <a:defRPr sz="6800">
                <a:solidFill>
                  <a:schemeClr val="tx1">
                    <a:tint val="75000"/>
                  </a:schemeClr>
                </a:solidFill>
              </a:defRPr>
            </a:lvl6pPr>
            <a:lvl7pPr marL="13542536" indent="0">
              <a:buNone/>
              <a:defRPr sz="6800">
                <a:solidFill>
                  <a:schemeClr val="tx1">
                    <a:tint val="75000"/>
                  </a:schemeClr>
                </a:solidFill>
              </a:defRPr>
            </a:lvl7pPr>
            <a:lvl8pPr marL="15799625" indent="0">
              <a:buNone/>
              <a:defRPr sz="6800">
                <a:solidFill>
                  <a:schemeClr val="tx1">
                    <a:tint val="75000"/>
                  </a:schemeClr>
                </a:solidFill>
              </a:defRPr>
            </a:lvl8pPr>
            <a:lvl9pPr marL="18056714" indent="0">
              <a:buNone/>
              <a:defRPr sz="68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813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7406640" y="16589149"/>
            <a:ext cx="66248280" cy="46928286"/>
          </a:xfrm>
        </p:spPr>
        <p:txBody>
          <a:bodyPr/>
          <a:lstStyle>
            <a:lvl1pPr>
              <a:defRPr sz="13900"/>
            </a:lvl1pPr>
            <a:lvl2pPr>
              <a:defRPr sz="119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74477880" y="16589149"/>
            <a:ext cx="66248280" cy="46928286"/>
          </a:xfrm>
        </p:spPr>
        <p:txBody>
          <a:bodyPr/>
          <a:lstStyle>
            <a:lvl1pPr>
              <a:defRPr sz="13900"/>
            </a:lvl1pPr>
            <a:lvl2pPr>
              <a:defRPr sz="119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A3D2166-DA3A-7E42-B5FA-B8909614B8FF}" type="datetimeFigureOut">
              <a:rPr lang="en-US" smtClean="0"/>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6309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186410"/>
            <a:ext cx="44439840" cy="4937654"/>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2468880" y="6631547"/>
            <a:ext cx="21817015" cy="2763713"/>
          </a:xfrm>
        </p:spPr>
        <p:txBody>
          <a:bodyPr anchor="b"/>
          <a:lstStyle>
            <a:lvl1pPr marL="0" indent="0">
              <a:buNone/>
              <a:defRPr sz="11900" b="1"/>
            </a:lvl1pPr>
            <a:lvl2pPr marL="2257089" indent="0">
              <a:buNone/>
              <a:defRPr sz="9900" b="1"/>
            </a:lvl2pPr>
            <a:lvl3pPr marL="4514178" indent="0">
              <a:buNone/>
              <a:defRPr sz="8800" b="1"/>
            </a:lvl3pPr>
            <a:lvl4pPr marL="6771267" indent="0">
              <a:buNone/>
              <a:defRPr sz="7900" b="1"/>
            </a:lvl4pPr>
            <a:lvl5pPr marL="9028358" indent="0">
              <a:buNone/>
              <a:defRPr sz="7900" b="1"/>
            </a:lvl5pPr>
            <a:lvl6pPr marL="11285447" indent="0">
              <a:buNone/>
              <a:defRPr sz="7900" b="1"/>
            </a:lvl6pPr>
            <a:lvl7pPr marL="13542536" indent="0">
              <a:buNone/>
              <a:defRPr sz="7900" b="1"/>
            </a:lvl7pPr>
            <a:lvl8pPr marL="15799625" indent="0">
              <a:buNone/>
              <a:defRPr sz="7900" b="1"/>
            </a:lvl8pPr>
            <a:lvl9pPr marL="18056714" indent="0">
              <a:buNone/>
              <a:defRPr sz="7900" b="1"/>
            </a:lvl9pPr>
          </a:lstStyle>
          <a:p>
            <a:pPr lvl="0"/>
            <a:r>
              <a:rPr lang="en-CA" smtClean="0"/>
              <a:t>Click to edit Master text styles</a:t>
            </a:r>
          </a:p>
        </p:txBody>
      </p:sp>
      <p:sp>
        <p:nvSpPr>
          <p:cNvPr id="4" name="Content Placeholder 3"/>
          <p:cNvSpPr>
            <a:spLocks noGrp="1"/>
          </p:cNvSpPr>
          <p:nvPr>
            <p:ph sz="half" idx="2"/>
          </p:nvPr>
        </p:nvSpPr>
        <p:spPr>
          <a:xfrm>
            <a:off x="2468880" y="9395259"/>
            <a:ext cx="21817015" cy="17069198"/>
          </a:xfrm>
        </p:spPr>
        <p:txBody>
          <a:bodyPr/>
          <a:lstStyle>
            <a:lvl1pPr>
              <a:defRPr sz="11900"/>
            </a:lvl1pPr>
            <a:lvl2pPr>
              <a:defRPr sz="9900"/>
            </a:lvl2pPr>
            <a:lvl3pPr>
              <a:defRPr sz="8800"/>
            </a:lvl3pPr>
            <a:lvl4pPr>
              <a:defRPr sz="7900"/>
            </a:lvl4pPr>
            <a:lvl5pPr>
              <a:defRPr sz="7900"/>
            </a:lvl5pPr>
            <a:lvl6pPr>
              <a:defRPr sz="7900"/>
            </a:lvl6pPr>
            <a:lvl7pPr>
              <a:defRPr sz="7900"/>
            </a:lvl7pPr>
            <a:lvl8pPr>
              <a:defRPr sz="7900"/>
            </a:lvl8pPr>
            <a:lvl9pPr>
              <a:defRPr sz="7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25083140" y="6631547"/>
            <a:ext cx="21825585" cy="2763713"/>
          </a:xfrm>
        </p:spPr>
        <p:txBody>
          <a:bodyPr anchor="b"/>
          <a:lstStyle>
            <a:lvl1pPr marL="0" indent="0">
              <a:buNone/>
              <a:defRPr sz="11900" b="1"/>
            </a:lvl1pPr>
            <a:lvl2pPr marL="2257089" indent="0">
              <a:buNone/>
              <a:defRPr sz="9900" b="1"/>
            </a:lvl2pPr>
            <a:lvl3pPr marL="4514178" indent="0">
              <a:buNone/>
              <a:defRPr sz="8800" b="1"/>
            </a:lvl3pPr>
            <a:lvl4pPr marL="6771267" indent="0">
              <a:buNone/>
              <a:defRPr sz="7900" b="1"/>
            </a:lvl4pPr>
            <a:lvl5pPr marL="9028358" indent="0">
              <a:buNone/>
              <a:defRPr sz="7900" b="1"/>
            </a:lvl5pPr>
            <a:lvl6pPr marL="11285447" indent="0">
              <a:buNone/>
              <a:defRPr sz="7900" b="1"/>
            </a:lvl6pPr>
            <a:lvl7pPr marL="13542536" indent="0">
              <a:buNone/>
              <a:defRPr sz="7900" b="1"/>
            </a:lvl7pPr>
            <a:lvl8pPr marL="15799625" indent="0">
              <a:buNone/>
              <a:defRPr sz="7900" b="1"/>
            </a:lvl8pPr>
            <a:lvl9pPr marL="18056714" indent="0">
              <a:buNone/>
              <a:defRPr sz="7900" b="1"/>
            </a:lvl9pPr>
          </a:lstStyle>
          <a:p>
            <a:pPr lvl="0"/>
            <a:r>
              <a:rPr lang="en-CA" smtClean="0"/>
              <a:t>Click to edit Master text styles</a:t>
            </a:r>
          </a:p>
        </p:txBody>
      </p:sp>
      <p:sp>
        <p:nvSpPr>
          <p:cNvPr id="6" name="Content Placeholder 5"/>
          <p:cNvSpPr>
            <a:spLocks noGrp="1"/>
          </p:cNvSpPr>
          <p:nvPr>
            <p:ph sz="quarter" idx="4"/>
          </p:nvPr>
        </p:nvSpPr>
        <p:spPr>
          <a:xfrm>
            <a:off x="25083140" y="9395259"/>
            <a:ext cx="21825585" cy="17069198"/>
          </a:xfrm>
        </p:spPr>
        <p:txBody>
          <a:bodyPr/>
          <a:lstStyle>
            <a:lvl1pPr>
              <a:defRPr sz="11900"/>
            </a:lvl1pPr>
            <a:lvl2pPr>
              <a:defRPr sz="9900"/>
            </a:lvl2pPr>
            <a:lvl3pPr>
              <a:defRPr sz="8800"/>
            </a:lvl3pPr>
            <a:lvl4pPr>
              <a:defRPr sz="7900"/>
            </a:lvl4pPr>
            <a:lvl5pPr>
              <a:defRPr sz="7900"/>
            </a:lvl5pPr>
            <a:lvl6pPr>
              <a:defRPr sz="7900"/>
            </a:lvl6pPr>
            <a:lvl7pPr>
              <a:defRPr sz="7900"/>
            </a:lvl7pPr>
            <a:lvl8pPr>
              <a:defRPr sz="7900"/>
            </a:lvl8pPr>
            <a:lvl9pPr>
              <a:defRPr sz="7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A3D2166-DA3A-7E42-B5FA-B8909614B8FF}" type="datetimeFigureOut">
              <a:rPr lang="en-US" smtClean="0"/>
              <a:t>2016-07-25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21504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A3D2166-DA3A-7E42-B5FA-B8909614B8FF}" type="datetimeFigureOut">
              <a:rPr lang="en-US" smtClean="0"/>
              <a:t>2016-07-25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37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D2166-DA3A-7E42-B5FA-B8909614B8FF}" type="datetimeFigureOut">
              <a:rPr lang="en-US" smtClean="0"/>
              <a:t>2016-07-25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24058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5" y="1179551"/>
            <a:ext cx="16244890" cy="5019948"/>
          </a:xfrm>
        </p:spPr>
        <p:txBody>
          <a:bodyPr anchor="b"/>
          <a:lstStyle>
            <a:lvl1pPr algn="l">
              <a:defRPr sz="9900" b="1"/>
            </a:lvl1pPr>
          </a:lstStyle>
          <a:p>
            <a:r>
              <a:rPr lang="en-CA" smtClean="0"/>
              <a:t>Click to edit Master title style</a:t>
            </a:r>
            <a:endParaRPr lang="en-US"/>
          </a:p>
        </p:txBody>
      </p:sp>
      <p:sp>
        <p:nvSpPr>
          <p:cNvPr id="3" name="Content Placeholder 2"/>
          <p:cNvSpPr>
            <a:spLocks noGrp="1"/>
          </p:cNvSpPr>
          <p:nvPr>
            <p:ph idx="1"/>
          </p:nvPr>
        </p:nvSpPr>
        <p:spPr>
          <a:xfrm>
            <a:off x="19305270" y="1179553"/>
            <a:ext cx="27603450" cy="25284906"/>
          </a:xfrm>
        </p:spPr>
        <p:txBody>
          <a:bodyPr/>
          <a:lstStyle>
            <a:lvl1pPr>
              <a:defRPr sz="15800"/>
            </a:lvl1pPr>
            <a:lvl2pPr>
              <a:defRPr sz="13900"/>
            </a:lvl2pPr>
            <a:lvl3pPr>
              <a:defRPr sz="11900"/>
            </a:lvl3pPr>
            <a:lvl4pPr>
              <a:defRPr sz="9900"/>
            </a:lvl4pPr>
            <a:lvl5pPr>
              <a:defRPr sz="9900"/>
            </a:lvl5pPr>
            <a:lvl6pPr>
              <a:defRPr sz="9900"/>
            </a:lvl6pPr>
            <a:lvl7pPr>
              <a:defRPr sz="9900"/>
            </a:lvl7pPr>
            <a:lvl8pPr>
              <a:defRPr sz="9900"/>
            </a:lvl8pPr>
            <a:lvl9pPr>
              <a:defRPr sz="9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2468885" y="6199502"/>
            <a:ext cx="16244890" cy="20264957"/>
          </a:xfrm>
        </p:spPr>
        <p:txBody>
          <a:bodyPr/>
          <a:lstStyle>
            <a:lvl1pPr marL="0" indent="0">
              <a:buNone/>
              <a:defRPr sz="6800"/>
            </a:lvl1pPr>
            <a:lvl2pPr marL="2257089" indent="0">
              <a:buNone/>
              <a:defRPr sz="5900"/>
            </a:lvl2pPr>
            <a:lvl3pPr marL="4514178" indent="0">
              <a:buNone/>
              <a:defRPr sz="4900"/>
            </a:lvl3pPr>
            <a:lvl4pPr marL="6771267" indent="0">
              <a:buNone/>
              <a:defRPr sz="4500"/>
            </a:lvl4pPr>
            <a:lvl5pPr marL="9028358" indent="0">
              <a:buNone/>
              <a:defRPr sz="4500"/>
            </a:lvl5pPr>
            <a:lvl6pPr marL="11285447" indent="0">
              <a:buNone/>
              <a:defRPr sz="4500"/>
            </a:lvl6pPr>
            <a:lvl7pPr marL="13542536" indent="0">
              <a:buNone/>
              <a:defRPr sz="4500"/>
            </a:lvl7pPr>
            <a:lvl8pPr marL="15799625" indent="0">
              <a:buNone/>
              <a:defRPr sz="4500"/>
            </a:lvl8pPr>
            <a:lvl9pPr marL="18056714" indent="0">
              <a:buNone/>
              <a:defRPr sz="4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03183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0738149"/>
            <a:ext cx="29626560" cy="2448255"/>
          </a:xfrm>
        </p:spPr>
        <p:txBody>
          <a:bodyPr anchor="b"/>
          <a:lstStyle>
            <a:lvl1pPr algn="l">
              <a:defRPr sz="9900" b="1"/>
            </a:lvl1pPr>
          </a:lstStyle>
          <a:p>
            <a:r>
              <a:rPr lang="en-CA" smtClean="0"/>
              <a:t>Click to edit Master title style</a:t>
            </a:r>
            <a:endParaRPr lang="en-US"/>
          </a:p>
        </p:txBody>
      </p:sp>
      <p:sp>
        <p:nvSpPr>
          <p:cNvPr id="3" name="Picture Placeholder 2"/>
          <p:cNvSpPr>
            <a:spLocks noGrp="1"/>
          </p:cNvSpPr>
          <p:nvPr>
            <p:ph type="pic" idx="1"/>
          </p:nvPr>
        </p:nvSpPr>
        <p:spPr>
          <a:xfrm>
            <a:off x="9678355" y="2647131"/>
            <a:ext cx="29626560" cy="17775555"/>
          </a:xfrm>
        </p:spPr>
        <p:txBody>
          <a:bodyPr/>
          <a:lstStyle>
            <a:lvl1pPr marL="0" indent="0">
              <a:buNone/>
              <a:defRPr sz="15800"/>
            </a:lvl1pPr>
            <a:lvl2pPr marL="2257089" indent="0">
              <a:buNone/>
              <a:defRPr sz="13900"/>
            </a:lvl2pPr>
            <a:lvl3pPr marL="4514178" indent="0">
              <a:buNone/>
              <a:defRPr sz="11900"/>
            </a:lvl3pPr>
            <a:lvl4pPr marL="6771267" indent="0">
              <a:buNone/>
              <a:defRPr sz="9900"/>
            </a:lvl4pPr>
            <a:lvl5pPr marL="9028358" indent="0">
              <a:buNone/>
              <a:defRPr sz="9900"/>
            </a:lvl5pPr>
            <a:lvl6pPr marL="11285447" indent="0">
              <a:buNone/>
              <a:defRPr sz="9900"/>
            </a:lvl6pPr>
            <a:lvl7pPr marL="13542536" indent="0">
              <a:buNone/>
              <a:defRPr sz="9900"/>
            </a:lvl7pPr>
            <a:lvl8pPr marL="15799625" indent="0">
              <a:buNone/>
              <a:defRPr sz="9900"/>
            </a:lvl8pPr>
            <a:lvl9pPr marL="18056714" indent="0">
              <a:buNone/>
              <a:defRPr sz="9900"/>
            </a:lvl9pPr>
          </a:lstStyle>
          <a:p>
            <a:endParaRPr lang="en-US"/>
          </a:p>
        </p:txBody>
      </p:sp>
      <p:sp>
        <p:nvSpPr>
          <p:cNvPr id="4" name="Text Placeholder 3"/>
          <p:cNvSpPr>
            <a:spLocks noGrp="1"/>
          </p:cNvSpPr>
          <p:nvPr>
            <p:ph type="body" sz="half" idx="2"/>
          </p:nvPr>
        </p:nvSpPr>
        <p:spPr>
          <a:xfrm>
            <a:off x="9678355" y="23186404"/>
            <a:ext cx="29626560" cy="3476930"/>
          </a:xfrm>
        </p:spPr>
        <p:txBody>
          <a:bodyPr/>
          <a:lstStyle>
            <a:lvl1pPr marL="0" indent="0">
              <a:buNone/>
              <a:defRPr sz="6800"/>
            </a:lvl1pPr>
            <a:lvl2pPr marL="2257089" indent="0">
              <a:buNone/>
              <a:defRPr sz="5900"/>
            </a:lvl2pPr>
            <a:lvl3pPr marL="4514178" indent="0">
              <a:buNone/>
              <a:defRPr sz="4900"/>
            </a:lvl3pPr>
            <a:lvl4pPr marL="6771267" indent="0">
              <a:buNone/>
              <a:defRPr sz="4500"/>
            </a:lvl4pPr>
            <a:lvl5pPr marL="9028358" indent="0">
              <a:buNone/>
              <a:defRPr sz="4500"/>
            </a:lvl5pPr>
            <a:lvl6pPr marL="11285447" indent="0">
              <a:buNone/>
              <a:defRPr sz="4500"/>
            </a:lvl6pPr>
            <a:lvl7pPr marL="13542536" indent="0">
              <a:buNone/>
              <a:defRPr sz="4500"/>
            </a:lvl7pPr>
            <a:lvl8pPr marL="15799625" indent="0">
              <a:buNone/>
              <a:defRPr sz="4500"/>
            </a:lvl8pPr>
            <a:lvl9pPr marL="18056714" indent="0">
              <a:buNone/>
              <a:defRPr sz="4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56583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186410"/>
            <a:ext cx="44439840" cy="4937654"/>
          </a:xfrm>
          <a:prstGeom prst="rect">
            <a:avLst/>
          </a:prstGeom>
        </p:spPr>
        <p:txBody>
          <a:bodyPr vert="horz" lIns="451419" tIns="225709" rIns="451419" bIns="225709"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2468880" y="6912718"/>
            <a:ext cx="44439840" cy="19551741"/>
          </a:xfrm>
          <a:prstGeom prst="rect">
            <a:avLst/>
          </a:prstGeom>
        </p:spPr>
        <p:txBody>
          <a:bodyPr vert="horz" lIns="451419" tIns="225709" rIns="451419" bIns="225709"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2468880" y="27458845"/>
            <a:ext cx="11521440" cy="1577306"/>
          </a:xfrm>
          <a:prstGeom prst="rect">
            <a:avLst/>
          </a:prstGeom>
        </p:spPr>
        <p:txBody>
          <a:bodyPr vert="horz" lIns="451419" tIns="225709" rIns="451419" bIns="225709" rtlCol="0" anchor="ctr"/>
          <a:lstStyle>
            <a:lvl1pPr algn="l">
              <a:defRPr sz="5900">
                <a:solidFill>
                  <a:schemeClr val="tx1">
                    <a:tint val="75000"/>
                  </a:schemeClr>
                </a:solidFill>
              </a:defRPr>
            </a:lvl1pPr>
          </a:lstStyle>
          <a:p>
            <a:fld id="{BA3D2166-DA3A-7E42-B5FA-B8909614B8FF}" type="datetimeFigureOut">
              <a:rPr lang="en-US" smtClean="0"/>
              <a:t>2016-07-25</a:t>
            </a:fld>
            <a:endParaRPr lang="en-US"/>
          </a:p>
        </p:txBody>
      </p:sp>
      <p:sp>
        <p:nvSpPr>
          <p:cNvPr id="5" name="Footer Placeholder 4"/>
          <p:cNvSpPr>
            <a:spLocks noGrp="1"/>
          </p:cNvSpPr>
          <p:nvPr>
            <p:ph type="ftr" sz="quarter" idx="3"/>
          </p:nvPr>
        </p:nvSpPr>
        <p:spPr>
          <a:xfrm>
            <a:off x="16870680" y="27458845"/>
            <a:ext cx="15636240" cy="1577306"/>
          </a:xfrm>
          <a:prstGeom prst="rect">
            <a:avLst/>
          </a:prstGeom>
        </p:spPr>
        <p:txBody>
          <a:bodyPr vert="horz" lIns="451419" tIns="225709" rIns="451419" bIns="225709" rtlCol="0" anchor="ctr"/>
          <a:lstStyle>
            <a:lvl1pPr algn="ctr">
              <a:defRPr sz="5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27458845"/>
            <a:ext cx="11521440" cy="1577306"/>
          </a:xfrm>
          <a:prstGeom prst="rect">
            <a:avLst/>
          </a:prstGeom>
        </p:spPr>
        <p:txBody>
          <a:bodyPr vert="horz" lIns="451419" tIns="225709" rIns="451419" bIns="225709" rtlCol="0" anchor="ctr"/>
          <a:lstStyle>
            <a:lvl1pPr algn="r">
              <a:defRPr sz="5900">
                <a:solidFill>
                  <a:schemeClr val="tx1">
                    <a:tint val="75000"/>
                  </a:schemeClr>
                </a:solidFill>
              </a:defRPr>
            </a:lvl1pPr>
          </a:lstStyle>
          <a:p>
            <a:fld id="{3E39F90C-A632-0241-909B-4C86795B5A86}" type="slidenum">
              <a:rPr lang="en-US" smtClean="0"/>
              <a:t>‹#›</a:t>
            </a:fld>
            <a:endParaRPr lang="en-US"/>
          </a:p>
        </p:txBody>
      </p:sp>
    </p:spTree>
    <p:extLst>
      <p:ext uri="{BB962C8B-B14F-4D97-AF65-F5344CB8AC3E}">
        <p14:creationId xmlns:p14="http://schemas.microsoft.com/office/powerpoint/2010/main" val="415273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57089" rtl="0" eaLnBrk="1" latinLnBrk="0" hangingPunct="1">
        <a:spcBef>
          <a:spcPct val="0"/>
        </a:spcBef>
        <a:buNone/>
        <a:defRPr sz="21800" kern="1200">
          <a:solidFill>
            <a:schemeClr val="tx1"/>
          </a:solidFill>
          <a:latin typeface="+mj-lt"/>
          <a:ea typeface="+mj-ea"/>
          <a:cs typeface="+mj-cs"/>
        </a:defRPr>
      </a:lvl1pPr>
    </p:titleStyle>
    <p:bodyStyle>
      <a:lvl1pPr marL="1692817" indent="-1692817" algn="l" defTabSz="2257089" rtl="0" eaLnBrk="1" latinLnBrk="0" hangingPunct="1">
        <a:spcBef>
          <a:spcPct val="20000"/>
        </a:spcBef>
        <a:buFont typeface="Arial"/>
        <a:buChar char="•"/>
        <a:defRPr sz="15800" kern="1200">
          <a:solidFill>
            <a:schemeClr val="tx1"/>
          </a:solidFill>
          <a:latin typeface="+mn-lt"/>
          <a:ea typeface="+mn-ea"/>
          <a:cs typeface="+mn-cs"/>
        </a:defRPr>
      </a:lvl1pPr>
      <a:lvl2pPr marL="3667770" indent="-1410681" algn="l" defTabSz="2257089" rtl="0" eaLnBrk="1" latinLnBrk="0" hangingPunct="1">
        <a:spcBef>
          <a:spcPct val="20000"/>
        </a:spcBef>
        <a:buFont typeface="Arial"/>
        <a:buChar char="–"/>
        <a:defRPr sz="13900" kern="1200">
          <a:solidFill>
            <a:schemeClr val="tx1"/>
          </a:solidFill>
          <a:latin typeface="+mn-lt"/>
          <a:ea typeface="+mn-ea"/>
          <a:cs typeface="+mn-cs"/>
        </a:defRPr>
      </a:lvl2pPr>
      <a:lvl3pPr marL="5642722" indent="-1128544" algn="l" defTabSz="2257089" rtl="0" eaLnBrk="1" latinLnBrk="0" hangingPunct="1">
        <a:spcBef>
          <a:spcPct val="20000"/>
        </a:spcBef>
        <a:buFont typeface="Arial"/>
        <a:buChar char="•"/>
        <a:defRPr sz="11900" kern="1200">
          <a:solidFill>
            <a:schemeClr val="tx1"/>
          </a:solidFill>
          <a:latin typeface="+mn-lt"/>
          <a:ea typeface="+mn-ea"/>
          <a:cs typeface="+mn-cs"/>
        </a:defRPr>
      </a:lvl3pPr>
      <a:lvl4pPr marL="7899813" indent="-1128544" algn="l" defTabSz="2257089" rtl="0" eaLnBrk="1" latinLnBrk="0" hangingPunct="1">
        <a:spcBef>
          <a:spcPct val="20000"/>
        </a:spcBef>
        <a:buFont typeface="Arial"/>
        <a:buChar char="–"/>
        <a:defRPr sz="9900" kern="1200">
          <a:solidFill>
            <a:schemeClr val="tx1"/>
          </a:solidFill>
          <a:latin typeface="+mn-lt"/>
          <a:ea typeface="+mn-ea"/>
          <a:cs typeface="+mn-cs"/>
        </a:defRPr>
      </a:lvl4pPr>
      <a:lvl5pPr marL="10156902" indent="-1128544" algn="l" defTabSz="2257089" rtl="0" eaLnBrk="1" latinLnBrk="0" hangingPunct="1">
        <a:spcBef>
          <a:spcPct val="20000"/>
        </a:spcBef>
        <a:buFont typeface="Arial"/>
        <a:buChar char="»"/>
        <a:defRPr sz="9900" kern="1200">
          <a:solidFill>
            <a:schemeClr val="tx1"/>
          </a:solidFill>
          <a:latin typeface="+mn-lt"/>
          <a:ea typeface="+mn-ea"/>
          <a:cs typeface="+mn-cs"/>
        </a:defRPr>
      </a:lvl5pPr>
      <a:lvl6pPr marL="12413991" indent="-1128544" algn="l" defTabSz="2257089" rtl="0" eaLnBrk="1" latinLnBrk="0" hangingPunct="1">
        <a:spcBef>
          <a:spcPct val="20000"/>
        </a:spcBef>
        <a:buFont typeface="Arial"/>
        <a:buChar char="•"/>
        <a:defRPr sz="9900" kern="1200">
          <a:solidFill>
            <a:schemeClr val="tx1"/>
          </a:solidFill>
          <a:latin typeface="+mn-lt"/>
          <a:ea typeface="+mn-ea"/>
          <a:cs typeface="+mn-cs"/>
        </a:defRPr>
      </a:lvl6pPr>
      <a:lvl7pPr marL="14671080" indent="-1128544" algn="l" defTabSz="2257089" rtl="0" eaLnBrk="1" latinLnBrk="0" hangingPunct="1">
        <a:spcBef>
          <a:spcPct val="20000"/>
        </a:spcBef>
        <a:buFont typeface="Arial"/>
        <a:buChar char="•"/>
        <a:defRPr sz="9900" kern="1200">
          <a:solidFill>
            <a:schemeClr val="tx1"/>
          </a:solidFill>
          <a:latin typeface="+mn-lt"/>
          <a:ea typeface="+mn-ea"/>
          <a:cs typeface="+mn-cs"/>
        </a:defRPr>
      </a:lvl7pPr>
      <a:lvl8pPr marL="16928169" indent="-1128544" algn="l" defTabSz="2257089" rtl="0" eaLnBrk="1" latinLnBrk="0" hangingPunct="1">
        <a:spcBef>
          <a:spcPct val="20000"/>
        </a:spcBef>
        <a:buFont typeface="Arial"/>
        <a:buChar char="•"/>
        <a:defRPr sz="9900" kern="1200">
          <a:solidFill>
            <a:schemeClr val="tx1"/>
          </a:solidFill>
          <a:latin typeface="+mn-lt"/>
          <a:ea typeface="+mn-ea"/>
          <a:cs typeface="+mn-cs"/>
        </a:defRPr>
      </a:lvl8pPr>
      <a:lvl9pPr marL="19185258" indent="-1128544" algn="l" defTabSz="2257089" rtl="0" eaLnBrk="1" latinLnBrk="0" hangingPunct="1">
        <a:spcBef>
          <a:spcPct val="20000"/>
        </a:spcBef>
        <a:buFont typeface="Arial"/>
        <a:buChar char="•"/>
        <a:defRPr sz="9900" kern="1200">
          <a:solidFill>
            <a:schemeClr val="tx1"/>
          </a:solidFill>
          <a:latin typeface="+mn-lt"/>
          <a:ea typeface="+mn-ea"/>
          <a:cs typeface="+mn-cs"/>
        </a:defRPr>
      </a:lvl9pPr>
    </p:bodyStyle>
    <p:otherStyle>
      <a:defPPr>
        <a:defRPr lang="en-US"/>
      </a:defPPr>
      <a:lvl1pPr marL="0" algn="l" defTabSz="2257089" rtl="0" eaLnBrk="1" latinLnBrk="0" hangingPunct="1">
        <a:defRPr sz="8800" kern="1200">
          <a:solidFill>
            <a:schemeClr val="tx1"/>
          </a:solidFill>
          <a:latin typeface="+mn-lt"/>
          <a:ea typeface="+mn-ea"/>
          <a:cs typeface="+mn-cs"/>
        </a:defRPr>
      </a:lvl1pPr>
      <a:lvl2pPr marL="2257089" algn="l" defTabSz="2257089" rtl="0" eaLnBrk="1" latinLnBrk="0" hangingPunct="1">
        <a:defRPr sz="8800" kern="1200">
          <a:solidFill>
            <a:schemeClr val="tx1"/>
          </a:solidFill>
          <a:latin typeface="+mn-lt"/>
          <a:ea typeface="+mn-ea"/>
          <a:cs typeface="+mn-cs"/>
        </a:defRPr>
      </a:lvl2pPr>
      <a:lvl3pPr marL="4514178" algn="l" defTabSz="2257089" rtl="0" eaLnBrk="1" latinLnBrk="0" hangingPunct="1">
        <a:defRPr sz="8800" kern="1200">
          <a:solidFill>
            <a:schemeClr val="tx1"/>
          </a:solidFill>
          <a:latin typeface="+mn-lt"/>
          <a:ea typeface="+mn-ea"/>
          <a:cs typeface="+mn-cs"/>
        </a:defRPr>
      </a:lvl3pPr>
      <a:lvl4pPr marL="6771267" algn="l" defTabSz="2257089" rtl="0" eaLnBrk="1" latinLnBrk="0" hangingPunct="1">
        <a:defRPr sz="8800" kern="1200">
          <a:solidFill>
            <a:schemeClr val="tx1"/>
          </a:solidFill>
          <a:latin typeface="+mn-lt"/>
          <a:ea typeface="+mn-ea"/>
          <a:cs typeface="+mn-cs"/>
        </a:defRPr>
      </a:lvl4pPr>
      <a:lvl5pPr marL="9028358" algn="l" defTabSz="2257089" rtl="0" eaLnBrk="1" latinLnBrk="0" hangingPunct="1">
        <a:defRPr sz="8800" kern="1200">
          <a:solidFill>
            <a:schemeClr val="tx1"/>
          </a:solidFill>
          <a:latin typeface="+mn-lt"/>
          <a:ea typeface="+mn-ea"/>
          <a:cs typeface="+mn-cs"/>
        </a:defRPr>
      </a:lvl5pPr>
      <a:lvl6pPr marL="11285447" algn="l" defTabSz="2257089" rtl="0" eaLnBrk="1" latinLnBrk="0" hangingPunct="1">
        <a:defRPr sz="8800" kern="1200">
          <a:solidFill>
            <a:schemeClr val="tx1"/>
          </a:solidFill>
          <a:latin typeface="+mn-lt"/>
          <a:ea typeface="+mn-ea"/>
          <a:cs typeface="+mn-cs"/>
        </a:defRPr>
      </a:lvl6pPr>
      <a:lvl7pPr marL="13542536" algn="l" defTabSz="2257089" rtl="0" eaLnBrk="1" latinLnBrk="0" hangingPunct="1">
        <a:defRPr sz="8800" kern="1200">
          <a:solidFill>
            <a:schemeClr val="tx1"/>
          </a:solidFill>
          <a:latin typeface="+mn-lt"/>
          <a:ea typeface="+mn-ea"/>
          <a:cs typeface="+mn-cs"/>
        </a:defRPr>
      </a:lvl7pPr>
      <a:lvl8pPr marL="15799625" algn="l" defTabSz="2257089" rtl="0" eaLnBrk="1" latinLnBrk="0" hangingPunct="1">
        <a:defRPr sz="8800" kern="1200">
          <a:solidFill>
            <a:schemeClr val="tx1"/>
          </a:solidFill>
          <a:latin typeface="+mn-lt"/>
          <a:ea typeface="+mn-ea"/>
          <a:cs typeface="+mn-cs"/>
        </a:defRPr>
      </a:lvl8pPr>
      <a:lvl9pPr marL="18056714" algn="l" defTabSz="2257089"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hematology.org/Patients/Basics/%23a6" TargetMode="External"/><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9" name="Rounded Rectangle 6"/>
          <p:cNvSpPr>
            <a:spLocks noChangeArrowheads="1"/>
          </p:cNvSpPr>
          <p:nvPr/>
        </p:nvSpPr>
        <p:spPr bwMode="auto">
          <a:xfrm>
            <a:off x="11129043" y="15224650"/>
            <a:ext cx="27130797" cy="14141664"/>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164583" tIns="82291" rIns="164583" bIns="82291" anchor="ctr"/>
          <a:lstStyle/>
          <a:p>
            <a:pPr algn="ctr" defTabSz="5174945">
              <a:defRPr/>
            </a:pPr>
            <a:endParaRPr lang="en-US" dirty="0">
              <a:ln w="12700" cmpd="sng">
                <a:solidFill>
                  <a:schemeClr val="tx1"/>
                </a:solidFill>
              </a:ln>
              <a:solidFill>
                <a:schemeClr val="lt1"/>
              </a:solidFill>
              <a:latin typeface="+mn-lt"/>
              <a:ea typeface="+mn-ea"/>
              <a:cs typeface="+mn-cs"/>
            </a:endParaRPr>
          </a:p>
        </p:txBody>
      </p:sp>
      <p:sp>
        <p:nvSpPr>
          <p:cNvPr id="8" name="Rounded Rectangle 6"/>
          <p:cNvSpPr>
            <a:spLocks noChangeArrowheads="1"/>
          </p:cNvSpPr>
          <p:nvPr/>
        </p:nvSpPr>
        <p:spPr bwMode="auto">
          <a:xfrm>
            <a:off x="432459" y="149825"/>
            <a:ext cx="48367361" cy="4859896"/>
          </a:xfrm>
          <a:prstGeom prst="roundRect">
            <a:avLst>
              <a:gd name="adj" fmla="val 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164583" tIns="82291" rIns="164583" bIns="82291" anchor="ctr"/>
          <a:lstStyle/>
          <a:p>
            <a:pPr algn="ctr" defTabSz="5174945">
              <a:defRPr/>
            </a:pPr>
            <a:endParaRPr lang="en-US" dirty="0">
              <a:ln w="12700" cmpd="sng">
                <a:solidFill>
                  <a:schemeClr val="tx1"/>
                </a:solidFill>
              </a:ln>
              <a:solidFill>
                <a:schemeClr val="lt1"/>
              </a:solidFill>
              <a:latin typeface="+mn-lt"/>
              <a:ea typeface="+mn-ea"/>
              <a:cs typeface="+mn-cs"/>
            </a:endParaRPr>
          </a:p>
        </p:txBody>
      </p:sp>
      <p:pic>
        <p:nvPicPr>
          <p:cNvPr id="15" name="Picture 14" descr="cih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2837" y="267401"/>
            <a:ext cx="4091328" cy="2553031"/>
          </a:xfrm>
          <a:prstGeom prst="rect">
            <a:avLst/>
          </a:prstGeom>
        </p:spPr>
      </p:pic>
      <p:pic>
        <p:nvPicPr>
          <p:cNvPr id="5"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945" y="699201"/>
            <a:ext cx="2736725" cy="343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370696" y="493690"/>
            <a:ext cx="48334702" cy="1274167"/>
          </a:xfrm>
          <a:prstGeom prst="rect">
            <a:avLst/>
          </a:prstGeom>
          <a:noFill/>
        </p:spPr>
        <p:txBody>
          <a:bodyPr wrap="square" lIns="164583" tIns="82291" rIns="164583" bIns="82291" rtlCol="0">
            <a:spAutoFit/>
          </a:bodyPr>
          <a:lstStyle/>
          <a:p>
            <a:pPr algn="ctr"/>
            <a:r>
              <a:rPr lang="en-US" sz="7200" b="1" dirty="0">
                <a:solidFill>
                  <a:srgbClr val="DA0000"/>
                </a:solidFill>
                <a:latin typeface="Times New Roman"/>
                <a:cs typeface="Times New Roman"/>
              </a:rPr>
              <a:t>Causal Challenge 2016 - Mouse gene knockouts: prediction and causal inference</a:t>
            </a:r>
            <a:endParaRPr lang="en-US" sz="7200" b="1" dirty="0">
              <a:solidFill>
                <a:srgbClr val="DA0000"/>
              </a:solidFill>
              <a:latin typeface="Times New Roman"/>
              <a:cs typeface="Times New Roman"/>
            </a:endParaRPr>
          </a:p>
        </p:txBody>
      </p:sp>
      <p:sp>
        <p:nvSpPr>
          <p:cNvPr id="11" name="TextBox 10"/>
          <p:cNvSpPr txBox="1"/>
          <p:nvPr/>
        </p:nvSpPr>
        <p:spPr>
          <a:xfrm>
            <a:off x="465118" y="2975155"/>
            <a:ext cx="48334703" cy="1163371"/>
          </a:xfrm>
          <a:prstGeom prst="rect">
            <a:avLst/>
          </a:prstGeom>
          <a:noFill/>
        </p:spPr>
        <p:txBody>
          <a:bodyPr wrap="square" lIns="164583" tIns="82291" rIns="164583" bIns="82291" rtlCol="0">
            <a:spAutoFit/>
          </a:bodyPr>
          <a:lstStyle/>
          <a:p>
            <a:pPr algn="ctr"/>
            <a:r>
              <a:rPr lang="en-US" sz="6500" dirty="0">
                <a:latin typeface="Times New Roman"/>
                <a:cs typeface="Times New Roman"/>
              </a:rPr>
              <a:t>K. McGregor</a:t>
            </a:r>
            <a:r>
              <a:rPr lang="en-US" sz="6500" baseline="30000" dirty="0">
                <a:latin typeface="Times New Roman"/>
                <a:cs typeface="Times New Roman"/>
              </a:rPr>
              <a:t>1,2</a:t>
            </a:r>
            <a:r>
              <a:rPr lang="en-US" sz="6500" dirty="0">
                <a:latin typeface="Times New Roman"/>
                <a:cs typeface="Times New Roman"/>
              </a:rPr>
              <a:t> </a:t>
            </a:r>
            <a:r>
              <a:rPr lang="en-US" sz="5400" dirty="0">
                <a:latin typeface="Times New Roman"/>
                <a:cs typeface="Times New Roman"/>
              </a:rPr>
              <a:t>and</a:t>
            </a:r>
            <a:r>
              <a:rPr lang="en-US" sz="6500" dirty="0">
                <a:latin typeface="Times New Roman"/>
                <a:cs typeface="Times New Roman"/>
              </a:rPr>
              <a:t> G. Simoneau</a:t>
            </a:r>
            <a:r>
              <a:rPr lang="en-US" sz="6500" baseline="30000" dirty="0">
                <a:latin typeface="Times New Roman"/>
                <a:cs typeface="Times New Roman"/>
              </a:rPr>
              <a:t>1</a:t>
            </a:r>
            <a:endParaRPr lang="en-US" sz="6500" dirty="0">
              <a:latin typeface="Times New Roman"/>
              <a:cs typeface="Times New Roman"/>
            </a:endParaRPr>
          </a:p>
        </p:txBody>
      </p:sp>
      <p:sp>
        <p:nvSpPr>
          <p:cNvPr id="12" name="TextBox 11"/>
          <p:cNvSpPr txBox="1"/>
          <p:nvPr/>
        </p:nvSpPr>
        <p:spPr>
          <a:xfrm>
            <a:off x="1" y="3993612"/>
            <a:ext cx="48334703" cy="720183"/>
          </a:xfrm>
          <a:prstGeom prst="rect">
            <a:avLst/>
          </a:prstGeom>
          <a:noFill/>
        </p:spPr>
        <p:txBody>
          <a:bodyPr wrap="square" lIns="164583" tIns="82291" rIns="164583" bIns="82291" rtlCol="0">
            <a:spAutoFit/>
          </a:bodyPr>
          <a:lstStyle/>
          <a:p>
            <a:pPr algn="ctr"/>
            <a:r>
              <a:rPr lang="en-US" sz="3600" baseline="30000" dirty="0">
                <a:latin typeface="Times New Roman"/>
                <a:cs typeface="Times New Roman"/>
              </a:rPr>
              <a:t>1 </a:t>
            </a:r>
            <a:r>
              <a:rPr lang="en-US" sz="3600" dirty="0">
                <a:latin typeface="Times New Roman"/>
                <a:cs typeface="Times New Roman"/>
              </a:rPr>
              <a:t>Department of Epidemiology, Biostatistics and Occupational Health, McGill University </a:t>
            </a:r>
            <a:r>
              <a:rPr lang="en-US" sz="3600" baseline="30000" dirty="0">
                <a:latin typeface="Times New Roman"/>
                <a:cs typeface="Times New Roman"/>
              </a:rPr>
              <a:t>2 </a:t>
            </a:r>
            <a:r>
              <a:rPr lang="en-US" sz="3600" dirty="0">
                <a:latin typeface="Times New Roman"/>
                <a:cs typeface="Times New Roman"/>
              </a:rPr>
              <a:t>Lady Davis Institute for Medical Research, Jewish General </a:t>
            </a:r>
            <a:r>
              <a:rPr lang="en-US" sz="3600" dirty="0">
                <a:latin typeface="Times New Roman"/>
                <a:cs typeface="Times New Roman"/>
              </a:rPr>
              <a:t>Hospital</a:t>
            </a:r>
            <a:endParaRPr lang="en-US" sz="3600" dirty="0">
              <a:latin typeface="Times New Roman"/>
              <a:cs typeface="Times New Roman"/>
            </a:endParaRPr>
          </a:p>
        </p:txBody>
      </p:sp>
      <p:sp>
        <p:nvSpPr>
          <p:cNvPr id="13" name="Rounded Rectangle 6"/>
          <p:cNvSpPr>
            <a:spLocks noChangeArrowheads="1"/>
          </p:cNvSpPr>
          <p:nvPr/>
        </p:nvSpPr>
        <p:spPr bwMode="auto">
          <a:xfrm>
            <a:off x="11114970" y="6088763"/>
            <a:ext cx="27130797" cy="8806000"/>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164583" tIns="82291" rIns="164583" bIns="82291" anchor="ctr"/>
          <a:lstStyle/>
          <a:p>
            <a:pPr algn="ctr" defTabSz="5174945">
              <a:defRPr/>
            </a:pPr>
            <a:endParaRPr lang="en-US" dirty="0">
              <a:ln w="12700" cmpd="sng">
                <a:solidFill>
                  <a:schemeClr val="tx1"/>
                </a:solidFill>
              </a:ln>
              <a:solidFill>
                <a:schemeClr val="lt1"/>
              </a:solidFill>
              <a:latin typeface="+mn-lt"/>
              <a:ea typeface="+mn-ea"/>
              <a:cs typeface="+mn-cs"/>
            </a:endParaRPr>
          </a:p>
        </p:txBody>
      </p:sp>
      <p:sp>
        <p:nvSpPr>
          <p:cNvPr id="14" name="Rounded Rectangle 6"/>
          <p:cNvSpPr>
            <a:spLocks noChangeArrowheads="1"/>
          </p:cNvSpPr>
          <p:nvPr/>
        </p:nvSpPr>
        <p:spPr bwMode="auto">
          <a:xfrm>
            <a:off x="432458" y="5720703"/>
            <a:ext cx="10272411" cy="23595062"/>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164583" tIns="82291" rIns="164583" bIns="82291" anchor="ctr"/>
          <a:lstStyle/>
          <a:p>
            <a:pPr algn="ctr" defTabSz="5174945">
              <a:defRPr/>
            </a:pPr>
            <a:endParaRPr lang="en-US" dirty="0">
              <a:ln w="12700" cmpd="sng">
                <a:solidFill>
                  <a:schemeClr val="tx1"/>
                </a:solidFill>
              </a:ln>
              <a:solidFill>
                <a:schemeClr val="lt1"/>
              </a:solidFill>
              <a:latin typeface="+mn-lt"/>
              <a:ea typeface="+mn-ea"/>
              <a:cs typeface="+mn-cs"/>
            </a:endParaRPr>
          </a:p>
        </p:txBody>
      </p:sp>
      <p:sp>
        <p:nvSpPr>
          <p:cNvPr id="16" name="Rounded Rectangle 6"/>
          <p:cNvSpPr>
            <a:spLocks noChangeArrowheads="1"/>
          </p:cNvSpPr>
          <p:nvPr/>
        </p:nvSpPr>
        <p:spPr bwMode="auto">
          <a:xfrm>
            <a:off x="38652836" y="5720703"/>
            <a:ext cx="10303200" cy="23639612"/>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lIns="164583" tIns="82291" rIns="164583" bIns="82291" anchor="ctr"/>
          <a:lstStyle/>
          <a:p>
            <a:pPr algn="ctr" defTabSz="5174945">
              <a:defRPr/>
            </a:pPr>
            <a:endParaRPr lang="en-US" dirty="0">
              <a:ln w="12700" cmpd="sng">
                <a:solidFill>
                  <a:schemeClr val="tx1"/>
                </a:solidFill>
              </a:ln>
              <a:solidFill>
                <a:schemeClr val="lt1"/>
              </a:solidFill>
              <a:latin typeface="+mn-lt"/>
              <a:ea typeface="+mn-ea"/>
              <a:cs typeface="+mn-cs"/>
            </a:endParaRPr>
          </a:p>
        </p:txBody>
      </p:sp>
      <p:sp>
        <p:nvSpPr>
          <p:cNvPr id="19" name="TextBox 18"/>
          <p:cNvSpPr txBox="1"/>
          <p:nvPr/>
        </p:nvSpPr>
        <p:spPr>
          <a:xfrm>
            <a:off x="465117" y="5780847"/>
            <a:ext cx="10239752" cy="830979"/>
          </a:xfrm>
          <a:prstGeom prst="rect">
            <a:avLst/>
          </a:prstGeom>
          <a:noFill/>
        </p:spPr>
        <p:txBody>
          <a:bodyPr wrap="square" lIns="164583" tIns="82291" rIns="164583" bIns="82291" rtlCol="0">
            <a:spAutoFit/>
          </a:bodyPr>
          <a:lstStyle/>
          <a:p>
            <a:pPr algn="ctr"/>
            <a:r>
              <a:rPr lang="en-US" sz="4300" b="1" dirty="0">
                <a:latin typeface="Times New Roman"/>
                <a:cs typeface="Times New Roman"/>
              </a:rPr>
              <a:t>Background</a:t>
            </a:r>
            <a:endParaRPr lang="en-US" sz="4300" b="1" dirty="0">
              <a:latin typeface="Times New Roman"/>
              <a:cs typeface="Times New Roman"/>
            </a:endParaRPr>
          </a:p>
        </p:txBody>
      </p:sp>
      <p:sp>
        <p:nvSpPr>
          <p:cNvPr id="20" name="TextBox 19"/>
          <p:cNvSpPr txBox="1"/>
          <p:nvPr/>
        </p:nvSpPr>
        <p:spPr>
          <a:xfrm>
            <a:off x="487695" y="13403662"/>
            <a:ext cx="10193391" cy="830979"/>
          </a:xfrm>
          <a:prstGeom prst="rect">
            <a:avLst/>
          </a:prstGeom>
          <a:noFill/>
        </p:spPr>
        <p:txBody>
          <a:bodyPr wrap="square" lIns="164583" tIns="82291" rIns="164583" bIns="82291" rtlCol="0">
            <a:spAutoFit/>
          </a:bodyPr>
          <a:lstStyle/>
          <a:p>
            <a:pPr algn="ctr"/>
            <a:r>
              <a:rPr lang="en-US" sz="4300" b="1" dirty="0">
                <a:solidFill>
                  <a:srgbClr val="000000"/>
                </a:solidFill>
                <a:latin typeface="Times New Roman"/>
                <a:cs typeface="Times New Roman"/>
              </a:rPr>
              <a:t>Objective</a:t>
            </a:r>
            <a:endParaRPr lang="en-US" sz="4300" b="1" dirty="0">
              <a:solidFill>
                <a:srgbClr val="000000"/>
              </a:solidFill>
              <a:latin typeface="Times New Roman"/>
              <a:cs typeface="Times New Roman"/>
            </a:endParaRPr>
          </a:p>
        </p:txBody>
      </p:sp>
      <p:sp>
        <p:nvSpPr>
          <p:cNvPr id="22" name="TextBox 21"/>
          <p:cNvSpPr txBox="1"/>
          <p:nvPr/>
        </p:nvSpPr>
        <p:spPr>
          <a:xfrm>
            <a:off x="12448747" y="5257784"/>
            <a:ext cx="24266795" cy="830979"/>
          </a:xfrm>
          <a:prstGeom prst="rect">
            <a:avLst/>
          </a:prstGeom>
          <a:noFill/>
        </p:spPr>
        <p:txBody>
          <a:bodyPr wrap="square" lIns="164583" tIns="82291" rIns="164583" bIns="82291" rtlCol="0">
            <a:spAutoFit/>
          </a:bodyPr>
          <a:lstStyle/>
          <a:p>
            <a:pPr algn="ctr"/>
            <a:r>
              <a:rPr lang="en-US" sz="4300" b="1" dirty="0">
                <a:solidFill>
                  <a:srgbClr val="FFFFFF"/>
                </a:solidFill>
                <a:latin typeface="Times New Roman"/>
                <a:cs typeface="Times New Roman"/>
              </a:rPr>
              <a:t>Results</a:t>
            </a:r>
            <a:endParaRPr lang="en-US" sz="4300" b="1" dirty="0">
              <a:solidFill>
                <a:srgbClr val="FFFFFF"/>
              </a:solidFill>
              <a:latin typeface="Times New Roman"/>
              <a:cs typeface="Times New Roman"/>
            </a:endParaRPr>
          </a:p>
        </p:txBody>
      </p:sp>
      <p:sp>
        <p:nvSpPr>
          <p:cNvPr id="23" name="TextBox 22"/>
          <p:cNvSpPr txBox="1"/>
          <p:nvPr/>
        </p:nvSpPr>
        <p:spPr>
          <a:xfrm>
            <a:off x="38652836" y="19552817"/>
            <a:ext cx="10303200" cy="830979"/>
          </a:xfrm>
          <a:prstGeom prst="rect">
            <a:avLst/>
          </a:prstGeom>
          <a:noFill/>
        </p:spPr>
        <p:txBody>
          <a:bodyPr wrap="square" lIns="164583" tIns="82291" rIns="164583" bIns="82291" rtlCol="0">
            <a:spAutoFit/>
          </a:bodyPr>
          <a:lstStyle/>
          <a:p>
            <a:pPr algn="ctr"/>
            <a:r>
              <a:rPr lang="en-US" sz="4300" b="1" dirty="0">
                <a:latin typeface="Times New Roman"/>
                <a:cs typeface="Times New Roman"/>
              </a:rPr>
              <a:t>Conclusion</a:t>
            </a:r>
            <a:endParaRPr lang="en-US" sz="4300" b="1" dirty="0">
              <a:latin typeface="Times New Roman"/>
              <a:cs typeface="Times New Roman"/>
            </a:endParaRPr>
          </a:p>
        </p:txBody>
      </p:sp>
      <p:sp>
        <p:nvSpPr>
          <p:cNvPr id="24" name="TextBox 23"/>
          <p:cNvSpPr txBox="1"/>
          <p:nvPr/>
        </p:nvSpPr>
        <p:spPr>
          <a:xfrm>
            <a:off x="38708590" y="25189684"/>
            <a:ext cx="10247443" cy="830979"/>
          </a:xfrm>
          <a:prstGeom prst="rect">
            <a:avLst/>
          </a:prstGeom>
          <a:noFill/>
        </p:spPr>
        <p:txBody>
          <a:bodyPr wrap="square" lIns="164583" tIns="82291" rIns="164583" bIns="82291" rtlCol="0">
            <a:spAutoFit/>
          </a:bodyPr>
          <a:lstStyle/>
          <a:p>
            <a:pPr algn="ctr"/>
            <a:r>
              <a:rPr lang="en-US" sz="4300" b="1" dirty="0">
                <a:latin typeface="Times New Roman"/>
                <a:cs typeface="Times New Roman"/>
              </a:rPr>
              <a:t>References</a:t>
            </a:r>
            <a:endParaRPr lang="en-US" sz="4300" b="1" dirty="0">
              <a:latin typeface="Times New Roman"/>
              <a:cs typeface="Times New Roman"/>
            </a:endParaRPr>
          </a:p>
        </p:txBody>
      </p:sp>
      <p:sp>
        <p:nvSpPr>
          <p:cNvPr id="86" name="TextBox 85"/>
          <p:cNvSpPr txBox="1"/>
          <p:nvPr/>
        </p:nvSpPr>
        <p:spPr>
          <a:xfrm>
            <a:off x="465117" y="17248115"/>
            <a:ext cx="10215968" cy="830979"/>
          </a:xfrm>
          <a:prstGeom prst="rect">
            <a:avLst/>
          </a:prstGeom>
          <a:noFill/>
        </p:spPr>
        <p:txBody>
          <a:bodyPr wrap="square" lIns="164583" tIns="82291" rIns="164583" bIns="82291" rtlCol="0">
            <a:spAutoFit/>
          </a:bodyPr>
          <a:lstStyle/>
          <a:p>
            <a:pPr algn="ctr"/>
            <a:r>
              <a:rPr lang="en-US" sz="4300" b="1" dirty="0">
                <a:solidFill>
                  <a:srgbClr val="000000"/>
                </a:solidFill>
                <a:latin typeface="Times New Roman"/>
                <a:cs typeface="Times New Roman"/>
              </a:rPr>
              <a:t>Methods</a:t>
            </a:r>
            <a:endParaRPr lang="en-US" sz="4300" b="1" dirty="0">
              <a:solidFill>
                <a:srgbClr val="000000"/>
              </a:solidFill>
              <a:latin typeface="Times New Roman"/>
              <a:cs typeface="Times New Roman"/>
            </a:endParaRPr>
          </a:p>
        </p:txBody>
      </p:sp>
      <p:pic>
        <p:nvPicPr>
          <p:cNvPr id="3" name="Picture 2" descr="Logo-FRQ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4267" y="574217"/>
            <a:ext cx="5164780" cy="2246215"/>
          </a:xfrm>
          <a:prstGeom prst="rect">
            <a:avLst/>
          </a:prstGeom>
        </p:spPr>
      </p:pic>
      <p:sp>
        <p:nvSpPr>
          <p:cNvPr id="4" name="TextBox 3"/>
          <p:cNvSpPr txBox="1"/>
          <p:nvPr/>
        </p:nvSpPr>
        <p:spPr>
          <a:xfrm>
            <a:off x="465119" y="6575198"/>
            <a:ext cx="10215967" cy="6814028"/>
          </a:xfrm>
          <a:prstGeom prst="rect">
            <a:avLst/>
          </a:prstGeom>
          <a:noFill/>
        </p:spPr>
        <p:txBody>
          <a:bodyPr wrap="square" lIns="164583" tIns="82291" rIns="164583" bIns="82291" rtlCol="0">
            <a:spAutoFit/>
          </a:bodyPr>
          <a:lstStyle/>
          <a:p>
            <a:pPr marL="617186" indent="-617186" algn="just">
              <a:buFont typeface="Arial"/>
              <a:buChar char="•"/>
            </a:pPr>
            <a:r>
              <a:rPr lang="en-US" sz="2900" dirty="0">
                <a:latin typeface="Times New Roman"/>
                <a:cs typeface="Times New Roman"/>
              </a:rPr>
              <a:t>The International Mouse Phenotype Consortium (IMPC) is an international collaboration aimed at discovering functional insight for every gene through the systematic </a:t>
            </a:r>
            <a:r>
              <a:rPr lang="en-US" sz="2900" dirty="0" err="1">
                <a:latin typeface="Times New Roman"/>
                <a:cs typeface="Times New Roman"/>
              </a:rPr>
              <a:t>phenotyping</a:t>
            </a:r>
            <a:r>
              <a:rPr lang="en-US" sz="2900" dirty="0">
                <a:latin typeface="Times New Roman"/>
                <a:cs typeface="Times New Roman"/>
              </a:rPr>
              <a:t> of 20,000 knockout mouse strains.</a:t>
            </a:r>
          </a:p>
          <a:p>
            <a:pPr marL="617186" indent="-617186" algn="just">
              <a:buFont typeface="Arial"/>
              <a:buChar char="•"/>
            </a:pPr>
            <a:r>
              <a:rPr lang="en-US" sz="2900" dirty="0">
                <a:latin typeface="Times New Roman"/>
                <a:cs typeface="Times New Roman"/>
              </a:rPr>
              <a:t>The knockout procedure turns off the activity of a mouse gene in order to assess what biological systems are impacted.</a:t>
            </a:r>
          </a:p>
          <a:p>
            <a:pPr marL="617186" indent="-617186" algn="just">
              <a:buFont typeface="Arial"/>
              <a:buChar char="•"/>
            </a:pPr>
            <a:r>
              <a:rPr lang="en-US" sz="2900" dirty="0">
                <a:latin typeface="Times New Roman"/>
                <a:cs typeface="Times New Roman"/>
              </a:rPr>
              <a:t>Available data: 22 phenotypic measurements on 614 mice from 190 litters, representing 14 genotypes (wild type and 13 different knockout conditions).</a:t>
            </a:r>
          </a:p>
          <a:p>
            <a:pPr marL="617186" indent="-617186" algn="just">
              <a:buFont typeface="Arial"/>
              <a:buChar char="•"/>
            </a:pPr>
            <a:r>
              <a:rPr lang="en-US" sz="2900" dirty="0">
                <a:latin typeface="Times New Roman"/>
                <a:cs typeface="Times New Roman"/>
              </a:rPr>
              <a:t>Phenotypic measurements are likely to vary across litters and genotypes.</a:t>
            </a:r>
          </a:p>
          <a:p>
            <a:pPr marL="617186" indent="-617186" algn="just">
              <a:buFont typeface="Arial"/>
              <a:buChar char="•"/>
            </a:pPr>
            <a:r>
              <a:rPr lang="en-US" sz="2900" dirty="0">
                <a:latin typeface="Times New Roman"/>
                <a:cs typeface="Times New Roman"/>
              </a:rPr>
              <a:t>Missing data: 5 knockout conditions were randomly selected for which all observations from a randomly selected variable (different for each condition) were removed. There are 67 missing values in total.</a:t>
            </a:r>
            <a:endParaRPr lang="en-CA" sz="2900" dirty="0">
              <a:latin typeface="Times New Roman"/>
              <a:cs typeface="Times New Roman"/>
            </a:endParaRPr>
          </a:p>
        </p:txBody>
      </p:sp>
      <p:sp>
        <p:nvSpPr>
          <p:cNvPr id="6" name="TextBox 5"/>
          <p:cNvSpPr txBox="1"/>
          <p:nvPr/>
        </p:nvSpPr>
        <p:spPr>
          <a:xfrm>
            <a:off x="432457" y="14228913"/>
            <a:ext cx="10239750" cy="2825327"/>
          </a:xfrm>
          <a:prstGeom prst="rect">
            <a:avLst/>
          </a:prstGeom>
          <a:noFill/>
        </p:spPr>
        <p:txBody>
          <a:bodyPr wrap="square" lIns="164583" tIns="82291" rIns="164583" bIns="82291" rtlCol="0">
            <a:spAutoFit/>
          </a:bodyPr>
          <a:lstStyle/>
          <a:p>
            <a:pPr marL="617186" indent="-617186" algn="just">
              <a:buFont typeface="+mj-lt"/>
              <a:buAutoNum type="arabicPeriod"/>
            </a:pPr>
            <a:r>
              <a:rPr lang="en-US" sz="2900" dirty="0">
                <a:latin typeface="Times New Roman"/>
                <a:cs typeface="Times New Roman"/>
              </a:rPr>
              <a:t>To infer missing data from 5 phenotypic measurements: red blood cell distribution width, lymphocyte differential count, basophil differential count, neutrophil differential count, monocyte	cell count.</a:t>
            </a:r>
          </a:p>
          <a:p>
            <a:pPr marL="617186" indent="-617186" algn="just">
              <a:buFont typeface="+mj-lt"/>
              <a:buAutoNum type="arabicPeriod"/>
            </a:pPr>
            <a:r>
              <a:rPr lang="en-US" sz="2900" dirty="0">
                <a:latin typeface="Times New Roman"/>
                <a:cs typeface="Times New Roman"/>
              </a:rPr>
              <a:t>To produce a causal interpretation of the available </a:t>
            </a:r>
            <a:r>
              <a:rPr lang="en-US" sz="2900" dirty="0">
                <a:latin typeface="Times New Roman"/>
                <a:cs typeface="Times New Roman"/>
              </a:rPr>
              <a:t>data by taking advantage of the experimental perturbations.</a:t>
            </a:r>
            <a:endParaRPr lang="en-US" sz="2900" dirty="0">
              <a:latin typeface="Times New Roman"/>
              <a:cs typeface="Times New Roman"/>
            </a:endParaRPr>
          </a:p>
        </p:txBody>
      </p:sp>
      <p:sp>
        <p:nvSpPr>
          <p:cNvPr id="7" name="TextBox 6"/>
          <p:cNvSpPr txBox="1"/>
          <p:nvPr/>
        </p:nvSpPr>
        <p:spPr>
          <a:xfrm>
            <a:off x="465119" y="18087159"/>
            <a:ext cx="10215967" cy="6370837"/>
          </a:xfrm>
          <a:prstGeom prst="rect">
            <a:avLst/>
          </a:prstGeom>
          <a:noFill/>
        </p:spPr>
        <p:txBody>
          <a:bodyPr wrap="square" lIns="164583" tIns="82291" rIns="164583" bIns="82291" rtlCol="0">
            <a:spAutoFit/>
          </a:bodyPr>
          <a:lstStyle/>
          <a:p>
            <a:pPr algn="just"/>
            <a:r>
              <a:rPr lang="en-US" sz="2900" dirty="0">
                <a:latin typeface="Times New Roman"/>
                <a:cs typeface="Times New Roman"/>
              </a:rPr>
              <a:t>Predictions for the 67 missing values were obtained with </a:t>
            </a:r>
            <a:r>
              <a:rPr lang="en-US" sz="2900" b="1" dirty="0">
                <a:latin typeface="Times New Roman"/>
                <a:cs typeface="Times New Roman"/>
              </a:rPr>
              <a:t>Multiple Imputation using Chained Equations</a:t>
            </a:r>
            <a:r>
              <a:rPr lang="en-US" sz="2900" dirty="0">
                <a:latin typeface="Times New Roman"/>
                <a:cs typeface="Times New Roman"/>
              </a:rPr>
              <a:t> (MICE) [1]:</a:t>
            </a:r>
          </a:p>
          <a:p>
            <a:pPr marL="514321" indent="-514321" algn="just">
              <a:buFont typeface="Arial"/>
              <a:buChar char="•"/>
            </a:pPr>
            <a:r>
              <a:rPr lang="en-US" sz="2900" dirty="0">
                <a:latin typeface="Times New Roman"/>
                <a:cs typeface="Times New Roman"/>
              </a:rPr>
              <a:t>T</a:t>
            </a:r>
            <a:r>
              <a:rPr lang="en-US" sz="2900" dirty="0">
                <a:latin typeface="Times New Roman"/>
                <a:cs typeface="Times New Roman"/>
              </a:rPr>
              <a:t>he unknown missing values were replaced by 30 independent simulated sets of values drawn from the posterior predictive distribution of the missing data conditional on the observed data.</a:t>
            </a:r>
          </a:p>
          <a:p>
            <a:pPr marL="514321" indent="-514321" algn="just">
              <a:buFont typeface="Arial"/>
              <a:buChar char="•"/>
            </a:pPr>
            <a:r>
              <a:rPr lang="en-US" sz="2900" dirty="0">
                <a:latin typeface="Times New Roman"/>
                <a:cs typeface="Times New Roman"/>
              </a:rPr>
              <a:t>Predictions were obtained by averaging the imputed values across the 30 simulated datasets.</a:t>
            </a:r>
          </a:p>
          <a:p>
            <a:pPr marL="514321" indent="-514321" algn="just">
              <a:buFont typeface="Arial"/>
              <a:buChar char="•"/>
            </a:pPr>
            <a:r>
              <a:rPr lang="en-US" sz="2900" dirty="0">
                <a:latin typeface="Times New Roman"/>
                <a:cs typeface="Times New Roman"/>
              </a:rPr>
              <a:t>Assumes missing data are missing at random (MAR) or completely at random (MCAR).</a:t>
            </a:r>
          </a:p>
          <a:p>
            <a:pPr marL="514321" indent="-514321" algn="just">
              <a:buFont typeface="Arial"/>
              <a:buChar char="•"/>
            </a:pPr>
            <a:r>
              <a:rPr lang="en-US" sz="2900" dirty="0">
                <a:latin typeface="Times New Roman"/>
                <a:cs typeface="Times New Roman"/>
              </a:rPr>
              <a:t>Lymphocyte differential was predicted via a direct calculation (lymphocyte count/total WBC count). Neutrophil differential predictive model formed from OLS on complete observations.</a:t>
            </a:r>
          </a:p>
          <a:p>
            <a:pPr marL="514321" indent="-514321" algn="just">
              <a:buFont typeface="Arial"/>
              <a:buChar char="•"/>
            </a:pPr>
            <a:endParaRPr lang="en-US" sz="2900" dirty="0">
              <a:latin typeface="Times New Roman"/>
              <a:cs typeface="Times New Roman"/>
            </a:endParaRPr>
          </a:p>
        </p:txBody>
      </p:sp>
      <p:sp>
        <p:nvSpPr>
          <p:cNvPr id="34" name="TextBox 33"/>
          <p:cNvSpPr txBox="1"/>
          <p:nvPr/>
        </p:nvSpPr>
        <p:spPr>
          <a:xfrm>
            <a:off x="38652833" y="5673273"/>
            <a:ext cx="10303200" cy="830979"/>
          </a:xfrm>
          <a:prstGeom prst="rect">
            <a:avLst/>
          </a:prstGeom>
          <a:noFill/>
        </p:spPr>
        <p:txBody>
          <a:bodyPr wrap="square" lIns="164583" tIns="82291" rIns="164583" bIns="82291" rtlCol="0">
            <a:spAutoFit/>
          </a:bodyPr>
          <a:lstStyle/>
          <a:p>
            <a:pPr algn="ctr"/>
            <a:r>
              <a:rPr lang="en-US" sz="4300" b="1" dirty="0">
                <a:latin typeface="Times New Roman"/>
                <a:cs typeface="Times New Roman"/>
              </a:rPr>
              <a:t>Discussion</a:t>
            </a:r>
            <a:endParaRPr lang="en-US" sz="4300" b="1" dirty="0">
              <a:latin typeface="Times New Roman"/>
              <a:cs typeface="Times New Roman"/>
            </a:endParaRPr>
          </a:p>
        </p:txBody>
      </p:sp>
      <p:sp>
        <p:nvSpPr>
          <p:cNvPr id="9" name="TextBox 8"/>
          <p:cNvSpPr txBox="1"/>
          <p:nvPr/>
        </p:nvSpPr>
        <p:spPr>
          <a:xfrm>
            <a:off x="465119" y="23744402"/>
            <a:ext cx="10215967" cy="1107972"/>
          </a:xfrm>
          <a:prstGeom prst="rect">
            <a:avLst/>
          </a:prstGeom>
          <a:noFill/>
        </p:spPr>
        <p:txBody>
          <a:bodyPr wrap="square" lIns="164583" tIns="82291" rIns="164583" bIns="82291" rtlCol="0">
            <a:spAutoFit/>
          </a:bodyPr>
          <a:lstStyle/>
          <a:p>
            <a:endParaRPr lang="en-US" sz="2900" dirty="0">
              <a:latin typeface="Times New Roman"/>
              <a:cs typeface="Times New Roman"/>
            </a:endParaRPr>
          </a:p>
          <a:p>
            <a:endParaRPr lang="en-US" sz="3200" dirty="0">
              <a:latin typeface="Times New Roman"/>
              <a:cs typeface="Times New Roman"/>
            </a:endParaRPr>
          </a:p>
        </p:txBody>
      </p:sp>
      <p:sp>
        <p:nvSpPr>
          <p:cNvPr id="18" name="TextBox 17"/>
          <p:cNvSpPr txBox="1"/>
          <p:nvPr/>
        </p:nvSpPr>
        <p:spPr>
          <a:xfrm>
            <a:off x="38708591" y="26076940"/>
            <a:ext cx="10091230" cy="3705619"/>
          </a:xfrm>
          <a:prstGeom prst="rect">
            <a:avLst/>
          </a:prstGeom>
          <a:noFill/>
        </p:spPr>
        <p:txBody>
          <a:bodyPr wrap="square" lIns="164583" tIns="82291" rIns="164583" bIns="82291" rtlCol="0">
            <a:spAutoFit/>
          </a:bodyPr>
          <a:lstStyle/>
          <a:p>
            <a:pPr algn="just"/>
            <a:r>
              <a:rPr lang="en-US" sz="2200" dirty="0">
                <a:latin typeface="Times New Roman"/>
                <a:cs typeface="Times New Roman"/>
              </a:rPr>
              <a:t>[1] White</a:t>
            </a:r>
            <a:r>
              <a:rPr lang="en-US" sz="2200" dirty="0">
                <a:latin typeface="Times New Roman"/>
                <a:cs typeface="Times New Roman"/>
              </a:rPr>
              <a:t>, I. R., Royston, P., &amp; Wood, A. M. (2011). </a:t>
            </a:r>
            <a:r>
              <a:rPr lang="en-US" sz="2200" i="1" dirty="0">
                <a:latin typeface="Times New Roman"/>
                <a:cs typeface="Times New Roman"/>
              </a:rPr>
              <a:t>Multiple imputation using chained equations: issues and guidance for practice</a:t>
            </a:r>
            <a:r>
              <a:rPr lang="en-US" sz="2200" dirty="0">
                <a:latin typeface="Times New Roman"/>
                <a:cs typeface="Times New Roman"/>
              </a:rPr>
              <a:t>. Statistics in medicine, </a:t>
            </a:r>
            <a:r>
              <a:rPr lang="en-US" sz="2200" i="1" dirty="0">
                <a:latin typeface="Times New Roman"/>
                <a:cs typeface="Times New Roman"/>
              </a:rPr>
              <a:t>30</a:t>
            </a:r>
            <a:r>
              <a:rPr lang="en-US" sz="2200" dirty="0">
                <a:latin typeface="Times New Roman"/>
                <a:cs typeface="Times New Roman"/>
              </a:rPr>
              <a:t>(4), 377-399</a:t>
            </a:r>
            <a:r>
              <a:rPr lang="en-US" sz="2200" dirty="0">
                <a:latin typeface="Times New Roman"/>
                <a:cs typeface="Times New Roman"/>
              </a:rPr>
              <a:t>.</a:t>
            </a:r>
          </a:p>
          <a:p>
            <a:pPr algn="just"/>
            <a:r>
              <a:rPr lang="en-US" sz="2200" dirty="0">
                <a:latin typeface="Times New Roman"/>
                <a:cs typeface="Times New Roman"/>
              </a:rPr>
              <a:t>[2] Freedman</a:t>
            </a:r>
            <a:r>
              <a:rPr lang="en-US" sz="2200" dirty="0">
                <a:latin typeface="Times New Roman"/>
                <a:cs typeface="Times New Roman"/>
              </a:rPr>
              <a:t>, David A. (2012</a:t>
            </a:r>
            <a:r>
              <a:rPr lang="en-US" sz="2200" dirty="0">
                <a:latin typeface="Times New Roman"/>
                <a:cs typeface="Times New Roman"/>
              </a:rPr>
              <a:t>).</a:t>
            </a:r>
            <a:r>
              <a:rPr lang="en-US" sz="2200" dirty="0">
                <a:latin typeface="Times New Roman"/>
                <a:cs typeface="Times New Roman"/>
              </a:rPr>
              <a:t> The American </a:t>
            </a:r>
            <a:r>
              <a:rPr lang="en-US" sz="2200" dirty="0">
                <a:latin typeface="Times New Roman"/>
                <a:cs typeface="Times New Roman"/>
              </a:rPr>
              <a:t>Statistician.</a:t>
            </a:r>
            <a:endParaRPr lang="en-US" sz="2200" dirty="0">
              <a:solidFill>
                <a:srgbClr val="000000"/>
              </a:solidFill>
              <a:latin typeface="Times New Roman"/>
              <a:cs typeface="Times New Roman"/>
            </a:endParaRPr>
          </a:p>
          <a:p>
            <a:pPr algn="just"/>
            <a:r>
              <a:rPr lang="en-US" sz="2200" dirty="0">
                <a:solidFill>
                  <a:srgbClr val="000000"/>
                </a:solidFill>
                <a:latin typeface="Times New Roman"/>
                <a:cs typeface="Times New Roman"/>
              </a:rPr>
              <a:t>[3] </a:t>
            </a:r>
            <a:r>
              <a:rPr lang="en-US" sz="2200" dirty="0">
                <a:solidFill>
                  <a:srgbClr val="000000"/>
                </a:solidFill>
                <a:latin typeface="Times New Roman"/>
                <a:cs typeface="Times New Roman"/>
              </a:rPr>
              <a:t>Blood Basics. </a:t>
            </a:r>
            <a:r>
              <a:rPr lang="en-US" sz="2200" dirty="0">
                <a:solidFill>
                  <a:srgbClr val="000000"/>
                </a:solidFill>
                <a:latin typeface="Times New Roman"/>
                <a:cs typeface="Times New Roman"/>
                <a:hlinkClick r:id="rId5"/>
              </a:rPr>
              <a:t>htt</a:t>
            </a:r>
            <a:r>
              <a:rPr lang="en-US" sz="2200" dirty="0">
                <a:latin typeface="Times New Roman"/>
                <a:cs typeface="Times New Roman"/>
              </a:rPr>
              <a:t>. </a:t>
            </a:r>
            <a:r>
              <a:rPr lang="en-US" sz="2200" i="1" dirty="0">
                <a:latin typeface="Times New Roman"/>
                <a:cs typeface="Times New Roman"/>
              </a:rPr>
              <a:t>On the so-called “Huber sandwich estimator” and “robust standard </a:t>
            </a:r>
            <a:r>
              <a:rPr lang="en-US" sz="2200" i="1" dirty="0" err="1">
                <a:latin typeface="Times New Roman"/>
                <a:cs typeface="Times New Roman"/>
              </a:rPr>
              <a:t>errors”</a:t>
            </a:r>
            <a:r>
              <a:rPr lang="en-US" sz="2200" dirty="0" err="1">
                <a:solidFill>
                  <a:srgbClr val="000000"/>
                </a:solidFill>
                <a:latin typeface="Times New Roman"/>
                <a:cs typeface="Times New Roman"/>
                <a:hlinkClick r:id="rId5"/>
              </a:rPr>
              <a:t>p</a:t>
            </a:r>
            <a:r>
              <a:rPr lang="en-US" sz="2200" dirty="0">
                <a:solidFill>
                  <a:srgbClr val="000000"/>
                </a:solidFill>
                <a:latin typeface="Times New Roman"/>
                <a:cs typeface="Times New Roman"/>
                <a:hlinkClick r:id="rId5"/>
              </a:rPr>
              <a:t>://www.hematology.org/Patients/Basics/#</a:t>
            </a:r>
            <a:r>
              <a:rPr lang="en-US" sz="2200" dirty="0">
                <a:solidFill>
                  <a:srgbClr val="000000"/>
                </a:solidFill>
                <a:latin typeface="Times New Roman"/>
                <a:cs typeface="Times New Roman"/>
                <a:hlinkClick r:id="rId5"/>
              </a:rPr>
              <a:t>a6</a:t>
            </a:r>
            <a:endParaRPr lang="en-US" sz="2200" dirty="0">
              <a:solidFill>
                <a:srgbClr val="000000"/>
              </a:solidFill>
              <a:latin typeface="Times New Roman"/>
              <a:cs typeface="Times New Roman"/>
            </a:endParaRPr>
          </a:p>
          <a:p>
            <a:pPr algn="just"/>
            <a:r>
              <a:rPr lang="en-US" sz="2200" dirty="0">
                <a:solidFill>
                  <a:srgbClr val="000000"/>
                </a:solidFill>
                <a:latin typeface="Times New Roman"/>
                <a:cs typeface="Times New Roman"/>
              </a:rPr>
              <a:t>[4] </a:t>
            </a:r>
            <a:r>
              <a:rPr lang="en-US" sz="2200" dirty="0" err="1">
                <a:latin typeface="Times New Roman"/>
                <a:cs typeface="Times New Roman"/>
              </a:rPr>
              <a:t>McGarry</a:t>
            </a:r>
            <a:r>
              <a:rPr lang="en-US" sz="2200" dirty="0">
                <a:latin typeface="Times New Roman"/>
                <a:cs typeface="Times New Roman"/>
              </a:rPr>
              <a:t>, Michael P, Cheryl A. </a:t>
            </a:r>
            <a:r>
              <a:rPr lang="en-US" sz="2200" dirty="0" err="1">
                <a:latin typeface="Times New Roman"/>
                <a:cs typeface="Times New Roman"/>
              </a:rPr>
              <a:t>Protheroe</a:t>
            </a:r>
            <a:r>
              <a:rPr lang="en-US" sz="2200" dirty="0">
                <a:latin typeface="Times New Roman"/>
                <a:cs typeface="Times New Roman"/>
              </a:rPr>
              <a:t>, and James J. Lee</a:t>
            </a:r>
            <a:r>
              <a:rPr lang="en-US" sz="2200" dirty="0">
                <a:latin typeface="Times New Roman"/>
                <a:cs typeface="Times New Roman"/>
              </a:rPr>
              <a:t>. (2010)</a:t>
            </a:r>
            <a:r>
              <a:rPr lang="en-US" sz="2200" dirty="0">
                <a:latin typeface="Times New Roman"/>
                <a:cs typeface="Times New Roman"/>
              </a:rPr>
              <a:t> </a:t>
            </a:r>
            <a:r>
              <a:rPr lang="en-US" sz="2200" i="1" dirty="0">
                <a:latin typeface="Times New Roman"/>
                <a:cs typeface="Times New Roman"/>
              </a:rPr>
              <a:t>Mouse Hematology: A Laboratory Manual</a:t>
            </a:r>
            <a:r>
              <a:rPr lang="en-US" sz="2200" dirty="0">
                <a:latin typeface="Times New Roman"/>
                <a:cs typeface="Times New Roman"/>
              </a:rPr>
              <a:t>. Cold Spring Harbor, N.Y: Cold Spring Harbor Laboratory </a:t>
            </a:r>
            <a:r>
              <a:rPr lang="en-US" sz="2200" dirty="0">
                <a:latin typeface="Times New Roman"/>
                <a:cs typeface="Times New Roman"/>
              </a:rPr>
              <a:t>Press. </a:t>
            </a:r>
            <a:r>
              <a:rPr lang="en-US" sz="2200" dirty="0">
                <a:latin typeface="Times New Roman"/>
                <a:cs typeface="Times New Roman"/>
              </a:rPr>
              <a:t>Print.</a:t>
            </a:r>
            <a:endParaRPr lang="en-US" sz="2200" dirty="0">
              <a:latin typeface="Times New Roman"/>
              <a:cs typeface="Times New Roman"/>
            </a:endParaRPr>
          </a:p>
          <a:p>
            <a:endParaRPr lang="en-US" sz="3200" dirty="0">
              <a:latin typeface="Times New Roman"/>
              <a:cs typeface="Times New Roman"/>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61483" y="6529463"/>
            <a:ext cx="10885158" cy="6842481"/>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81919" y="6524014"/>
            <a:ext cx="14453303" cy="6868653"/>
          </a:xfrm>
          <a:prstGeom prst="rect">
            <a:avLst/>
          </a:prstGeom>
        </p:spPr>
      </p:pic>
      <p:sp>
        <p:nvSpPr>
          <p:cNvPr id="21" name="TextBox 20"/>
          <p:cNvSpPr txBox="1"/>
          <p:nvPr/>
        </p:nvSpPr>
        <p:spPr>
          <a:xfrm>
            <a:off x="38652833" y="20246327"/>
            <a:ext cx="10319641" cy="1938951"/>
          </a:xfrm>
          <a:prstGeom prst="rect">
            <a:avLst/>
          </a:prstGeom>
          <a:noFill/>
        </p:spPr>
        <p:txBody>
          <a:bodyPr wrap="square" lIns="164583" tIns="82291" rIns="164583" bIns="82291" rtlCol="0">
            <a:spAutoFit/>
          </a:bodyPr>
          <a:lstStyle/>
          <a:p>
            <a:pPr algn="just"/>
            <a:r>
              <a:rPr lang="en-US" sz="2900" dirty="0">
                <a:latin typeface="Times New Roman"/>
                <a:cs typeface="Times New Roman"/>
              </a:rPr>
              <a:t>We inferred causal links between knockout conditions and phenotypic measurements, but relationships between phenotypes require more information or outside knowledge. Consequently, we chose not to infer a global underlying DAG</a:t>
            </a:r>
            <a:r>
              <a:rPr lang="en-US" sz="2900" dirty="0"/>
              <a:t>.</a:t>
            </a:r>
            <a:endParaRPr lang="en-US" sz="2900" dirty="0"/>
          </a:p>
        </p:txBody>
      </p:sp>
      <p:graphicFrame>
        <p:nvGraphicFramePr>
          <p:cNvPr id="26" name="Table 25"/>
          <p:cNvGraphicFramePr>
            <a:graphicFrameLocks noGrp="1"/>
          </p:cNvGraphicFramePr>
          <p:nvPr>
            <p:extLst>
              <p:ext uri="{D42A27DB-BD31-4B8C-83A1-F6EECF244321}">
                <p14:modId xmlns:p14="http://schemas.microsoft.com/office/powerpoint/2010/main" val="3782507345"/>
              </p:ext>
            </p:extLst>
          </p:nvPr>
        </p:nvGraphicFramePr>
        <p:xfrm>
          <a:off x="24680878" y="15959594"/>
          <a:ext cx="7724023" cy="5023095"/>
        </p:xfrm>
        <a:graphic>
          <a:graphicData uri="http://schemas.openxmlformats.org/drawingml/2006/table">
            <a:tbl>
              <a:tblPr firstRow="1" bandRow="1">
                <a:tableStyleId>{7E9639D4-E3E2-4D34-9284-5A2195B3D0D7}</a:tableStyleId>
              </a:tblPr>
              <a:tblGrid>
                <a:gridCol w="1519211"/>
                <a:gridCol w="3847835"/>
                <a:gridCol w="965509"/>
                <a:gridCol w="1391468"/>
              </a:tblGrid>
              <a:tr h="822942">
                <a:tc>
                  <a:txBody>
                    <a:bodyPr/>
                    <a:lstStyle/>
                    <a:p>
                      <a:pPr algn="l"/>
                      <a:r>
                        <a:rPr lang="en-US" sz="2200" dirty="0" smtClean="0">
                          <a:latin typeface="Times New Roman"/>
                          <a:cs typeface="Times New Roman"/>
                        </a:rPr>
                        <a:t>Knockout</a:t>
                      </a:r>
                      <a:endParaRPr lang="en-US" sz="2200" dirty="0">
                        <a:latin typeface="Times New Roman"/>
                        <a:cs typeface="Times New Roman"/>
                      </a:endParaRPr>
                    </a:p>
                  </a:txBody>
                  <a:tcPr marL="164592" marR="164592" marT="82294" marB="82294" anchor="b"/>
                </a:tc>
                <a:tc>
                  <a:txBody>
                    <a:bodyPr/>
                    <a:lstStyle/>
                    <a:p>
                      <a:pPr algn="l"/>
                      <a:r>
                        <a:rPr lang="en-US" sz="2200" dirty="0" smtClean="0">
                          <a:latin typeface="Times New Roman"/>
                          <a:cs typeface="Times New Roman"/>
                        </a:rPr>
                        <a:t>Phenotypic measurements</a:t>
                      </a:r>
                      <a:endParaRPr lang="en-US" sz="2200" dirty="0">
                        <a:latin typeface="Times New Roman"/>
                        <a:cs typeface="Times New Roman"/>
                      </a:endParaRPr>
                    </a:p>
                  </a:txBody>
                  <a:tcPr marL="164592" marR="164592" marT="82294" marB="82294" anchor="b"/>
                </a:tc>
                <a:tc gridSpan="2">
                  <a:txBody>
                    <a:bodyPr/>
                    <a:lstStyle/>
                    <a:p>
                      <a:pPr algn="ctr"/>
                      <a:r>
                        <a:rPr lang="en-US" sz="2200" dirty="0" smtClean="0">
                          <a:latin typeface="Times New Roman"/>
                          <a:cs typeface="Times New Roman"/>
                        </a:rPr>
                        <a:t>Effect size</a:t>
                      </a:r>
                      <a:r>
                        <a:rPr lang="en-US" sz="2200" baseline="0" dirty="0" smtClean="0">
                          <a:latin typeface="Times New Roman"/>
                          <a:cs typeface="Times New Roman"/>
                        </a:rPr>
                        <a:t> </a:t>
                      </a:r>
                    </a:p>
                    <a:p>
                      <a:pPr algn="ctr"/>
                      <a:r>
                        <a:rPr lang="en-US" sz="2200" baseline="0" dirty="0" smtClean="0">
                          <a:latin typeface="Times New Roman"/>
                          <a:cs typeface="Times New Roman"/>
                        </a:rPr>
                        <a:t>(p-values)</a:t>
                      </a:r>
                      <a:endParaRPr lang="en-US" sz="2200" dirty="0">
                        <a:latin typeface="Times New Roman"/>
                        <a:cs typeface="Times New Roman"/>
                      </a:endParaRPr>
                    </a:p>
                  </a:txBody>
                  <a:tcPr marL="164592" marR="164592" marT="82294" marB="82294" anchor="b"/>
                </a:tc>
                <a:tc hMerge="1">
                  <a:txBody>
                    <a:bodyPr/>
                    <a:lstStyle/>
                    <a:p>
                      <a:endParaRPr lang="en-US"/>
                    </a:p>
                  </a:txBody>
                  <a:tcPr/>
                </a:tc>
              </a:tr>
              <a:tr h="4114712">
                <a:tc>
                  <a:txBody>
                    <a:bodyPr/>
                    <a:lstStyle/>
                    <a:p>
                      <a:r>
                        <a:rPr lang="en-US" sz="2200" dirty="0" smtClean="0">
                          <a:latin typeface="Times New Roman"/>
                          <a:cs typeface="Times New Roman"/>
                        </a:rPr>
                        <a:t>3803_1</a:t>
                      </a:r>
                      <a:endParaRPr lang="en-US" sz="2200" dirty="0">
                        <a:latin typeface="Times New Roman"/>
                        <a:cs typeface="Times New Roman"/>
                      </a:endParaRPr>
                    </a:p>
                  </a:txBody>
                  <a:tcPr marL="164592" marR="164592" marT="82294" marB="82294"/>
                </a:tc>
                <a:tc>
                  <a:txBody>
                    <a:bodyPr/>
                    <a:lstStyle/>
                    <a:p>
                      <a:r>
                        <a:rPr lang="en-US" sz="2200" dirty="0" smtClean="0">
                          <a:solidFill>
                            <a:srgbClr val="31859C"/>
                          </a:solidFill>
                          <a:latin typeface="Times New Roman"/>
                          <a:cs typeface="Times New Roman"/>
                        </a:rPr>
                        <a:t>White blood</a:t>
                      </a:r>
                      <a:r>
                        <a:rPr lang="en-US" sz="2200" baseline="0" dirty="0" smtClean="0">
                          <a:solidFill>
                            <a:srgbClr val="31859C"/>
                          </a:solidFill>
                          <a:latin typeface="Times New Roman"/>
                          <a:cs typeface="Times New Roman"/>
                        </a:rPr>
                        <a:t> cell count</a:t>
                      </a:r>
                    </a:p>
                    <a:p>
                      <a:r>
                        <a:rPr lang="en-US" sz="2200" baseline="0" dirty="0" smtClean="0">
                          <a:solidFill>
                            <a:srgbClr val="31859C"/>
                          </a:solidFill>
                          <a:latin typeface="Times New Roman"/>
                          <a:cs typeface="Times New Roman"/>
                        </a:rPr>
                        <a:t>Neutrophil cell count</a:t>
                      </a:r>
                    </a:p>
                    <a:p>
                      <a:r>
                        <a:rPr lang="en-US" sz="2200" baseline="0" dirty="0" smtClean="0">
                          <a:solidFill>
                            <a:srgbClr val="31859C"/>
                          </a:solidFill>
                          <a:latin typeface="Times New Roman"/>
                          <a:cs typeface="Times New Roman"/>
                        </a:rPr>
                        <a:t>Lymphocyte cell count</a:t>
                      </a:r>
                    </a:p>
                    <a:p>
                      <a:r>
                        <a:rPr lang="en-US" sz="2200" baseline="0" dirty="0" smtClean="0">
                          <a:solidFill>
                            <a:srgbClr val="31859C"/>
                          </a:solidFill>
                          <a:latin typeface="Times New Roman"/>
                          <a:cs typeface="Times New Roman"/>
                        </a:rPr>
                        <a:t>Eosinophil cell count</a:t>
                      </a:r>
                    </a:p>
                    <a:p>
                      <a:r>
                        <a:rPr lang="en-US" sz="2200" baseline="0" dirty="0" smtClean="0">
                          <a:solidFill>
                            <a:srgbClr val="31859C"/>
                          </a:solidFill>
                          <a:latin typeface="Times New Roman"/>
                          <a:cs typeface="Times New Roman"/>
                        </a:rPr>
                        <a:t>Basophil cell count</a:t>
                      </a:r>
                    </a:p>
                    <a:p>
                      <a:r>
                        <a:rPr lang="en-US" sz="2200" baseline="0" dirty="0" smtClean="0">
                          <a:solidFill>
                            <a:srgbClr val="31859C"/>
                          </a:solidFill>
                          <a:latin typeface="Times New Roman"/>
                          <a:cs typeface="Times New Roman"/>
                        </a:rPr>
                        <a:t>Monocyte cell count</a:t>
                      </a:r>
                    </a:p>
                    <a:p>
                      <a:r>
                        <a:rPr lang="en-US" sz="2200" baseline="0" dirty="0" smtClean="0">
                          <a:solidFill>
                            <a:srgbClr val="31859C"/>
                          </a:solidFill>
                          <a:latin typeface="Times New Roman"/>
                          <a:cs typeface="Times New Roman"/>
                        </a:rPr>
                        <a:t>Neutrophil differential </a:t>
                      </a:r>
                      <a:r>
                        <a:rPr lang="en-US" sz="2200" kern="1200" baseline="0" dirty="0" smtClean="0">
                          <a:solidFill>
                            <a:srgbClr val="31859C"/>
                          </a:solidFill>
                          <a:latin typeface="Times New Roman"/>
                          <a:cs typeface="Times New Roman"/>
                        </a:rPr>
                        <a:t>count</a:t>
                      </a:r>
                    </a:p>
                    <a:p>
                      <a:r>
                        <a:rPr lang="en-US" sz="2200" baseline="0" dirty="0" smtClean="0">
                          <a:solidFill>
                            <a:srgbClr val="31859C"/>
                          </a:solidFill>
                          <a:latin typeface="Times New Roman"/>
                          <a:cs typeface="Times New Roman"/>
                        </a:rPr>
                        <a:t>Lymphocyte differential count</a:t>
                      </a:r>
                    </a:p>
                    <a:p>
                      <a:r>
                        <a:rPr lang="en-US" sz="2200" baseline="0" dirty="0" smtClean="0">
                          <a:solidFill>
                            <a:srgbClr val="DA0000"/>
                          </a:solidFill>
                          <a:latin typeface="Times New Roman"/>
                          <a:cs typeface="Times New Roman"/>
                        </a:rPr>
                        <a:t>Red blood cell count</a:t>
                      </a:r>
                    </a:p>
                    <a:p>
                      <a:r>
                        <a:rPr lang="en-US" sz="2200" baseline="0" dirty="0" smtClean="0">
                          <a:solidFill>
                            <a:srgbClr val="DA0000"/>
                          </a:solidFill>
                          <a:latin typeface="Times New Roman"/>
                          <a:cs typeface="Times New Roman"/>
                        </a:rPr>
                        <a:t>Mean cell volume</a:t>
                      </a:r>
                    </a:p>
                    <a:p>
                      <a:r>
                        <a:rPr lang="en-US" sz="2200" baseline="0" dirty="0" smtClean="0">
                          <a:solidFill>
                            <a:srgbClr val="DA0000"/>
                          </a:solidFill>
                          <a:latin typeface="Times New Roman"/>
                          <a:cs typeface="Times New Roman"/>
                        </a:rPr>
                        <a:t>Mean corpuscular hemoglobin</a:t>
                      </a:r>
                    </a:p>
                    <a:p>
                      <a:r>
                        <a:rPr lang="en-US" sz="2200" dirty="0" smtClean="0">
                          <a:solidFill>
                            <a:schemeClr val="accent3">
                              <a:lumMod val="50000"/>
                            </a:schemeClr>
                          </a:solidFill>
                          <a:latin typeface="Times New Roman"/>
                          <a:cs typeface="Times New Roman"/>
                        </a:rPr>
                        <a:t>Platelet count</a:t>
                      </a:r>
                      <a:endParaRPr lang="en-US" sz="2200" dirty="0">
                        <a:solidFill>
                          <a:schemeClr val="accent3">
                            <a:lumMod val="50000"/>
                          </a:schemeClr>
                        </a:solidFill>
                        <a:latin typeface="Times New Roman"/>
                        <a:cs typeface="Times New Roman"/>
                      </a:endParaRPr>
                    </a:p>
                  </a:txBody>
                  <a:tcPr marL="164592" marR="164592" marT="82294" marB="82294"/>
                </a:tc>
                <a:tc>
                  <a:txBody>
                    <a:bodyPr/>
                    <a:lstStyle/>
                    <a:p>
                      <a:pPr algn="r"/>
                      <a:r>
                        <a:rPr lang="en-US" sz="2200" dirty="0" smtClean="0">
                          <a:latin typeface="Times New Roman"/>
                          <a:cs typeface="Times New Roman"/>
                        </a:rPr>
                        <a:t>-2.99</a:t>
                      </a:r>
                      <a:r>
                        <a:rPr lang="en-US" sz="2200" baseline="0" dirty="0" smtClean="0">
                          <a:latin typeface="Times New Roman"/>
                          <a:cs typeface="Times New Roman"/>
                        </a:rPr>
                        <a:t> </a:t>
                      </a:r>
                      <a:r>
                        <a:rPr lang="en-US" sz="2200" kern="1200" dirty="0" smtClean="0">
                          <a:latin typeface="Times New Roman"/>
                          <a:cs typeface="Times New Roman"/>
                        </a:rPr>
                        <a:t>-0.19 -2.63 -0.11 -0.02 -0.03 0.39 -0.39 </a:t>
                      </a:r>
                      <a:r>
                        <a:rPr lang="en-US" sz="2200" dirty="0" smtClean="0">
                          <a:latin typeface="Times New Roman"/>
                          <a:cs typeface="Times New Roman"/>
                        </a:rPr>
                        <a:t>-0.42 </a:t>
                      </a:r>
                      <a:r>
                        <a:rPr lang="en-US" sz="2200" kern="1200" dirty="0" smtClean="0">
                          <a:latin typeface="Times New Roman"/>
                          <a:cs typeface="Times New Roman"/>
                        </a:rPr>
                        <a:t>2.48 0.55</a:t>
                      </a:r>
                    </a:p>
                    <a:p>
                      <a:pPr marL="0" marR="0" indent="0" algn="r"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-240</a:t>
                      </a:r>
                      <a:endParaRPr lang="en-US" sz="2200" kern="1200" dirty="0" smtClean="0">
                        <a:solidFill>
                          <a:schemeClr val="tx1"/>
                        </a:solidFill>
                        <a:latin typeface="Times New Roman"/>
                        <a:ea typeface="+mn-ea"/>
                        <a:cs typeface="Times New Roman"/>
                      </a:endParaRPr>
                    </a:p>
                  </a:txBody>
                  <a:tcPr marL="164592" marR="164592" marT="82294" marB="82294"/>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2200" kern="1200" dirty="0" smtClean="0">
                          <a:latin typeface="Times New Roman"/>
                          <a:cs typeface="Times New Roman"/>
                        </a:rPr>
                        <a:t>(&lt; 0.0001)</a:t>
                      </a:r>
                      <a:endParaRPr lang="en-US" sz="2200" kern="1200" dirty="0" smtClean="0">
                        <a:solidFill>
                          <a:schemeClr val="tx1"/>
                        </a:solidFill>
                        <a:latin typeface="Times New Roman"/>
                        <a:ea typeface="+mn-ea"/>
                        <a:cs typeface="Times New Roman"/>
                      </a:endParaRPr>
                    </a:p>
                  </a:txBody>
                  <a:tcPr marL="0" marR="164592" marT="82294" marB="82294"/>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81690807"/>
              </p:ext>
            </p:extLst>
          </p:nvPr>
        </p:nvGraphicFramePr>
        <p:xfrm>
          <a:off x="11634481" y="15959594"/>
          <a:ext cx="12918887" cy="7528495"/>
        </p:xfrm>
        <a:graphic>
          <a:graphicData uri="http://schemas.openxmlformats.org/drawingml/2006/table">
            <a:tbl>
              <a:tblPr firstRow="1" bandRow="1">
                <a:tableStyleId>{793D81CF-94F2-401A-BA57-92F5A7B2D0C5}</a:tableStyleId>
              </a:tblPr>
              <a:tblGrid>
                <a:gridCol w="1513246"/>
                <a:gridCol w="11405641"/>
              </a:tblGrid>
              <a:tr h="493765">
                <a:tc>
                  <a:txBody>
                    <a:bodyPr/>
                    <a:lstStyle/>
                    <a:p>
                      <a:r>
                        <a:rPr lang="en-US" sz="2200" dirty="0" smtClean="0">
                          <a:latin typeface="Times New Roman"/>
                          <a:cs typeface="Times New Roman"/>
                        </a:rPr>
                        <a:t>Knock</a:t>
                      </a:r>
                      <a:r>
                        <a:rPr lang="en-US" sz="2200" baseline="0" dirty="0" smtClean="0">
                          <a:latin typeface="Times New Roman"/>
                          <a:cs typeface="Times New Roman"/>
                        </a:rPr>
                        <a:t>out</a:t>
                      </a:r>
                      <a:endParaRPr lang="en-US" sz="2200" dirty="0">
                        <a:latin typeface="Times New Roman"/>
                        <a:cs typeface="Times New Roman"/>
                      </a:endParaRPr>
                    </a:p>
                  </a:txBody>
                  <a:tcPr marL="164592" marR="164592" marT="82294" marB="82294"/>
                </a:tc>
                <a:tc>
                  <a:txBody>
                    <a:bodyPr/>
                    <a:lstStyle/>
                    <a:p>
                      <a:r>
                        <a:rPr lang="en-US" sz="2200" dirty="0" smtClean="0">
                          <a:latin typeface="Times New Roman"/>
                          <a:cs typeface="Times New Roman"/>
                        </a:rPr>
                        <a:t>Phenotypic</a:t>
                      </a:r>
                      <a:r>
                        <a:rPr lang="en-US" sz="2200" baseline="0" dirty="0" smtClean="0">
                          <a:latin typeface="Times New Roman"/>
                          <a:cs typeface="Times New Roman"/>
                        </a:rPr>
                        <a:t> measurements (direction of association)</a:t>
                      </a:r>
                      <a:endParaRPr lang="en-US" sz="22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1550_1</a:t>
                      </a:r>
                      <a:endParaRPr lang="en-US" sz="2200" dirty="0">
                        <a:latin typeface="Times New Roman"/>
                        <a:cs typeface="Times New Roman"/>
                      </a:endParaRPr>
                    </a:p>
                  </a:txBody>
                  <a:tcPr marL="164592" marR="164592" marT="82294" marB="82294"/>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800" baseline="0" dirty="0" smtClean="0">
                          <a:solidFill>
                            <a:srgbClr val="DA0000"/>
                          </a:solidFill>
                          <a:latin typeface="Times New Roman"/>
                          <a:cs typeface="Times New Roman"/>
                        </a:rPr>
                        <a:t>Hematocrit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Mean cell volume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Hemoglobin</a:t>
                      </a:r>
                      <a:r>
                        <a:rPr lang="en-US" sz="1800" baseline="0" dirty="0" smtClean="0">
                          <a:latin typeface="Times New Roman"/>
                          <a:cs typeface="Times New Roman"/>
                        </a:rPr>
                        <a:t> </a:t>
                      </a:r>
                      <a:r>
                        <a:rPr lang="en-US" sz="1800" dirty="0" smtClean="0">
                          <a:latin typeface="Times New Roman"/>
                          <a:cs typeface="Times New Roman"/>
                        </a:rPr>
                        <a:t>(–)</a:t>
                      </a:r>
                      <a:r>
                        <a:rPr lang="en-US" sz="1800" baseline="0" dirty="0" smtClean="0">
                          <a:latin typeface="Times New Roman"/>
                          <a:cs typeface="Times New Roman"/>
                        </a:rPr>
                        <a:t>, </a:t>
                      </a:r>
                      <a:r>
                        <a:rPr lang="en-US" sz="1800" dirty="0" smtClean="0">
                          <a:solidFill>
                            <a:srgbClr val="DA0000"/>
                          </a:solidFill>
                          <a:latin typeface="Times New Roman"/>
                          <a:cs typeface="Times New Roman"/>
                        </a:rPr>
                        <a:t>MCHC</a:t>
                      </a:r>
                      <a:r>
                        <a:rPr lang="en-US" sz="1800" baseline="30000" dirty="0" smtClean="0">
                          <a:solidFill>
                            <a:srgbClr val="DA0000"/>
                          </a:solidFill>
                          <a:latin typeface="Times New Roman"/>
                          <a:cs typeface="Times New Roman"/>
                        </a:rPr>
                        <a:t>1</a:t>
                      </a:r>
                      <a:r>
                        <a:rPr lang="en-US" sz="1800" baseline="0" dirty="0" smtClean="0">
                          <a:latin typeface="Times New Roman"/>
                          <a:cs typeface="Times New Roman"/>
                        </a:rPr>
                        <a:t> </a:t>
                      </a:r>
                      <a:r>
                        <a:rPr lang="en-US" sz="1800" dirty="0" smtClean="0">
                          <a:latin typeface="Times New Roman"/>
                          <a:cs typeface="Times New Roman"/>
                        </a:rPr>
                        <a:t>(–)</a:t>
                      </a:r>
                      <a:r>
                        <a:rPr lang="en-US" sz="1800" baseline="0" dirty="0" smtClean="0">
                          <a:latin typeface="Times New Roman"/>
                          <a:cs typeface="Times New Roman"/>
                        </a:rPr>
                        <a:t>, </a:t>
                      </a:r>
                      <a:r>
                        <a:rPr lang="en-US" sz="1800" baseline="0" dirty="0" smtClean="0">
                          <a:solidFill>
                            <a:srgbClr val="4F6228"/>
                          </a:solidFill>
                          <a:latin typeface="Times New Roman"/>
                          <a:cs typeface="Times New Roman"/>
                        </a:rPr>
                        <a:t>Mean platelet volume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1796_1</a:t>
                      </a:r>
                      <a:endParaRPr lang="en-US" sz="2200" dirty="0">
                        <a:latin typeface="Times New Roman"/>
                        <a:cs typeface="Times New Roman"/>
                      </a:endParaRPr>
                    </a:p>
                  </a:txBody>
                  <a:tcPr marL="164592" marR="164592" marT="82294" marB="82294"/>
                </a:tc>
                <a:tc>
                  <a:txBody>
                    <a:bodyPr/>
                    <a:lstStyle/>
                    <a:p>
                      <a:r>
                        <a:rPr lang="en-US" sz="1800" dirty="0" smtClean="0">
                          <a:solidFill>
                            <a:srgbClr val="DA0000"/>
                          </a:solidFill>
                          <a:latin typeface="Times New Roman"/>
                          <a:cs typeface="Times New Roman"/>
                        </a:rPr>
                        <a:t>MCHC </a:t>
                      </a:r>
                      <a:r>
                        <a:rPr lang="en-US" sz="1800" dirty="0" smtClean="0">
                          <a:latin typeface="Times New Roman"/>
                          <a:cs typeface="Times New Roman"/>
                        </a:rPr>
                        <a:t>(+), </a:t>
                      </a:r>
                      <a:r>
                        <a:rPr lang="en-US" sz="1800" dirty="0" smtClean="0">
                          <a:solidFill>
                            <a:srgbClr val="DA0000"/>
                          </a:solidFill>
                          <a:latin typeface="Times New Roman"/>
                          <a:cs typeface="Times New Roman"/>
                        </a:rPr>
                        <a:t>Hematocrit</a:t>
                      </a:r>
                      <a:r>
                        <a:rPr lang="en-US" sz="1800" dirty="0" smtClean="0">
                          <a:latin typeface="Times New Roman"/>
                          <a:cs typeface="Times New Roman"/>
                        </a:rPr>
                        <a:t>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Mean cell volume </a:t>
                      </a:r>
                      <a:r>
                        <a:rPr lang="en-US" sz="1800" dirty="0" smtClean="0">
                          <a:latin typeface="Times New Roman"/>
                          <a:cs typeface="Times New Roman"/>
                        </a:rPr>
                        <a:t>(–)</a:t>
                      </a:r>
                      <a:r>
                        <a:rPr lang="en-US" sz="1800" baseline="0" dirty="0" smtClean="0">
                          <a:latin typeface="Times New Roman"/>
                          <a:cs typeface="Times New Roman"/>
                        </a:rPr>
                        <a:t>, </a:t>
                      </a:r>
                      <a:r>
                        <a:rPr lang="en-US" sz="1800" baseline="0" dirty="0" smtClean="0">
                          <a:solidFill>
                            <a:schemeClr val="accent5">
                              <a:lumMod val="75000"/>
                            </a:schemeClr>
                          </a:solidFill>
                          <a:latin typeface="Times New Roman"/>
                          <a:cs typeface="Times New Roman"/>
                        </a:rPr>
                        <a:t>Monocyte diff.</a:t>
                      </a:r>
                      <a:r>
                        <a:rPr lang="en-US" sz="1800" baseline="30000" dirty="0" smtClean="0">
                          <a:solidFill>
                            <a:schemeClr val="accent5">
                              <a:lumMod val="75000"/>
                            </a:schemeClr>
                          </a:solidFill>
                          <a:latin typeface="Times New Roman"/>
                          <a:cs typeface="Times New Roman"/>
                        </a:rPr>
                        <a:t>2</a:t>
                      </a:r>
                      <a:r>
                        <a:rPr lang="en-US" sz="1800" baseline="0" dirty="0" smtClean="0">
                          <a:solidFill>
                            <a:schemeClr val="accent5">
                              <a:lumMod val="75000"/>
                            </a:schemeClr>
                          </a:solidFill>
                          <a:latin typeface="Times New Roman"/>
                          <a:cs typeface="Times New Roman"/>
                        </a:rPr>
                        <a:t> count </a:t>
                      </a:r>
                      <a:r>
                        <a:rPr lang="en-US" sz="1800" dirty="0" smtClean="0">
                          <a:latin typeface="Times New Roman"/>
                          <a:cs typeface="Times New Roman"/>
                        </a:rPr>
                        <a:t>(–)</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LUC</a:t>
                      </a:r>
                      <a:r>
                        <a:rPr lang="en-US" sz="1800" baseline="30000" dirty="0" smtClean="0">
                          <a:solidFill>
                            <a:srgbClr val="31859C"/>
                          </a:solidFill>
                          <a:latin typeface="Times New Roman"/>
                          <a:cs typeface="Times New Roman"/>
                        </a:rPr>
                        <a:t>3</a:t>
                      </a:r>
                      <a:r>
                        <a:rPr lang="en-US" sz="1800" baseline="0" dirty="0" smtClean="0">
                          <a:solidFill>
                            <a:srgbClr val="31859C"/>
                          </a:solidFill>
                          <a:latin typeface="Times New Roman"/>
                          <a:cs typeface="Times New Roman"/>
                        </a:rPr>
                        <a:t> count </a:t>
                      </a:r>
                      <a:r>
                        <a:rPr lang="en-US" sz="1800" dirty="0" smtClean="0">
                          <a:latin typeface="Times New Roman"/>
                          <a:cs typeface="Times New Roman"/>
                        </a:rPr>
                        <a:t>(–)</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LUC diff. count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1797_1</a:t>
                      </a:r>
                      <a:endParaRPr lang="en-US" sz="2200" dirty="0">
                        <a:latin typeface="Times New Roman"/>
                        <a:cs typeface="Times New Roman"/>
                      </a:endParaRPr>
                    </a:p>
                  </a:txBody>
                  <a:tcPr marL="164592" marR="164592" marT="82294" marB="82294"/>
                </a:tc>
                <a:tc>
                  <a:txBody>
                    <a:bodyPr/>
                    <a:lstStyle/>
                    <a:p>
                      <a:r>
                        <a:rPr lang="en-US" sz="1800" dirty="0" smtClean="0">
                          <a:solidFill>
                            <a:srgbClr val="31859C"/>
                          </a:solidFill>
                          <a:latin typeface="Times New Roman"/>
                          <a:cs typeface="Times New Roman"/>
                        </a:rPr>
                        <a:t>WBC</a:t>
                      </a:r>
                      <a:r>
                        <a:rPr lang="en-US" sz="1800" baseline="30000" dirty="0" smtClean="0">
                          <a:solidFill>
                            <a:srgbClr val="31859C"/>
                          </a:solidFill>
                          <a:latin typeface="Times New Roman"/>
                          <a:cs typeface="Times New Roman"/>
                        </a:rPr>
                        <a:t>4</a:t>
                      </a:r>
                      <a:r>
                        <a:rPr lang="en-US" sz="1800" dirty="0" smtClean="0">
                          <a:solidFill>
                            <a:srgbClr val="31859C"/>
                          </a:solidFill>
                          <a:latin typeface="Times New Roman"/>
                          <a:cs typeface="Times New Roman"/>
                        </a:rPr>
                        <a:t> count </a:t>
                      </a:r>
                      <a:r>
                        <a:rPr lang="en-US" sz="1800" dirty="0" smtClean="0">
                          <a:latin typeface="Times New Roman"/>
                          <a:cs typeface="Times New Roman"/>
                        </a:rPr>
                        <a:t>(+), </a:t>
                      </a:r>
                      <a:r>
                        <a:rPr lang="en-US" sz="1800" dirty="0" smtClean="0">
                          <a:solidFill>
                            <a:srgbClr val="DA0000"/>
                          </a:solidFill>
                          <a:latin typeface="Times New Roman"/>
                          <a:cs typeface="Times New Roman"/>
                        </a:rPr>
                        <a:t>Hemoglobin</a:t>
                      </a:r>
                      <a:r>
                        <a:rPr lang="en-US" sz="1800" dirty="0" smtClean="0">
                          <a:latin typeface="Times New Roman"/>
                          <a:cs typeface="Times New Roman"/>
                        </a:rPr>
                        <a:t> (+), </a:t>
                      </a:r>
                      <a:r>
                        <a:rPr lang="en-US" sz="1800" dirty="0" smtClean="0">
                          <a:solidFill>
                            <a:srgbClr val="DA0000"/>
                          </a:solidFill>
                          <a:latin typeface="Times New Roman"/>
                          <a:cs typeface="Times New Roman"/>
                        </a:rPr>
                        <a:t>MCHC</a:t>
                      </a:r>
                      <a:r>
                        <a:rPr lang="en-US" sz="1800" dirty="0" smtClean="0">
                          <a:latin typeface="Times New Roman"/>
                          <a:cs typeface="Times New Roman"/>
                        </a:rPr>
                        <a:t> </a:t>
                      </a:r>
                      <a:r>
                        <a:rPr lang="en-US" sz="1800" baseline="0" dirty="0" smtClean="0">
                          <a:latin typeface="Times New Roman"/>
                          <a:cs typeface="Times New Roman"/>
                        </a:rPr>
                        <a:t>(+), </a:t>
                      </a:r>
                      <a:r>
                        <a:rPr lang="en-US" sz="1800" baseline="0" dirty="0" smtClean="0">
                          <a:solidFill>
                            <a:srgbClr val="4F6228"/>
                          </a:solidFill>
                          <a:latin typeface="Times New Roman"/>
                          <a:cs typeface="Times New Roman"/>
                        </a:rPr>
                        <a:t>Mean platelet volume</a:t>
                      </a:r>
                      <a:r>
                        <a:rPr lang="en-US" sz="1800" baseline="0" dirty="0" smtClean="0">
                          <a:latin typeface="Times New Roman"/>
                          <a:cs typeface="Times New Roman"/>
                        </a:rPr>
                        <a:t> (+), </a:t>
                      </a:r>
                      <a:r>
                        <a:rPr lang="en-US" sz="1800" baseline="0" dirty="0" smtClean="0">
                          <a:solidFill>
                            <a:srgbClr val="31859C"/>
                          </a:solidFill>
                          <a:latin typeface="Times New Roman"/>
                          <a:cs typeface="Times New Roman"/>
                        </a:rPr>
                        <a:t>Lymphocyte cell count </a:t>
                      </a:r>
                      <a:r>
                        <a:rPr lang="en-US" sz="1800" baseline="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1798_1</a:t>
                      </a:r>
                      <a:endParaRPr lang="en-US" sz="2200" dirty="0">
                        <a:latin typeface="Times New Roman"/>
                        <a:cs typeface="Times New Roman"/>
                      </a:endParaRPr>
                    </a:p>
                  </a:txBody>
                  <a:tcPr marL="164592" marR="164592" marT="82294" marB="82294"/>
                </a:tc>
                <a:tc>
                  <a:txBody>
                    <a:bodyPr/>
                    <a:lstStyle/>
                    <a:p>
                      <a:r>
                        <a:rPr lang="en-US" sz="1800" dirty="0" smtClean="0">
                          <a:solidFill>
                            <a:srgbClr val="DA0000"/>
                          </a:solidFill>
                          <a:latin typeface="Times New Roman"/>
                          <a:cs typeface="Times New Roman"/>
                        </a:rPr>
                        <a:t>MCHC</a:t>
                      </a:r>
                      <a:r>
                        <a:rPr lang="en-US" sz="1800" dirty="0" smtClean="0">
                          <a:latin typeface="Times New Roman"/>
                          <a:cs typeface="Times New Roman"/>
                        </a:rPr>
                        <a:t>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Hematocrit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Mean cell volume </a:t>
                      </a:r>
                      <a:r>
                        <a:rPr lang="en-US" sz="1800" baseline="0" dirty="0" smtClean="0">
                          <a:latin typeface="Times New Roman"/>
                          <a:cs typeface="Times New Roman"/>
                        </a:rPr>
                        <a:t>(+)</a:t>
                      </a:r>
                      <a:endParaRPr lang="en-US" sz="1800" dirty="0">
                        <a:latin typeface="Times New Roman"/>
                        <a:cs typeface="Times New Roman"/>
                      </a:endParaRPr>
                    </a:p>
                  </a:txBody>
                  <a:tcPr marL="164592" marR="164592" marT="82294" marB="82294"/>
                </a:tc>
              </a:tr>
              <a:tr h="713217">
                <a:tc>
                  <a:txBody>
                    <a:bodyPr/>
                    <a:lstStyle/>
                    <a:p>
                      <a:r>
                        <a:rPr lang="en-US" sz="2200" dirty="0" smtClean="0">
                          <a:latin typeface="Times New Roman"/>
                          <a:cs typeface="Times New Roman"/>
                        </a:rPr>
                        <a:t>1799_1</a:t>
                      </a:r>
                      <a:endParaRPr lang="en-US" sz="2200" dirty="0">
                        <a:latin typeface="Times New Roman"/>
                        <a:cs typeface="Times New Roman"/>
                      </a:endParaRPr>
                    </a:p>
                  </a:txBody>
                  <a:tcPr marL="164592" marR="164592" marT="82294" marB="82294"/>
                </a:tc>
                <a:tc>
                  <a:txBody>
                    <a:bodyPr/>
                    <a:lstStyle/>
                    <a:p>
                      <a:r>
                        <a:rPr lang="en-US" sz="1800" dirty="0" smtClean="0">
                          <a:solidFill>
                            <a:srgbClr val="DA0000"/>
                          </a:solidFill>
                          <a:latin typeface="Times New Roman"/>
                          <a:cs typeface="Times New Roman"/>
                        </a:rPr>
                        <a:t>Hematocrit</a:t>
                      </a:r>
                      <a:r>
                        <a:rPr lang="en-US" sz="1800" baseline="0" dirty="0" smtClean="0">
                          <a:latin typeface="Times New Roman"/>
                          <a:cs typeface="Times New Roman"/>
                        </a:rPr>
                        <a:t> (+), </a:t>
                      </a:r>
                      <a:r>
                        <a:rPr lang="en-US" sz="1800" baseline="0" dirty="0" smtClean="0">
                          <a:solidFill>
                            <a:srgbClr val="DA0000"/>
                          </a:solidFill>
                          <a:latin typeface="Times New Roman"/>
                          <a:cs typeface="Times New Roman"/>
                        </a:rPr>
                        <a:t>Mean cell volume </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LUC count </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LUC diff. count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Mean corpuscular hemoglobin </a:t>
                      </a:r>
                      <a:r>
                        <a:rPr lang="en-US" sz="1800" dirty="0" smtClean="0">
                          <a:latin typeface="Times New Roman"/>
                          <a:cs typeface="Times New Roman"/>
                        </a:rPr>
                        <a:t>(–), </a:t>
                      </a:r>
                      <a:r>
                        <a:rPr lang="en-US" sz="1800" dirty="0" smtClean="0">
                          <a:solidFill>
                            <a:srgbClr val="DA0000"/>
                          </a:solidFill>
                          <a:latin typeface="Times New Roman"/>
                          <a:cs typeface="Times New Roman"/>
                        </a:rPr>
                        <a:t>MCHC</a:t>
                      </a:r>
                      <a:r>
                        <a:rPr lang="en-US" sz="1800" dirty="0" smtClean="0">
                          <a:latin typeface="Times New Roman"/>
                          <a:cs typeface="Times New Roman"/>
                        </a:rPr>
                        <a:t> (–)</a:t>
                      </a:r>
                      <a:r>
                        <a:rPr lang="en-US" sz="1800" baseline="0" dirty="0" smtClean="0">
                          <a:latin typeface="Times New Roman"/>
                          <a:cs typeface="Times New Roman"/>
                        </a:rPr>
                        <a:t>, </a:t>
                      </a:r>
                      <a:r>
                        <a:rPr lang="en-US" sz="1800" baseline="0" dirty="0" smtClean="0">
                          <a:solidFill>
                            <a:srgbClr val="4F6228"/>
                          </a:solidFill>
                          <a:latin typeface="Times New Roman"/>
                          <a:cs typeface="Times New Roman"/>
                        </a:rPr>
                        <a:t>Mean platelet volume </a:t>
                      </a:r>
                      <a:r>
                        <a:rPr lang="en-US" sz="1800" dirty="0" smtClean="0">
                          <a:latin typeface="Times New Roman"/>
                          <a:cs typeface="Times New Roman"/>
                        </a:rPr>
                        <a:t>(–), </a:t>
                      </a:r>
                      <a:r>
                        <a:rPr lang="en-US" sz="1800" dirty="0" smtClean="0">
                          <a:solidFill>
                            <a:srgbClr val="31859C"/>
                          </a:solidFill>
                          <a:latin typeface="Times New Roman"/>
                          <a:cs typeface="Times New Roman"/>
                        </a:rPr>
                        <a:t>Eosinophil diff.</a:t>
                      </a:r>
                      <a:r>
                        <a:rPr lang="en-US" sz="1800" baseline="0" dirty="0" smtClean="0">
                          <a:solidFill>
                            <a:srgbClr val="31859C"/>
                          </a:solidFill>
                          <a:latin typeface="Times New Roman"/>
                          <a:cs typeface="Times New Roman"/>
                        </a:rPr>
                        <a:t> count </a:t>
                      </a:r>
                      <a:r>
                        <a:rPr lang="en-US" sz="1800" dirty="0" smtClean="0">
                          <a:latin typeface="Times New Roman"/>
                          <a:cs typeface="Times New Roman"/>
                        </a:rPr>
                        <a:t>(–), </a:t>
                      </a:r>
                      <a:r>
                        <a:rPr lang="en-US" sz="1800" dirty="0" smtClean="0">
                          <a:solidFill>
                            <a:srgbClr val="31859C"/>
                          </a:solidFill>
                          <a:latin typeface="Times New Roman"/>
                          <a:cs typeface="Times New Roman"/>
                        </a:rPr>
                        <a:t>Eosinophil cell count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3157_1</a:t>
                      </a:r>
                      <a:endParaRPr lang="en-US" sz="2200" dirty="0">
                        <a:latin typeface="Times New Roman"/>
                        <a:cs typeface="Times New Roman"/>
                      </a:endParaRPr>
                    </a:p>
                  </a:txBody>
                  <a:tcPr marL="164592" marR="164592" marT="82294" marB="82294"/>
                </a:tc>
                <a:tc>
                  <a:txBody>
                    <a:bodyPr/>
                    <a:lstStyle/>
                    <a:p>
                      <a:r>
                        <a:rPr lang="en-US" sz="1800" dirty="0" smtClean="0">
                          <a:solidFill>
                            <a:srgbClr val="4F6228"/>
                          </a:solidFill>
                          <a:latin typeface="Times New Roman"/>
                          <a:cs typeface="Times New Roman"/>
                        </a:rPr>
                        <a:t>Mean</a:t>
                      </a:r>
                      <a:r>
                        <a:rPr lang="en-US" sz="1800" baseline="0" dirty="0" smtClean="0">
                          <a:solidFill>
                            <a:srgbClr val="4F6228"/>
                          </a:solidFill>
                          <a:latin typeface="Times New Roman"/>
                          <a:cs typeface="Times New Roman"/>
                        </a:rPr>
                        <a:t> platelet volume </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Lymphocyte diff. count </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Eosinophil diff. count </a:t>
                      </a:r>
                      <a:r>
                        <a:rPr lang="en-US" sz="1800" dirty="0" smtClean="0">
                          <a:latin typeface="Times New Roman"/>
                          <a:cs typeface="Times New Roman"/>
                        </a:rPr>
                        <a:t>(–), </a:t>
                      </a:r>
                      <a:r>
                        <a:rPr lang="en-US" sz="1800" dirty="0" smtClean="0">
                          <a:solidFill>
                            <a:srgbClr val="31859C"/>
                          </a:solidFill>
                          <a:latin typeface="Times New Roman"/>
                          <a:cs typeface="Times New Roman"/>
                        </a:rPr>
                        <a:t>Eosinophil</a:t>
                      </a:r>
                      <a:r>
                        <a:rPr lang="en-US" sz="1800" baseline="0" dirty="0" smtClean="0">
                          <a:solidFill>
                            <a:srgbClr val="31859C"/>
                          </a:solidFill>
                          <a:latin typeface="Times New Roman"/>
                          <a:cs typeface="Times New Roman"/>
                        </a:rPr>
                        <a:t> cell count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713217">
                <a:tc>
                  <a:txBody>
                    <a:bodyPr/>
                    <a:lstStyle/>
                    <a:p>
                      <a:r>
                        <a:rPr lang="en-US" sz="2200" dirty="0" smtClean="0">
                          <a:latin typeface="Times New Roman"/>
                          <a:cs typeface="Times New Roman"/>
                        </a:rPr>
                        <a:t>3621_1</a:t>
                      </a:r>
                      <a:endParaRPr lang="en-US" sz="2200" dirty="0">
                        <a:latin typeface="Times New Roman"/>
                        <a:cs typeface="Times New Roman"/>
                      </a:endParaRPr>
                    </a:p>
                  </a:txBody>
                  <a:tcPr marL="164592" marR="164592" marT="82294" marB="82294"/>
                </a:tc>
                <a:tc>
                  <a:txBody>
                    <a:bodyPr/>
                    <a:lstStyle/>
                    <a:p>
                      <a:r>
                        <a:rPr lang="en-US" sz="1800" dirty="0" smtClean="0">
                          <a:solidFill>
                            <a:srgbClr val="31859C"/>
                          </a:solidFill>
                          <a:latin typeface="Times New Roman"/>
                          <a:cs typeface="Times New Roman"/>
                        </a:rPr>
                        <a:t>LUC diff. count </a:t>
                      </a:r>
                      <a:r>
                        <a:rPr lang="en-US" sz="1800" dirty="0" smtClean="0">
                          <a:latin typeface="Times New Roman"/>
                          <a:cs typeface="Times New Roman"/>
                        </a:rPr>
                        <a:t>(+),</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Monocyte cell count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RBC</a:t>
                      </a:r>
                      <a:r>
                        <a:rPr lang="en-US" sz="1800" baseline="30000" dirty="0" smtClean="0">
                          <a:solidFill>
                            <a:srgbClr val="DA0000"/>
                          </a:solidFill>
                          <a:latin typeface="Times New Roman"/>
                          <a:cs typeface="Times New Roman"/>
                        </a:rPr>
                        <a:t>5</a:t>
                      </a:r>
                      <a:r>
                        <a:rPr lang="en-US" sz="1800" baseline="0" dirty="0" smtClean="0">
                          <a:solidFill>
                            <a:srgbClr val="DA0000"/>
                          </a:solidFill>
                          <a:latin typeface="Times New Roman"/>
                          <a:cs typeface="Times New Roman"/>
                        </a:rPr>
                        <a:t> count </a:t>
                      </a:r>
                      <a:r>
                        <a:rPr lang="en-US" sz="1800" dirty="0" smtClean="0">
                          <a:latin typeface="Times New Roman"/>
                          <a:cs typeface="Times New Roman"/>
                        </a:rPr>
                        <a:t>(–), </a:t>
                      </a:r>
                      <a:r>
                        <a:rPr lang="en-US" sz="1800" dirty="0" smtClean="0">
                          <a:solidFill>
                            <a:srgbClr val="DA0000"/>
                          </a:solidFill>
                          <a:latin typeface="Times New Roman"/>
                          <a:cs typeface="Times New Roman"/>
                        </a:rPr>
                        <a:t>Hemoglobin</a:t>
                      </a:r>
                      <a:r>
                        <a:rPr lang="en-US" sz="1800" baseline="0" dirty="0" smtClean="0">
                          <a:latin typeface="Times New Roman"/>
                          <a:cs typeface="Times New Roman"/>
                        </a:rPr>
                        <a:t> </a:t>
                      </a:r>
                      <a:r>
                        <a:rPr lang="en-US" sz="1800" dirty="0" smtClean="0">
                          <a:latin typeface="Times New Roman"/>
                          <a:cs typeface="Times New Roman"/>
                        </a:rPr>
                        <a:t>(–), </a:t>
                      </a:r>
                      <a:r>
                        <a:rPr lang="en-US" sz="1800" dirty="0" smtClean="0">
                          <a:solidFill>
                            <a:srgbClr val="DA0000"/>
                          </a:solidFill>
                          <a:latin typeface="Times New Roman"/>
                          <a:cs typeface="Times New Roman"/>
                        </a:rPr>
                        <a:t>Hematocrit</a:t>
                      </a:r>
                      <a:r>
                        <a:rPr lang="en-US" sz="1800" dirty="0" smtClean="0">
                          <a:latin typeface="Times New Roman"/>
                          <a:cs typeface="Times New Roman"/>
                        </a:rPr>
                        <a:t> (–), </a:t>
                      </a:r>
                      <a:r>
                        <a:rPr lang="en-US" sz="1800" dirty="0" smtClean="0">
                          <a:solidFill>
                            <a:srgbClr val="DA0000"/>
                          </a:solidFill>
                          <a:latin typeface="Times New Roman"/>
                          <a:cs typeface="Times New Roman"/>
                        </a:rPr>
                        <a:t>Mean cell volume</a:t>
                      </a:r>
                      <a:r>
                        <a:rPr lang="en-US" sz="1800" baseline="0" dirty="0" smtClean="0">
                          <a:solidFill>
                            <a:srgbClr val="DA0000"/>
                          </a:solidFill>
                          <a:latin typeface="Times New Roman"/>
                          <a:cs typeface="Times New Roman"/>
                        </a:rPr>
                        <a:t> </a:t>
                      </a:r>
                      <a:r>
                        <a:rPr lang="en-US" sz="1800" dirty="0" smtClean="0">
                          <a:latin typeface="Times New Roman"/>
                          <a:cs typeface="Times New Roman"/>
                        </a:rPr>
                        <a:t>(–), </a:t>
                      </a:r>
                      <a:r>
                        <a:rPr lang="en-US" sz="1800" dirty="0" smtClean="0">
                          <a:solidFill>
                            <a:srgbClr val="DA0000"/>
                          </a:solidFill>
                          <a:latin typeface="Times New Roman"/>
                          <a:cs typeface="Times New Roman"/>
                        </a:rPr>
                        <a:t>Mean corpuscular hemoglobin </a:t>
                      </a:r>
                      <a:r>
                        <a:rPr lang="en-US" sz="1800" dirty="0" smtClean="0">
                          <a:latin typeface="Times New Roman"/>
                          <a:cs typeface="Times New Roman"/>
                        </a:rPr>
                        <a:t>(–), </a:t>
                      </a:r>
                      <a:r>
                        <a:rPr lang="en-US" sz="1800" dirty="0" smtClean="0">
                          <a:solidFill>
                            <a:srgbClr val="DA0000"/>
                          </a:solidFill>
                          <a:latin typeface="Times New Roman"/>
                          <a:cs typeface="Times New Roman"/>
                        </a:rPr>
                        <a:t>MCHC</a:t>
                      </a:r>
                      <a:r>
                        <a:rPr lang="en-US" sz="1800" dirty="0" smtClean="0">
                          <a:latin typeface="Times New Roman"/>
                          <a:cs typeface="Times New Roman"/>
                        </a:rPr>
                        <a:t> (–), </a:t>
                      </a:r>
                      <a:r>
                        <a:rPr lang="en-US" sz="1800" dirty="0" smtClean="0">
                          <a:solidFill>
                            <a:srgbClr val="4F6228"/>
                          </a:solidFill>
                          <a:latin typeface="Times New Roman"/>
                          <a:cs typeface="Times New Roman"/>
                        </a:rPr>
                        <a:t>Platelet count </a:t>
                      </a:r>
                      <a:r>
                        <a:rPr lang="en-US" sz="1800" dirty="0" smtClean="0">
                          <a:latin typeface="Times New Roman"/>
                          <a:cs typeface="Times New Roman"/>
                        </a:rPr>
                        <a:t>(–), </a:t>
                      </a:r>
                      <a:r>
                        <a:rPr lang="en-US" sz="1800" dirty="0" smtClean="0">
                          <a:solidFill>
                            <a:srgbClr val="31859C"/>
                          </a:solidFill>
                          <a:latin typeface="Times New Roman"/>
                          <a:cs typeface="Times New Roman"/>
                        </a:rPr>
                        <a:t>Monocyte</a:t>
                      </a:r>
                      <a:r>
                        <a:rPr lang="en-US" sz="1800" baseline="0" dirty="0" smtClean="0">
                          <a:solidFill>
                            <a:srgbClr val="31859C"/>
                          </a:solidFill>
                          <a:latin typeface="Times New Roman"/>
                          <a:cs typeface="Times New Roman"/>
                        </a:rPr>
                        <a:t> diff. count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3805_1</a:t>
                      </a:r>
                      <a:endParaRPr lang="en-US" sz="2200" dirty="0">
                        <a:latin typeface="Times New Roman"/>
                        <a:cs typeface="Times New Roman"/>
                      </a:endParaRPr>
                    </a:p>
                  </a:txBody>
                  <a:tcPr marL="164592" marR="164592" marT="82294" marB="82294"/>
                </a:tc>
                <a:tc>
                  <a:txBody>
                    <a:bodyPr/>
                    <a:lstStyle/>
                    <a:p>
                      <a:r>
                        <a:rPr lang="en-US" sz="1800" dirty="0" smtClean="0">
                          <a:solidFill>
                            <a:srgbClr val="DA0000"/>
                          </a:solidFill>
                          <a:latin typeface="Times New Roman"/>
                          <a:cs typeface="Times New Roman"/>
                        </a:rPr>
                        <a:t>Mean cell volume</a:t>
                      </a:r>
                      <a:r>
                        <a:rPr lang="en-US" sz="1800" baseline="0" dirty="0" smtClean="0">
                          <a:solidFill>
                            <a:srgbClr val="DA0000"/>
                          </a:solidFill>
                          <a:latin typeface="Times New Roman"/>
                          <a:cs typeface="Times New Roman"/>
                        </a:rPr>
                        <a:t> </a:t>
                      </a:r>
                      <a:r>
                        <a:rPr lang="en-US" sz="1800" dirty="0" smtClean="0">
                          <a:latin typeface="Times New Roman"/>
                          <a:cs typeface="Times New Roman"/>
                        </a:rPr>
                        <a:t>(+),</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LUC count</a:t>
                      </a:r>
                      <a:r>
                        <a:rPr lang="en-US" sz="1800" baseline="0" dirty="0" smtClean="0">
                          <a:latin typeface="Times New Roman"/>
                          <a:cs typeface="Times New Roman"/>
                        </a:rPr>
                        <a:t> </a:t>
                      </a:r>
                      <a:r>
                        <a:rPr lang="en-US" sz="1800" dirty="0" smtClean="0">
                          <a:latin typeface="Times New Roman"/>
                          <a:cs typeface="Times New Roman"/>
                        </a:rPr>
                        <a:t>(+),</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LUC diff. count</a:t>
                      </a:r>
                      <a:r>
                        <a:rPr lang="en-US" sz="1800" baseline="0" dirty="0" smtClean="0">
                          <a:latin typeface="Times New Roman"/>
                          <a:cs typeface="Times New Roman"/>
                        </a:rPr>
                        <a:t> </a:t>
                      </a:r>
                      <a:r>
                        <a:rPr lang="en-US" sz="1800" dirty="0" smtClean="0">
                          <a:latin typeface="Times New Roman"/>
                          <a:cs typeface="Times New Roman"/>
                        </a:rPr>
                        <a:t>(+),</a:t>
                      </a:r>
                      <a:r>
                        <a:rPr lang="en-US" sz="1800" baseline="0" dirty="0" smtClean="0">
                          <a:latin typeface="Times New Roman"/>
                          <a:cs typeface="Times New Roman"/>
                        </a:rPr>
                        <a:t> </a:t>
                      </a:r>
                      <a:r>
                        <a:rPr lang="en-US" sz="1800" dirty="0" smtClean="0">
                          <a:solidFill>
                            <a:srgbClr val="DA0000"/>
                          </a:solidFill>
                          <a:latin typeface="Times New Roman"/>
                          <a:cs typeface="Times New Roman"/>
                        </a:rPr>
                        <a:t>MCHC</a:t>
                      </a:r>
                      <a:r>
                        <a:rPr lang="en-US" sz="1800" baseline="0" dirty="0" smtClean="0">
                          <a:latin typeface="Times New Roman"/>
                          <a:cs typeface="Times New Roman"/>
                        </a:rPr>
                        <a: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3887_1</a:t>
                      </a:r>
                      <a:endParaRPr lang="en-US" sz="2200" dirty="0">
                        <a:latin typeface="Times New Roman"/>
                        <a:cs typeface="Times New Roman"/>
                      </a:endParaRPr>
                    </a:p>
                  </a:txBody>
                  <a:tcPr marL="164592" marR="164592" marT="82294" marB="82294"/>
                </a:tc>
                <a:tc>
                  <a:txBody>
                    <a:bodyPr/>
                    <a:lstStyle/>
                    <a:p>
                      <a:r>
                        <a:rPr lang="en-US" sz="1800" dirty="0" smtClean="0">
                          <a:solidFill>
                            <a:srgbClr val="DA0000"/>
                          </a:solidFill>
                          <a:latin typeface="Times New Roman"/>
                          <a:cs typeface="Times New Roman"/>
                        </a:rPr>
                        <a:t>Mean</a:t>
                      </a:r>
                      <a:r>
                        <a:rPr lang="en-US" sz="1800" baseline="0" dirty="0" smtClean="0">
                          <a:solidFill>
                            <a:srgbClr val="DA0000"/>
                          </a:solidFill>
                          <a:latin typeface="Times New Roman"/>
                          <a:cs typeface="Times New Roman"/>
                        </a:rPr>
                        <a:t> cell volume </a:t>
                      </a:r>
                      <a:r>
                        <a:rPr lang="en-US" sz="1800" baseline="0" dirty="0" smtClean="0">
                          <a:latin typeface="Times New Roman"/>
                          <a:cs typeface="Times New Roman"/>
                        </a:rPr>
                        <a:t>(+), </a:t>
                      </a:r>
                      <a:r>
                        <a:rPr lang="en-US" sz="1800" baseline="0" dirty="0" smtClean="0">
                          <a:solidFill>
                            <a:srgbClr val="31859C"/>
                          </a:solidFill>
                          <a:latin typeface="Times New Roman"/>
                          <a:cs typeface="Times New Roman"/>
                        </a:rPr>
                        <a:t>Neutrophil cell count </a:t>
                      </a:r>
                      <a:r>
                        <a:rPr lang="en-US" sz="1800" baseline="0" dirty="0" smtClean="0">
                          <a:latin typeface="Times New Roman"/>
                          <a:cs typeface="Times New Roman"/>
                        </a:rPr>
                        <a:t>(+), </a:t>
                      </a:r>
                      <a:r>
                        <a:rPr lang="en-US" sz="1800" baseline="0" dirty="0" smtClean="0">
                          <a:solidFill>
                            <a:srgbClr val="4F6228"/>
                          </a:solidFill>
                          <a:latin typeface="Times New Roman"/>
                          <a:cs typeface="Times New Roman"/>
                        </a:rPr>
                        <a:t>Mean platelet volume </a:t>
                      </a:r>
                      <a:r>
                        <a:rPr lang="en-US" sz="1800" dirty="0" smtClean="0">
                          <a:latin typeface="Times New Roman"/>
                          <a:cs typeface="Times New Roman"/>
                        </a:rPr>
                        <a:t>(–), </a:t>
                      </a:r>
                      <a:r>
                        <a:rPr lang="en-US" sz="1800" dirty="0" smtClean="0">
                          <a:solidFill>
                            <a:srgbClr val="31859C"/>
                          </a:solidFill>
                          <a:latin typeface="Times New Roman"/>
                          <a:cs typeface="Times New Roman"/>
                        </a:rPr>
                        <a:t>LUC</a:t>
                      </a:r>
                      <a:r>
                        <a:rPr lang="en-US" sz="1800" baseline="0" dirty="0" smtClean="0">
                          <a:solidFill>
                            <a:srgbClr val="31859C"/>
                          </a:solidFill>
                          <a:latin typeface="Times New Roman"/>
                          <a:cs typeface="Times New Roman"/>
                        </a:rPr>
                        <a:t> diff. count </a:t>
                      </a:r>
                      <a:r>
                        <a:rPr lang="en-US" sz="1800" dirty="0" smtClean="0">
                          <a:latin typeface="Times New Roman"/>
                          <a:cs typeface="Times New Roman"/>
                        </a:rPr>
                        <a:t>(–), </a:t>
                      </a:r>
                      <a:r>
                        <a:rPr lang="en-US" sz="1800" dirty="0" smtClean="0">
                          <a:solidFill>
                            <a:srgbClr val="31859C"/>
                          </a:solidFill>
                          <a:latin typeface="Times New Roman"/>
                          <a:cs typeface="Times New Roman"/>
                        </a:rPr>
                        <a:t>Monocyte cell</a:t>
                      </a:r>
                      <a:r>
                        <a:rPr lang="en-US" sz="1800" baseline="0" dirty="0" smtClean="0">
                          <a:solidFill>
                            <a:srgbClr val="31859C"/>
                          </a:solidFill>
                          <a:latin typeface="Times New Roman"/>
                          <a:cs typeface="Times New Roman"/>
                        </a:rPr>
                        <a:t> count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4045_1</a:t>
                      </a:r>
                      <a:endParaRPr lang="en-US" sz="2200" dirty="0">
                        <a:latin typeface="Times New Roman"/>
                        <a:cs typeface="Times New Roman"/>
                      </a:endParaRPr>
                    </a:p>
                  </a:txBody>
                  <a:tcPr marL="164592" marR="164592" marT="82294" marB="82294"/>
                </a:tc>
                <a:tc>
                  <a:txBody>
                    <a:bodyPr/>
                    <a:lstStyle/>
                    <a:p>
                      <a:r>
                        <a:rPr lang="en-US" sz="1800" dirty="0" smtClean="0">
                          <a:solidFill>
                            <a:srgbClr val="4F6228"/>
                          </a:solidFill>
                          <a:latin typeface="Times New Roman"/>
                          <a:cs typeface="Times New Roman"/>
                        </a:rPr>
                        <a:t>Mean platelet</a:t>
                      </a:r>
                      <a:r>
                        <a:rPr lang="en-US" sz="1800" baseline="0" dirty="0" smtClean="0">
                          <a:solidFill>
                            <a:srgbClr val="4F6228"/>
                          </a:solidFill>
                          <a:latin typeface="Times New Roman"/>
                          <a:cs typeface="Times New Roman"/>
                        </a:rPr>
                        <a:t> volume </a:t>
                      </a:r>
                      <a:r>
                        <a:rPr lang="en-US" sz="1800" dirty="0" smtClean="0">
                          <a:latin typeface="Times New Roman"/>
                          <a:cs typeface="Times New Roman"/>
                        </a:rPr>
                        <a:t>(–), </a:t>
                      </a:r>
                      <a:r>
                        <a:rPr lang="en-US" sz="1800" dirty="0" smtClean="0">
                          <a:solidFill>
                            <a:srgbClr val="31859C"/>
                          </a:solidFill>
                          <a:latin typeface="Times New Roman"/>
                          <a:cs typeface="Times New Roman"/>
                        </a:rPr>
                        <a:t>LUC diff. count</a:t>
                      </a:r>
                      <a:r>
                        <a:rPr lang="en-US" sz="1800" baseline="0" dirty="0" smtClean="0">
                          <a:solidFill>
                            <a:srgbClr val="31859C"/>
                          </a:solidFill>
                          <a:latin typeface="Times New Roman"/>
                          <a:cs typeface="Times New Roman"/>
                        </a:rPr>
                        <a: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4047_1</a:t>
                      </a:r>
                      <a:endParaRPr lang="en-US" sz="2200" dirty="0">
                        <a:latin typeface="Times New Roman"/>
                        <a:cs typeface="Times New Roman"/>
                      </a:endParaRPr>
                    </a:p>
                  </a:txBody>
                  <a:tcPr marL="164592" marR="164592" marT="82294" marB="82294"/>
                </a:tc>
                <a:tc>
                  <a:txBody>
                    <a:bodyPr/>
                    <a:lstStyle/>
                    <a:p>
                      <a:r>
                        <a:rPr lang="en-US" sz="1800" dirty="0" smtClean="0">
                          <a:solidFill>
                            <a:srgbClr val="DA0000"/>
                          </a:solidFill>
                          <a:latin typeface="Times New Roman"/>
                          <a:cs typeface="Times New Roman"/>
                        </a:rPr>
                        <a:t>Hematocrit</a:t>
                      </a:r>
                      <a:r>
                        <a:rPr lang="en-US" sz="1800" baseline="0" dirty="0" smtClean="0">
                          <a:latin typeface="Times New Roman"/>
                          <a:cs typeface="Times New Roman"/>
                        </a:rPr>
                        <a:t> (+), </a:t>
                      </a:r>
                      <a:r>
                        <a:rPr lang="en-US" sz="1800" baseline="0" dirty="0" smtClean="0">
                          <a:solidFill>
                            <a:srgbClr val="DA0000"/>
                          </a:solidFill>
                          <a:latin typeface="Times New Roman"/>
                          <a:cs typeface="Times New Roman"/>
                        </a:rPr>
                        <a:t>Mean cell volume </a:t>
                      </a:r>
                      <a:r>
                        <a:rPr lang="en-US" sz="1800" baseline="0" dirty="0" smtClean="0">
                          <a:latin typeface="Times New Roman"/>
                          <a:cs typeface="Times New Roman"/>
                        </a:rPr>
                        <a:t>(+), </a:t>
                      </a:r>
                      <a:r>
                        <a:rPr lang="en-US" sz="1800" baseline="0" dirty="0" smtClean="0">
                          <a:solidFill>
                            <a:srgbClr val="4F6228"/>
                          </a:solidFill>
                          <a:latin typeface="Times New Roman"/>
                          <a:cs typeface="Times New Roman"/>
                        </a:rPr>
                        <a:t>Mean platelet volume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493765">
                <a:tc>
                  <a:txBody>
                    <a:bodyPr/>
                    <a:lstStyle/>
                    <a:p>
                      <a:r>
                        <a:rPr lang="en-US" sz="2200" dirty="0" smtClean="0">
                          <a:latin typeface="Times New Roman"/>
                          <a:cs typeface="Times New Roman"/>
                        </a:rPr>
                        <a:t>727_1</a:t>
                      </a:r>
                      <a:endParaRPr lang="en-US" sz="2200" dirty="0">
                        <a:latin typeface="Times New Roman"/>
                        <a:cs typeface="Times New Roman"/>
                      </a:endParaRPr>
                    </a:p>
                  </a:txBody>
                  <a:tcPr marL="164592" marR="164592" marT="82294" marB="82294"/>
                </a:tc>
                <a:tc>
                  <a:txBody>
                    <a:bodyPr/>
                    <a:lstStyle/>
                    <a:p>
                      <a:r>
                        <a:rPr lang="en-US" sz="1800" dirty="0" smtClean="0">
                          <a:solidFill>
                            <a:srgbClr val="31859C"/>
                          </a:solidFill>
                          <a:latin typeface="Times New Roman"/>
                          <a:cs typeface="Times New Roman"/>
                        </a:rPr>
                        <a:t>Monocyte</a:t>
                      </a:r>
                      <a:r>
                        <a:rPr lang="en-US" sz="1800" baseline="0" dirty="0" smtClean="0">
                          <a:solidFill>
                            <a:srgbClr val="31859C"/>
                          </a:solidFill>
                          <a:latin typeface="Times New Roman"/>
                          <a:cs typeface="Times New Roman"/>
                        </a:rPr>
                        <a:t> diff. count </a:t>
                      </a:r>
                      <a:r>
                        <a:rPr lang="en-US" sz="1800" baseline="0" dirty="0" smtClean="0">
                          <a:latin typeface="Times New Roman"/>
                          <a:cs typeface="Times New Roman"/>
                        </a:rPr>
                        <a:t>(+), </a:t>
                      </a:r>
                      <a:r>
                        <a:rPr lang="en-US" sz="1800" baseline="0" dirty="0" smtClean="0">
                          <a:solidFill>
                            <a:srgbClr val="DA0000"/>
                          </a:solidFill>
                          <a:latin typeface="Times New Roman"/>
                          <a:cs typeface="Times New Roman"/>
                        </a:rPr>
                        <a:t>Mean corpuscular hemoglobin </a:t>
                      </a:r>
                      <a:r>
                        <a:rPr lang="en-US" sz="1800" dirty="0" smtClean="0">
                          <a:latin typeface="Times New Roman"/>
                          <a:cs typeface="Times New Roman"/>
                        </a:rPr>
                        <a:t>(–), </a:t>
                      </a:r>
                      <a:r>
                        <a:rPr lang="en-US" sz="1800" dirty="0" smtClean="0">
                          <a:solidFill>
                            <a:srgbClr val="DA0000"/>
                          </a:solidFill>
                          <a:latin typeface="Times New Roman"/>
                          <a:cs typeface="Times New Roman"/>
                        </a:rPr>
                        <a:t>MCHC</a:t>
                      </a:r>
                      <a:r>
                        <a:rPr lang="en-US" sz="1800" baseline="0" dirty="0" smtClean="0">
                          <a:latin typeface="Times New Roman"/>
                          <a:cs typeface="Times New Roman"/>
                        </a:rPr>
                        <a:t> </a:t>
                      </a:r>
                      <a:r>
                        <a:rPr lang="en-US" sz="1800" dirty="0" smtClean="0">
                          <a:latin typeface="Times New Roman"/>
                          <a:cs typeface="Times New Roman"/>
                        </a:rPr>
                        <a:t>(–)</a:t>
                      </a:r>
                      <a:endParaRPr lang="en-US" sz="1800" dirty="0">
                        <a:latin typeface="Times New Roman"/>
                        <a:cs typeface="Times New Roman"/>
                      </a:endParaRPr>
                    </a:p>
                  </a:txBody>
                  <a:tcPr marL="164592" marR="164592" marT="82294" marB="82294"/>
                </a:tc>
              </a:tr>
              <a:tr h="603491">
                <a:tc gridSpan="2">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400" baseline="0" dirty="0" smtClean="0">
                          <a:latin typeface="Times New Roman"/>
                          <a:cs typeface="Times New Roman"/>
                        </a:rPr>
                        <a:t>Color coding: </a:t>
                      </a:r>
                      <a:r>
                        <a:rPr lang="en-US" sz="1400" dirty="0" smtClean="0">
                          <a:latin typeface="Times New Roman"/>
                          <a:cs typeface="Times New Roman"/>
                        </a:rPr>
                        <a:t>Phenotypic measurements related to </a:t>
                      </a:r>
                      <a:r>
                        <a:rPr lang="en-US" sz="1400" b="1" dirty="0" smtClean="0">
                          <a:solidFill>
                            <a:schemeClr val="accent5">
                              <a:lumMod val="75000"/>
                            </a:schemeClr>
                          </a:solidFill>
                          <a:latin typeface="Times New Roman"/>
                          <a:cs typeface="Times New Roman"/>
                        </a:rPr>
                        <a:t>white blood cells</a:t>
                      </a:r>
                      <a:r>
                        <a:rPr lang="en-US" sz="1400" b="1" dirty="0" smtClean="0">
                          <a:solidFill>
                            <a:schemeClr val="tx1"/>
                          </a:solidFill>
                          <a:latin typeface="Times New Roman"/>
                          <a:cs typeface="Times New Roman"/>
                        </a:rPr>
                        <a:t>,</a:t>
                      </a:r>
                      <a:r>
                        <a:rPr lang="en-US" sz="1400" b="1" baseline="0" dirty="0" smtClean="0">
                          <a:solidFill>
                            <a:schemeClr val="accent5">
                              <a:lumMod val="75000"/>
                            </a:schemeClr>
                          </a:solidFill>
                          <a:latin typeface="Times New Roman"/>
                          <a:cs typeface="Times New Roman"/>
                        </a:rPr>
                        <a:t> </a:t>
                      </a:r>
                      <a:r>
                        <a:rPr lang="en-US" sz="1400" b="1" dirty="0" smtClean="0">
                          <a:solidFill>
                            <a:srgbClr val="DA0000"/>
                          </a:solidFill>
                          <a:latin typeface="Times New Roman"/>
                          <a:cs typeface="Times New Roman"/>
                        </a:rPr>
                        <a:t>red blood cells </a:t>
                      </a:r>
                      <a:r>
                        <a:rPr lang="en-US" sz="1400" b="1" dirty="0" smtClean="0">
                          <a:solidFill>
                            <a:srgbClr val="000000"/>
                          </a:solidFill>
                          <a:latin typeface="Times New Roman"/>
                          <a:cs typeface="Times New Roman"/>
                        </a:rPr>
                        <a:t>or</a:t>
                      </a:r>
                      <a:r>
                        <a:rPr lang="en-US" sz="1400" b="1" dirty="0" smtClean="0">
                          <a:solidFill>
                            <a:srgbClr val="DA0000"/>
                          </a:solidFill>
                          <a:latin typeface="Times New Roman"/>
                          <a:cs typeface="Times New Roman"/>
                        </a:rPr>
                        <a:t> </a:t>
                      </a:r>
                      <a:r>
                        <a:rPr lang="en-US" sz="1400" b="1" dirty="0" smtClean="0">
                          <a:solidFill>
                            <a:srgbClr val="4F6228"/>
                          </a:solidFill>
                          <a:latin typeface="Times New Roman"/>
                          <a:cs typeface="Times New Roman"/>
                        </a:rPr>
                        <a:t>platelets</a:t>
                      </a:r>
                      <a:r>
                        <a:rPr lang="en-US" sz="1400" b="1" dirty="0" smtClean="0">
                          <a:solidFill>
                            <a:srgbClr val="000000"/>
                          </a:solidFill>
                          <a:latin typeface="Times New Roman"/>
                          <a:cs typeface="Times New Roman"/>
                        </a:rPr>
                        <a:t>.</a:t>
                      </a:r>
                      <a:endParaRPr lang="en-US" sz="1400" baseline="0" dirty="0" smtClean="0">
                        <a:solidFill>
                          <a:srgbClr val="000000"/>
                        </a:solidFill>
                        <a:latin typeface="Times New Roman"/>
                        <a:cs typeface="Times New Roman"/>
                      </a:endParaRPr>
                    </a:p>
                    <a:p>
                      <a:r>
                        <a:rPr lang="en-US" sz="1400" baseline="30000" dirty="0" smtClean="0">
                          <a:latin typeface="Times New Roman"/>
                          <a:cs typeface="Times New Roman"/>
                        </a:rPr>
                        <a:t>1</a:t>
                      </a:r>
                      <a:r>
                        <a:rPr lang="en-US" sz="1400" baseline="0" dirty="0" smtClean="0">
                          <a:latin typeface="Times New Roman"/>
                          <a:cs typeface="Times New Roman"/>
                        </a:rPr>
                        <a:t> Mean corpuscular hemoglobin concentration, </a:t>
                      </a:r>
                      <a:r>
                        <a:rPr lang="en-US" sz="1400" baseline="30000" dirty="0" smtClean="0">
                          <a:latin typeface="Times New Roman"/>
                          <a:cs typeface="Times New Roman"/>
                        </a:rPr>
                        <a:t>2</a:t>
                      </a:r>
                      <a:r>
                        <a:rPr lang="en-US" sz="1400" baseline="0" dirty="0" smtClean="0">
                          <a:latin typeface="Times New Roman"/>
                          <a:cs typeface="Times New Roman"/>
                        </a:rPr>
                        <a:t> Differential, </a:t>
                      </a:r>
                      <a:r>
                        <a:rPr lang="en-US" sz="1400" baseline="30000" dirty="0" smtClean="0">
                          <a:latin typeface="Times New Roman"/>
                          <a:cs typeface="Times New Roman"/>
                        </a:rPr>
                        <a:t>3</a:t>
                      </a:r>
                      <a:r>
                        <a:rPr lang="en-US" sz="1400" baseline="0" dirty="0" smtClean="0">
                          <a:latin typeface="Times New Roman"/>
                          <a:cs typeface="Times New Roman"/>
                        </a:rPr>
                        <a:t> Large Unstained Cell, </a:t>
                      </a:r>
                      <a:r>
                        <a:rPr lang="en-US" sz="1400" baseline="30000" dirty="0" smtClean="0">
                          <a:latin typeface="Times New Roman"/>
                          <a:cs typeface="Times New Roman"/>
                        </a:rPr>
                        <a:t>4 </a:t>
                      </a:r>
                      <a:r>
                        <a:rPr lang="en-US" sz="1400" baseline="0" dirty="0" smtClean="0">
                          <a:latin typeface="Times New Roman"/>
                          <a:cs typeface="Times New Roman"/>
                        </a:rPr>
                        <a:t>White blood cell, </a:t>
                      </a:r>
                      <a:r>
                        <a:rPr lang="en-US" sz="1400" baseline="30000" dirty="0" smtClean="0">
                          <a:latin typeface="Times New Roman"/>
                          <a:cs typeface="Times New Roman"/>
                        </a:rPr>
                        <a:t>5</a:t>
                      </a:r>
                      <a:r>
                        <a:rPr lang="en-US" sz="1400" baseline="0" dirty="0" smtClean="0">
                          <a:latin typeface="Times New Roman"/>
                          <a:cs typeface="Times New Roman"/>
                        </a:rPr>
                        <a:t> Red blood cell</a:t>
                      </a:r>
                    </a:p>
                  </a:txBody>
                  <a:tcPr marL="164592" marR="164592" marT="82294" marB="82294"/>
                </a:tc>
                <a:tc hMerge="1">
                  <a:txBody>
                    <a:bodyPr/>
                    <a:lstStyle/>
                    <a:p>
                      <a:endParaRPr lang="en-US" sz="1000" dirty="0">
                        <a:latin typeface="Times New Roman"/>
                        <a:cs typeface="Times New Roman"/>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r>
            </a:tbl>
          </a:graphicData>
        </a:graphic>
      </p:graphicFrame>
      <p:grpSp>
        <p:nvGrpSpPr>
          <p:cNvPr id="83" name="Group 82"/>
          <p:cNvGrpSpPr/>
          <p:nvPr/>
        </p:nvGrpSpPr>
        <p:grpSpPr>
          <a:xfrm>
            <a:off x="25608529" y="21872477"/>
            <a:ext cx="5194748" cy="1814362"/>
            <a:chOff x="14462697" y="12538892"/>
            <a:chExt cx="1992969" cy="755671"/>
          </a:xfrm>
        </p:grpSpPr>
        <p:cxnSp>
          <p:nvCxnSpPr>
            <p:cNvPr id="63" name="Straight Arrow Connector 62"/>
            <p:cNvCxnSpPr/>
            <p:nvPr/>
          </p:nvCxnSpPr>
          <p:spPr>
            <a:xfrm>
              <a:off x="15164057"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4462697" y="12538892"/>
              <a:ext cx="890633" cy="755671"/>
              <a:chOff x="14462697" y="12538892"/>
              <a:chExt cx="890633" cy="755671"/>
            </a:xfrm>
          </p:grpSpPr>
          <p:sp>
            <p:nvSpPr>
              <p:cNvPr id="69" name="Oval 68"/>
              <p:cNvSpPr/>
              <p:nvPr/>
            </p:nvSpPr>
            <p:spPr>
              <a:xfrm>
                <a:off x="14462697" y="12538892"/>
                <a:ext cx="696096" cy="75567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14526522" y="12758790"/>
                <a:ext cx="826808" cy="243556"/>
              </a:xfrm>
              <a:prstGeom prst="rect">
                <a:avLst/>
              </a:prstGeom>
              <a:noFill/>
            </p:spPr>
            <p:txBody>
              <a:bodyPr wrap="square" rtlCol="0">
                <a:spAutoFit/>
              </a:bodyPr>
              <a:lstStyle/>
              <a:p>
                <a:r>
                  <a:rPr lang="en-US" sz="3200" dirty="0">
                    <a:latin typeface="Times New Roman"/>
                    <a:cs typeface="Times New Roman"/>
                  </a:rPr>
                  <a:t>3803_1</a:t>
                </a:r>
                <a:endParaRPr lang="en-US" sz="3200" dirty="0">
                  <a:latin typeface="Times New Roman"/>
                  <a:cs typeface="Times New Roman"/>
                </a:endParaRPr>
              </a:p>
            </p:txBody>
          </p:sp>
        </p:grpSp>
        <p:grpSp>
          <p:nvGrpSpPr>
            <p:cNvPr id="82" name="Group 81"/>
            <p:cNvGrpSpPr/>
            <p:nvPr/>
          </p:nvGrpSpPr>
          <p:grpSpPr>
            <a:xfrm>
              <a:off x="15452441" y="12538892"/>
              <a:ext cx="1003225" cy="755671"/>
              <a:chOff x="15602356" y="12538892"/>
              <a:chExt cx="1003225" cy="755671"/>
            </a:xfrm>
          </p:grpSpPr>
          <p:sp>
            <p:nvSpPr>
              <p:cNvPr id="81" name="Oval 80"/>
              <p:cNvSpPr/>
              <p:nvPr/>
            </p:nvSpPr>
            <p:spPr>
              <a:xfrm>
                <a:off x="15756054" y="12538892"/>
                <a:ext cx="689866" cy="755671"/>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5602356" y="12670243"/>
                <a:ext cx="1003225" cy="448655"/>
              </a:xfrm>
              <a:prstGeom prst="rect">
                <a:avLst/>
              </a:prstGeom>
              <a:noFill/>
            </p:spPr>
            <p:txBody>
              <a:bodyPr wrap="square" rtlCol="0">
                <a:spAutoFit/>
              </a:bodyPr>
              <a:lstStyle/>
              <a:p>
                <a:pPr algn="ctr"/>
                <a:r>
                  <a:rPr lang="en-US" sz="3200" dirty="0">
                    <a:latin typeface="Times New Roman"/>
                    <a:cs typeface="Times New Roman"/>
                  </a:rPr>
                  <a:t>All WBC </a:t>
                </a:r>
              </a:p>
              <a:p>
                <a:pPr algn="ctr"/>
                <a:r>
                  <a:rPr lang="en-US" sz="3200" dirty="0">
                    <a:latin typeface="Times New Roman"/>
                    <a:cs typeface="Times New Roman"/>
                  </a:rPr>
                  <a:t>types</a:t>
                </a:r>
                <a:endParaRPr lang="en-US" sz="3200" dirty="0">
                  <a:latin typeface="Times New Roman"/>
                  <a:cs typeface="Times New Roman"/>
                </a:endParaRPr>
              </a:p>
            </p:txBody>
          </p:sp>
        </p:grpSp>
      </p:grpSp>
      <p:grpSp>
        <p:nvGrpSpPr>
          <p:cNvPr id="85" name="Group 84"/>
          <p:cNvGrpSpPr/>
          <p:nvPr/>
        </p:nvGrpSpPr>
        <p:grpSpPr>
          <a:xfrm>
            <a:off x="25604287" y="23978701"/>
            <a:ext cx="5166526" cy="1764437"/>
            <a:chOff x="14462697" y="12538892"/>
            <a:chExt cx="2026967" cy="720000"/>
          </a:xfrm>
        </p:grpSpPr>
        <p:cxnSp>
          <p:nvCxnSpPr>
            <p:cNvPr id="87" name="Straight Arrow Connector 86"/>
            <p:cNvCxnSpPr/>
            <p:nvPr/>
          </p:nvCxnSpPr>
          <p:spPr>
            <a:xfrm>
              <a:off x="15196540"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4462697" y="12538892"/>
              <a:ext cx="890633" cy="720000"/>
              <a:chOff x="14462697" y="12538892"/>
              <a:chExt cx="890633" cy="720000"/>
            </a:xfrm>
          </p:grpSpPr>
          <p:sp>
            <p:nvSpPr>
              <p:cNvPr id="92" name="Oval 91"/>
              <p:cNvSpPr/>
              <p:nvPr/>
            </p:nvSpPr>
            <p:spPr>
              <a:xfrm>
                <a:off x="14462697" y="12538892"/>
                <a:ext cx="720000" cy="72000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14526522" y="12758790"/>
                <a:ext cx="826808" cy="238625"/>
              </a:xfrm>
              <a:prstGeom prst="rect">
                <a:avLst/>
              </a:prstGeom>
              <a:noFill/>
            </p:spPr>
            <p:txBody>
              <a:bodyPr wrap="square" rtlCol="0">
                <a:spAutoFit/>
              </a:bodyPr>
              <a:lstStyle/>
              <a:p>
                <a:r>
                  <a:rPr lang="en-US" sz="3200" dirty="0">
                    <a:latin typeface="Times New Roman"/>
                    <a:cs typeface="Times New Roman"/>
                  </a:rPr>
                  <a:t>3803_1</a:t>
                </a:r>
                <a:endParaRPr lang="en-US" sz="3200" dirty="0">
                  <a:latin typeface="Times New Roman"/>
                  <a:cs typeface="Times New Roman"/>
                </a:endParaRPr>
              </a:p>
            </p:txBody>
          </p:sp>
        </p:grpSp>
        <p:grpSp>
          <p:nvGrpSpPr>
            <p:cNvPr id="89" name="Group 88"/>
            <p:cNvGrpSpPr/>
            <p:nvPr/>
          </p:nvGrpSpPr>
          <p:grpSpPr>
            <a:xfrm>
              <a:off x="15486439" y="12538892"/>
              <a:ext cx="1003225" cy="720000"/>
              <a:chOff x="15636354" y="12538892"/>
              <a:chExt cx="1003225" cy="720000"/>
            </a:xfrm>
          </p:grpSpPr>
          <p:sp>
            <p:nvSpPr>
              <p:cNvPr id="90" name="Oval 89"/>
              <p:cNvSpPr/>
              <p:nvPr/>
            </p:nvSpPr>
            <p:spPr>
              <a:xfrm>
                <a:off x="15788537" y="12538892"/>
                <a:ext cx="689866" cy="720000"/>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15636354" y="12681997"/>
                <a:ext cx="1003225" cy="439572"/>
              </a:xfrm>
              <a:prstGeom prst="rect">
                <a:avLst/>
              </a:prstGeom>
              <a:noFill/>
            </p:spPr>
            <p:txBody>
              <a:bodyPr wrap="square" rtlCol="0">
                <a:spAutoFit/>
              </a:bodyPr>
              <a:lstStyle/>
              <a:p>
                <a:pPr algn="ctr"/>
                <a:r>
                  <a:rPr lang="en-US" sz="3200" dirty="0">
                    <a:latin typeface="Times New Roman"/>
                    <a:cs typeface="Times New Roman"/>
                  </a:rPr>
                  <a:t>Platelet</a:t>
                </a:r>
              </a:p>
              <a:p>
                <a:pPr algn="ctr"/>
                <a:r>
                  <a:rPr lang="en-US" sz="3200" dirty="0">
                    <a:latin typeface="Times New Roman"/>
                    <a:cs typeface="Times New Roman"/>
                  </a:rPr>
                  <a:t>count</a:t>
                </a:r>
                <a:endParaRPr lang="en-US" sz="3200" dirty="0">
                  <a:latin typeface="Times New Roman"/>
                  <a:cs typeface="Times New Roman"/>
                </a:endParaRPr>
              </a:p>
            </p:txBody>
          </p:sp>
        </p:grpSp>
      </p:grpSp>
      <p:sp>
        <p:nvSpPr>
          <p:cNvPr id="106" name="TextBox 105"/>
          <p:cNvSpPr txBox="1"/>
          <p:nvPr/>
        </p:nvSpPr>
        <p:spPr>
          <a:xfrm>
            <a:off x="25048329" y="21149972"/>
            <a:ext cx="12730729" cy="664783"/>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164583" tIns="82291" rIns="164583" bIns="82291" rtlCol="0">
            <a:spAutoFit/>
          </a:bodyPr>
          <a:lstStyle/>
          <a:p>
            <a:pPr algn="ctr"/>
            <a:r>
              <a:rPr lang="en-US" sz="3200" b="1" dirty="0">
                <a:latin typeface="Times New Roman"/>
                <a:cs typeface="Times New Roman"/>
              </a:rPr>
              <a:t>Direct (or indirect?) causal relationships</a:t>
            </a:r>
            <a:endParaRPr lang="en-US" sz="3200" b="1" dirty="0">
              <a:latin typeface="Times New Roman"/>
              <a:cs typeface="Times New Roman"/>
            </a:endParaRPr>
          </a:p>
        </p:txBody>
      </p:sp>
      <p:grpSp>
        <p:nvGrpSpPr>
          <p:cNvPr id="126" name="Group 125"/>
          <p:cNvGrpSpPr/>
          <p:nvPr/>
        </p:nvGrpSpPr>
        <p:grpSpPr>
          <a:xfrm>
            <a:off x="30915371" y="21947089"/>
            <a:ext cx="6989609" cy="4675466"/>
            <a:chOff x="14279871" y="14292517"/>
            <a:chExt cx="3089955" cy="1965783"/>
          </a:xfrm>
        </p:grpSpPr>
        <p:grpSp>
          <p:nvGrpSpPr>
            <p:cNvPr id="107" name="Group 106"/>
            <p:cNvGrpSpPr/>
            <p:nvPr/>
          </p:nvGrpSpPr>
          <p:grpSpPr>
            <a:xfrm>
              <a:off x="14279871" y="14292517"/>
              <a:ext cx="3089955" cy="778518"/>
              <a:chOff x="16996312" y="12567806"/>
              <a:chExt cx="3089955" cy="778518"/>
            </a:xfrm>
          </p:grpSpPr>
          <p:cxnSp>
            <p:nvCxnSpPr>
              <p:cNvPr id="68" name="Straight Arrow Connector 67"/>
              <p:cNvCxnSpPr/>
              <p:nvPr/>
            </p:nvCxnSpPr>
            <p:spPr>
              <a:xfrm>
                <a:off x="17695044" y="12930250"/>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16996312" y="12567806"/>
                <a:ext cx="802108" cy="76284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17060137" y="12787704"/>
                <a:ext cx="826808" cy="245867"/>
              </a:xfrm>
              <a:prstGeom prst="rect">
                <a:avLst/>
              </a:prstGeom>
              <a:noFill/>
            </p:spPr>
            <p:txBody>
              <a:bodyPr wrap="square" rtlCol="0">
                <a:spAutoFit/>
              </a:bodyPr>
              <a:lstStyle/>
              <a:p>
                <a:r>
                  <a:rPr lang="en-US" sz="3200" dirty="0">
                    <a:latin typeface="Times New Roman"/>
                    <a:cs typeface="Times New Roman"/>
                  </a:rPr>
                  <a:t>3803_1</a:t>
                </a:r>
                <a:endParaRPr lang="en-US" sz="3200" dirty="0">
                  <a:latin typeface="Times New Roman"/>
                  <a:cs typeface="Times New Roman"/>
                </a:endParaRPr>
              </a:p>
            </p:txBody>
          </p:sp>
          <p:grpSp>
            <p:nvGrpSpPr>
              <p:cNvPr id="84" name="Group 83"/>
              <p:cNvGrpSpPr/>
              <p:nvPr/>
            </p:nvGrpSpPr>
            <p:grpSpPr>
              <a:xfrm>
                <a:off x="18004696" y="12567806"/>
                <a:ext cx="1093346" cy="762842"/>
                <a:chOff x="17941980" y="12567806"/>
                <a:chExt cx="1093346" cy="762842"/>
              </a:xfrm>
            </p:grpSpPr>
            <p:sp>
              <p:nvSpPr>
                <p:cNvPr id="97" name="Oval 96"/>
                <p:cNvSpPr/>
                <p:nvPr/>
              </p:nvSpPr>
              <p:spPr>
                <a:xfrm>
                  <a:off x="18083426" y="12567806"/>
                  <a:ext cx="802108" cy="76284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7941980" y="12724988"/>
                  <a:ext cx="1093346" cy="452912"/>
                </a:xfrm>
                <a:prstGeom prst="rect">
                  <a:avLst/>
                </a:prstGeom>
                <a:noFill/>
              </p:spPr>
              <p:txBody>
                <a:bodyPr wrap="square" rtlCol="0">
                  <a:spAutoFit/>
                </a:bodyPr>
                <a:lstStyle/>
                <a:p>
                  <a:pPr algn="ctr"/>
                  <a:r>
                    <a:rPr lang="en-US" sz="3200" dirty="0">
                      <a:latin typeface="Times New Roman"/>
                      <a:cs typeface="Times New Roman"/>
                    </a:rPr>
                    <a:t>Mean cell </a:t>
                  </a:r>
                </a:p>
                <a:p>
                  <a:pPr algn="ctr"/>
                  <a:r>
                    <a:rPr lang="en-US" sz="3200" dirty="0">
                      <a:latin typeface="Times New Roman"/>
                      <a:cs typeface="Times New Roman"/>
                    </a:rPr>
                    <a:t>volume</a:t>
                  </a:r>
                  <a:endParaRPr lang="en-US" sz="3200" dirty="0">
                    <a:latin typeface="Times New Roman"/>
                    <a:cs typeface="Times New Roman"/>
                  </a:endParaRPr>
                </a:p>
              </p:txBody>
            </p:sp>
          </p:grpSp>
          <p:grpSp>
            <p:nvGrpSpPr>
              <p:cNvPr id="102" name="Group 101"/>
              <p:cNvGrpSpPr/>
              <p:nvPr/>
            </p:nvGrpSpPr>
            <p:grpSpPr>
              <a:xfrm>
                <a:off x="19203095" y="12583483"/>
                <a:ext cx="883172" cy="762841"/>
                <a:chOff x="19265811" y="12536446"/>
                <a:chExt cx="883172" cy="762841"/>
              </a:xfrm>
            </p:grpSpPr>
            <p:sp>
              <p:nvSpPr>
                <p:cNvPr id="99" name="Oval 98"/>
                <p:cNvSpPr/>
                <p:nvPr/>
              </p:nvSpPr>
              <p:spPr>
                <a:xfrm>
                  <a:off x="19291209" y="12536446"/>
                  <a:ext cx="802107" cy="762841"/>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19265811" y="12677951"/>
                  <a:ext cx="883172" cy="452913"/>
                </a:xfrm>
                <a:prstGeom prst="rect">
                  <a:avLst/>
                </a:prstGeom>
                <a:noFill/>
              </p:spPr>
              <p:txBody>
                <a:bodyPr wrap="square" rtlCol="0">
                  <a:spAutoFit/>
                </a:bodyPr>
                <a:lstStyle/>
                <a:p>
                  <a:pPr algn="ctr"/>
                  <a:r>
                    <a:rPr lang="en-US" sz="3200" dirty="0">
                      <a:latin typeface="Times New Roman"/>
                      <a:cs typeface="Times New Roman"/>
                    </a:rPr>
                    <a:t>RBC </a:t>
                  </a:r>
                </a:p>
                <a:p>
                  <a:pPr algn="ctr"/>
                  <a:r>
                    <a:rPr lang="en-US" sz="3200" dirty="0">
                      <a:latin typeface="Times New Roman"/>
                      <a:cs typeface="Times New Roman"/>
                    </a:rPr>
                    <a:t>count</a:t>
                  </a:r>
                  <a:endParaRPr lang="en-US" sz="3200" dirty="0">
                    <a:latin typeface="Times New Roman"/>
                    <a:cs typeface="Times New Roman"/>
                  </a:endParaRPr>
                </a:p>
              </p:txBody>
            </p:sp>
          </p:grpSp>
          <p:cxnSp>
            <p:nvCxnSpPr>
              <p:cNvPr id="103" name="Straight Arrow Connector 102"/>
              <p:cNvCxnSpPr/>
              <p:nvPr/>
            </p:nvCxnSpPr>
            <p:spPr>
              <a:xfrm>
                <a:off x="18934854" y="12930250"/>
                <a:ext cx="27893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15249526" y="15304748"/>
              <a:ext cx="1144551" cy="953552"/>
              <a:chOff x="18097055" y="13479778"/>
              <a:chExt cx="1144551" cy="953552"/>
            </a:xfrm>
          </p:grpSpPr>
          <p:sp>
            <p:nvSpPr>
              <p:cNvPr id="101" name="Oval 100"/>
              <p:cNvSpPr/>
              <p:nvPr/>
            </p:nvSpPr>
            <p:spPr>
              <a:xfrm>
                <a:off x="18157650" y="13479778"/>
                <a:ext cx="1002634" cy="95355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103"/>
              <p:cNvSpPr txBox="1"/>
              <p:nvPr/>
            </p:nvSpPr>
            <p:spPr>
              <a:xfrm>
                <a:off x="18097055" y="13537769"/>
                <a:ext cx="1144551" cy="659958"/>
              </a:xfrm>
              <a:prstGeom prst="rect">
                <a:avLst/>
              </a:prstGeom>
              <a:noFill/>
            </p:spPr>
            <p:txBody>
              <a:bodyPr wrap="square" rtlCol="0">
                <a:spAutoFit/>
              </a:bodyPr>
              <a:lstStyle/>
              <a:p>
                <a:pPr algn="ctr"/>
                <a:r>
                  <a:rPr lang="en-US" sz="3200" dirty="0">
                    <a:latin typeface="Times New Roman"/>
                    <a:cs typeface="Times New Roman"/>
                  </a:rPr>
                  <a:t>Mean corpuscular hemoglobin</a:t>
                </a:r>
                <a:endParaRPr lang="en-US" sz="3200" dirty="0">
                  <a:latin typeface="Times New Roman"/>
                  <a:cs typeface="Times New Roman"/>
                </a:endParaRPr>
              </a:p>
            </p:txBody>
          </p:sp>
        </p:grpSp>
        <p:cxnSp>
          <p:nvCxnSpPr>
            <p:cNvPr id="108" name="Straight Arrow Connector 107"/>
            <p:cNvCxnSpPr>
              <a:stCxn id="95" idx="5"/>
            </p:cNvCxnSpPr>
            <p:nvPr/>
          </p:nvCxnSpPr>
          <p:spPr>
            <a:xfrm>
              <a:off x="14964513" y="14943642"/>
              <a:ext cx="464977" cy="5630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flipV="1">
              <a:off x="15809298" y="15033744"/>
              <a:ext cx="0" cy="26719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14884531" y="15120519"/>
              <a:ext cx="344934" cy="245867"/>
            </a:xfrm>
            <a:prstGeom prst="rect">
              <a:avLst/>
            </a:prstGeom>
            <a:noFill/>
          </p:spPr>
          <p:txBody>
            <a:bodyPr wrap="square" rtlCol="0">
              <a:spAutoFit/>
            </a:bodyPr>
            <a:lstStyle/>
            <a:p>
              <a:r>
                <a:rPr lang="en-US" sz="3200" b="1" dirty="0">
                  <a:latin typeface="Times New Roman"/>
                  <a:cs typeface="Times New Roman"/>
                </a:rPr>
                <a:t>?</a:t>
              </a:r>
              <a:endParaRPr lang="en-US" sz="3200" b="1" dirty="0">
                <a:latin typeface="Times New Roman"/>
                <a:cs typeface="Times New Roman"/>
              </a:endParaRPr>
            </a:p>
          </p:txBody>
        </p:sp>
        <p:sp>
          <p:nvSpPr>
            <p:cNvPr id="123" name="TextBox 122"/>
            <p:cNvSpPr txBox="1"/>
            <p:nvPr/>
          </p:nvSpPr>
          <p:spPr>
            <a:xfrm>
              <a:off x="15832159" y="15021142"/>
              <a:ext cx="344934" cy="245867"/>
            </a:xfrm>
            <a:prstGeom prst="rect">
              <a:avLst/>
            </a:prstGeom>
            <a:noFill/>
          </p:spPr>
          <p:txBody>
            <a:bodyPr wrap="square" rtlCol="0">
              <a:spAutoFit/>
            </a:bodyPr>
            <a:lstStyle/>
            <a:p>
              <a:r>
                <a:rPr lang="en-US" sz="3200" b="1" dirty="0">
                  <a:latin typeface="Times New Roman"/>
                  <a:cs typeface="Times New Roman"/>
                </a:rPr>
                <a:t>?</a:t>
              </a:r>
              <a:endParaRPr lang="en-US" sz="3200" b="1" dirty="0">
                <a:latin typeface="Times New Roman"/>
                <a:cs typeface="Times New Roman"/>
              </a:endParaRPr>
            </a:p>
          </p:txBody>
        </p:sp>
        <p:sp>
          <p:nvSpPr>
            <p:cNvPr id="125" name="TextBox 124"/>
            <p:cNvSpPr txBox="1"/>
            <p:nvPr/>
          </p:nvSpPr>
          <p:spPr>
            <a:xfrm>
              <a:off x="15103314" y="14371304"/>
              <a:ext cx="344934" cy="245867"/>
            </a:xfrm>
            <a:prstGeom prst="rect">
              <a:avLst/>
            </a:prstGeom>
            <a:noFill/>
          </p:spPr>
          <p:txBody>
            <a:bodyPr wrap="square" rtlCol="0">
              <a:spAutoFit/>
            </a:bodyPr>
            <a:lstStyle/>
            <a:p>
              <a:r>
                <a:rPr lang="en-US" sz="3200" b="1" dirty="0">
                  <a:latin typeface="Times New Roman"/>
                  <a:cs typeface="Times New Roman"/>
                </a:rPr>
                <a:t>?</a:t>
              </a:r>
              <a:endParaRPr lang="en-US" sz="3200" b="1" dirty="0">
                <a:latin typeface="Times New Roman"/>
                <a:cs typeface="Times New Roman"/>
              </a:endParaRPr>
            </a:p>
          </p:txBody>
        </p:sp>
      </p:grpSp>
      <p:grpSp>
        <p:nvGrpSpPr>
          <p:cNvPr id="139" name="Group 138"/>
          <p:cNvGrpSpPr/>
          <p:nvPr/>
        </p:nvGrpSpPr>
        <p:grpSpPr>
          <a:xfrm>
            <a:off x="25604287" y="26154493"/>
            <a:ext cx="8095198" cy="1835783"/>
            <a:chOff x="13988751" y="15397372"/>
            <a:chExt cx="4497332" cy="1019901"/>
          </a:xfrm>
        </p:grpSpPr>
        <p:sp>
          <p:nvSpPr>
            <p:cNvPr id="129" name="Oval 128"/>
            <p:cNvSpPr/>
            <p:nvPr/>
          </p:nvSpPr>
          <p:spPr>
            <a:xfrm>
              <a:off x="13988751" y="15397372"/>
              <a:ext cx="1019558" cy="980264"/>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p:cNvSpPr txBox="1"/>
            <p:nvPr/>
          </p:nvSpPr>
          <p:spPr>
            <a:xfrm>
              <a:off x="14079131" y="15696758"/>
              <a:ext cx="1170803" cy="324882"/>
            </a:xfrm>
            <a:prstGeom prst="rect">
              <a:avLst/>
            </a:prstGeom>
            <a:noFill/>
          </p:spPr>
          <p:txBody>
            <a:bodyPr wrap="square" rtlCol="0">
              <a:spAutoFit/>
            </a:bodyPr>
            <a:lstStyle/>
            <a:p>
              <a:r>
                <a:rPr lang="en-US" sz="3200" dirty="0">
                  <a:latin typeface="Times New Roman"/>
                  <a:cs typeface="Times New Roman"/>
                </a:rPr>
                <a:t>3803_1</a:t>
              </a:r>
              <a:endParaRPr lang="en-US" sz="3200" dirty="0">
                <a:latin typeface="Times New Roman"/>
                <a:cs typeface="Times New Roman"/>
              </a:endParaRPr>
            </a:p>
          </p:txBody>
        </p:sp>
        <p:cxnSp>
          <p:nvCxnSpPr>
            <p:cNvPr id="131" name="Straight Arrow Connector 130"/>
            <p:cNvCxnSpPr/>
            <p:nvPr/>
          </p:nvCxnSpPr>
          <p:spPr>
            <a:xfrm>
              <a:off x="15009683" y="15902926"/>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Oval 131"/>
            <p:cNvSpPr/>
            <p:nvPr/>
          </p:nvSpPr>
          <p:spPr>
            <a:xfrm>
              <a:off x="15649592" y="15409273"/>
              <a:ext cx="976886" cy="980264"/>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15434093" y="15604107"/>
              <a:ext cx="1420619" cy="598467"/>
            </a:xfrm>
            <a:prstGeom prst="rect">
              <a:avLst/>
            </a:prstGeom>
            <a:noFill/>
          </p:spPr>
          <p:txBody>
            <a:bodyPr wrap="square" rtlCol="0">
              <a:spAutoFit/>
            </a:bodyPr>
            <a:lstStyle/>
            <a:p>
              <a:pPr algn="ctr"/>
              <a:r>
                <a:rPr lang="en-US" sz="3200" dirty="0">
                  <a:latin typeface="Times New Roman"/>
                  <a:cs typeface="Times New Roman"/>
                </a:rPr>
                <a:t>Platelet</a:t>
              </a:r>
            </a:p>
            <a:p>
              <a:pPr algn="ctr"/>
              <a:r>
                <a:rPr lang="en-US" sz="3200" dirty="0">
                  <a:latin typeface="Times New Roman"/>
                  <a:cs typeface="Times New Roman"/>
                </a:rPr>
                <a:t>count</a:t>
              </a:r>
              <a:endParaRPr lang="en-US" sz="3200" dirty="0">
                <a:latin typeface="Times New Roman"/>
                <a:cs typeface="Times New Roman"/>
              </a:endParaRPr>
            </a:p>
          </p:txBody>
        </p:sp>
        <p:sp>
          <p:nvSpPr>
            <p:cNvPr id="134" name="Oval 133"/>
            <p:cNvSpPr/>
            <p:nvPr/>
          </p:nvSpPr>
          <p:spPr>
            <a:xfrm>
              <a:off x="17260379" y="15409273"/>
              <a:ext cx="998978" cy="1008000"/>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17033337" y="15575483"/>
              <a:ext cx="1452746" cy="598467"/>
            </a:xfrm>
            <a:prstGeom prst="rect">
              <a:avLst/>
            </a:prstGeom>
            <a:noFill/>
          </p:spPr>
          <p:txBody>
            <a:bodyPr wrap="square" rtlCol="0">
              <a:spAutoFit/>
            </a:bodyPr>
            <a:lstStyle/>
            <a:p>
              <a:pPr algn="ctr"/>
              <a:r>
                <a:rPr lang="en-US" sz="3200" dirty="0">
                  <a:latin typeface="Times New Roman"/>
                  <a:cs typeface="Times New Roman"/>
                </a:rPr>
                <a:t>All WBC </a:t>
              </a:r>
            </a:p>
            <a:p>
              <a:pPr algn="ctr"/>
              <a:r>
                <a:rPr lang="en-US" sz="3200" dirty="0">
                  <a:latin typeface="Times New Roman"/>
                  <a:cs typeface="Times New Roman"/>
                </a:rPr>
                <a:t>types</a:t>
              </a:r>
              <a:endParaRPr lang="en-US" sz="3200" dirty="0">
                <a:latin typeface="Times New Roman"/>
                <a:cs typeface="Times New Roman"/>
              </a:endParaRPr>
            </a:p>
          </p:txBody>
        </p:sp>
        <p:cxnSp>
          <p:nvCxnSpPr>
            <p:cNvPr id="136" name="Straight Arrow Connector 135"/>
            <p:cNvCxnSpPr/>
            <p:nvPr/>
          </p:nvCxnSpPr>
          <p:spPr>
            <a:xfrm>
              <a:off x="16637091" y="15892138"/>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15118076" y="15493394"/>
              <a:ext cx="433475" cy="324882"/>
            </a:xfrm>
            <a:prstGeom prst="rect">
              <a:avLst/>
            </a:prstGeom>
            <a:noFill/>
          </p:spPr>
          <p:txBody>
            <a:bodyPr wrap="square" rtlCol="0">
              <a:spAutoFit/>
            </a:bodyPr>
            <a:lstStyle/>
            <a:p>
              <a:r>
                <a:rPr lang="en-US" sz="3200" b="1" dirty="0">
                  <a:latin typeface="Times New Roman"/>
                  <a:cs typeface="Times New Roman"/>
                </a:rPr>
                <a:t>?</a:t>
              </a:r>
              <a:endParaRPr lang="en-US" sz="3200" b="1" dirty="0">
                <a:latin typeface="Times New Roman"/>
                <a:cs typeface="Times New Roman"/>
              </a:endParaRPr>
            </a:p>
          </p:txBody>
        </p:sp>
        <p:sp>
          <p:nvSpPr>
            <p:cNvPr id="138" name="TextBox 137"/>
            <p:cNvSpPr txBox="1"/>
            <p:nvPr/>
          </p:nvSpPr>
          <p:spPr>
            <a:xfrm>
              <a:off x="16774820" y="15491934"/>
              <a:ext cx="433475" cy="324882"/>
            </a:xfrm>
            <a:prstGeom prst="rect">
              <a:avLst/>
            </a:prstGeom>
            <a:noFill/>
          </p:spPr>
          <p:txBody>
            <a:bodyPr wrap="square" rtlCol="0">
              <a:spAutoFit/>
            </a:bodyPr>
            <a:lstStyle/>
            <a:p>
              <a:r>
                <a:rPr lang="en-US" sz="3200" b="1" dirty="0">
                  <a:latin typeface="Times New Roman"/>
                  <a:cs typeface="Times New Roman"/>
                </a:rPr>
                <a:t>?</a:t>
              </a:r>
              <a:endParaRPr lang="en-US" sz="3200" b="1" dirty="0">
                <a:latin typeface="Times New Roman"/>
                <a:cs typeface="Times New Roman"/>
              </a:endParaRPr>
            </a:p>
          </p:txBody>
        </p:sp>
      </p:grpSp>
      <p:sp>
        <p:nvSpPr>
          <p:cNvPr id="140" name="TextBox 139"/>
          <p:cNvSpPr txBox="1"/>
          <p:nvPr/>
        </p:nvSpPr>
        <p:spPr>
          <a:xfrm>
            <a:off x="11539236" y="15224650"/>
            <a:ext cx="12918886" cy="504743"/>
          </a:xfrm>
          <a:prstGeom prst="rect">
            <a:avLst/>
          </a:prstGeom>
          <a:noFill/>
        </p:spPr>
        <p:txBody>
          <a:bodyPr wrap="square" lIns="164583" tIns="82291" rIns="164583" bIns="82291" rtlCol="0">
            <a:spAutoFit/>
          </a:bodyPr>
          <a:lstStyle/>
          <a:p>
            <a:r>
              <a:rPr lang="en-US" sz="2200" b="1" dirty="0">
                <a:latin typeface="Times New Roman"/>
                <a:cs typeface="Times New Roman"/>
              </a:rPr>
              <a:t>Table 1.  </a:t>
            </a:r>
            <a:r>
              <a:rPr lang="en-US" sz="2200" dirty="0">
                <a:latin typeface="Times New Roman"/>
                <a:cs typeface="Times New Roman"/>
              </a:rPr>
              <a:t>Significant</a:t>
            </a:r>
            <a:r>
              <a:rPr lang="en-US" sz="2200" b="1" dirty="0">
                <a:latin typeface="Times New Roman"/>
                <a:cs typeface="Times New Roman"/>
              </a:rPr>
              <a:t> </a:t>
            </a:r>
            <a:r>
              <a:rPr lang="en-US" sz="2200" dirty="0">
                <a:latin typeface="Times New Roman"/>
                <a:cs typeface="Times New Roman"/>
              </a:rPr>
              <a:t>knockout-phenotype relationships</a:t>
            </a:r>
            <a:endParaRPr lang="en-US" sz="2200" dirty="0">
              <a:latin typeface="Times New Roman"/>
              <a:cs typeface="Times New Roman"/>
            </a:endParaRPr>
          </a:p>
        </p:txBody>
      </p:sp>
      <p:sp>
        <p:nvSpPr>
          <p:cNvPr id="141" name="TextBox 140"/>
          <p:cNvSpPr txBox="1"/>
          <p:nvPr/>
        </p:nvSpPr>
        <p:spPr>
          <a:xfrm>
            <a:off x="24489614" y="15224650"/>
            <a:ext cx="8882471" cy="504743"/>
          </a:xfrm>
          <a:prstGeom prst="rect">
            <a:avLst/>
          </a:prstGeom>
          <a:noFill/>
        </p:spPr>
        <p:txBody>
          <a:bodyPr wrap="square" lIns="164583" tIns="82291" rIns="164583" bIns="82291" rtlCol="0">
            <a:spAutoFit/>
          </a:bodyPr>
          <a:lstStyle/>
          <a:p>
            <a:r>
              <a:rPr lang="en-US" sz="2200" b="1" dirty="0">
                <a:latin typeface="Times New Roman"/>
                <a:cs typeface="Times New Roman"/>
              </a:rPr>
              <a:t>Table 2.</a:t>
            </a:r>
            <a:r>
              <a:rPr lang="en-US" sz="2200" dirty="0">
                <a:latin typeface="Times New Roman"/>
                <a:cs typeface="Times New Roman"/>
              </a:rPr>
              <a:t> Significant knockout-phenotype relationships for knockout 3803_1</a:t>
            </a:r>
            <a:endParaRPr lang="en-US" sz="2200" dirty="0">
              <a:latin typeface="Times New Roman"/>
              <a:cs typeface="Times New Roman"/>
            </a:endParaRPr>
          </a:p>
        </p:txBody>
      </p:sp>
      <p:sp>
        <p:nvSpPr>
          <p:cNvPr id="143" name="TextBox 142"/>
          <p:cNvSpPr txBox="1"/>
          <p:nvPr/>
        </p:nvSpPr>
        <p:spPr>
          <a:xfrm>
            <a:off x="11968955" y="13448145"/>
            <a:ext cx="11012963" cy="1181852"/>
          </a:xfrm>
          <a:prstGeom prst="rect">
            <a:avLst/>
          </a:prstGeom>
          <a:noFill/>
        </p:spPr>
        <p:txBody>
          <a:bodyPr wrap="square" lIns="164583" tIns="82291" rIns="164583" bIns="82291" rtlCol="0">
            <a:spAutoFit/>
          </a:bodyPr>
          <a:lstStyle/>
          <a:p>
            <a:pPr algn="just"/>
            <a:r>
              <a:rPr lang="en-US" sz="2200" b="1" dirty="0">
                <a:latin typeface="Times New Roman"/>
                <a:cs typeface="Times New Roman"/>
              </a:rPr>
              <a:t>Figure 1. </a:t>
            </a:r>
            <a:r>
              <a:rPr lang="en-US" sz="2200" dirty="0">
                <a:latin typeface="Times New Roman"/>
                <a:cs typeface="Times New Roman"/>
              </a:rPr>
              <a:t>Results from simulation with 100 replications.  </a:t>
            </a:r>
            <a:r>
              <a:rPr lang="en-US" sz="2200" dirty="0">
                <a:latin typeface="Times New Roman"/>
                <a:cs typeface="Times New Roman"/>
              </a:rPr>
              <a:t>In each replication five variables </a:t>
            </a:r>
            <a:r>
              <a:rPr lang="en-US" sz="2200" dirty="0" smtClean="0">
                <a:latin typeface="Times New Roman"/>
                <a:cs typeface="Times New Roman"/>
              </a:rPr>
              <a:t>were deleted </a:t>
            </a:r>
            <a:r>
              <a:rPr lang="en-US" sz="2200" dirty="0">
                <a:latin typeface="Times New Roman"/>
                <a:cs typeface="Times New Roman"/>
              </a:rPr>
              <a:t>for five different knockout conditions and the MSE of the imputed values was calculated.</a:t>
            </a:r>
            <a:endParaRPr lang="en-US" sz="2200" dirty="0">
              <a:latin typeface="Times New Roman"/>
              <a:cs typeface="Times New Roman"/>
            </a:endParaRPr>
          </a:p>
        </p:txBody>
      </p:sp>
      <p:sp>
        <p:nvSpPr>
          <p:cNvPr id="144" name="TextBox 143"/>
          <p:cNvSpPr txBox="1"/>
          <p:nvPr/>
        </p:nvSpPr>
        <p:spPr>
          <a:xfrm>
            <a:off x="23796655" y="13448145"/>
            <a:ext cx="13305125" cy="843298"/>
          </a:xfrm>
          <a:prstGeom prst="rect">
            <a:avLst/>
          </a:prstGeom>
          <a:noFill/>
        </p:spPr>
        <p:txBody>
          <a:bodyPr wrap="square" lIns="164583" tIns="82291" rIns="164583" bIns="82291" rtlCol="0">
            <a:spAutoFit/>
          </a:bodyPr>
          <a:lstStyle/>
          <a:p>
            <a:r>
              <a:rPr lang="en-US" sz="2200" b="1" dirty="0">
                <a:latin typeface="Times New Roman"/>
                <a:cs typeface="Times New Roman"/>
              </a:rPr>
              <a:t>Figure 2. </a:t>
            </a:r>
            <a:r>
              <a:rPr lang="en-US" sz="2200" dirty="0">
                <a:latin typeface="Times New Roman"/>
                <a:cs typeface="Times New Roman"/>
              </a:rPr>
              <a:t>Boxplots of neutrophil differential count by knockout condition. The green boxplots correspond to observed data and </a:t>
            </a:r>
            <a:r>
              <a:rPr lang="en-US" sz="2200" dirty="0">
                <a:latin typeface="Times New Roman"/>
                <a:cs typeface="Times New Roman"/>
              </a:rPr>
              <a:t>t</a:t>
            </a:r>
            <a:r>
              <a:rPr lang="en-US" sz="2200" dirty="0">
                <a:latin typeface="Times New Roman"/>
                <a:cs typeface="Times New Roman"/>
              </a:rPr>
              <a:t>he blue boxplots correspond to predicted data.</a:t>
            </a:r>
            <a:endParaRPr lang="en-US" sz="2200" dirty="0">
              <a:latin typeface="Times New Roman"/>
              <a:cs typeface="Times New Roman"/>
            </a:endParaRPr>
          </a:p>
        </p:txBody>
      </p:sp>
      <p:sp>
        <p:nvSpPr>
          <p:cNvPr id="25" name="TextBox 24"/>
          <p:cNvSpPr txBox="1"/>
          <p:nvPr/>
        </p:nvSpPr>
        <p:spPr>
          <a:xfrm>
            <a:off x="38708590" y="6317326"/>
            <a:ext cx="10001682" cy="13461863"/>
          </a:xfrm>
          <a:prstGeom prst="rect">
            <a:avLst/>
          </a:prstGeom>
          <a:noFill/>
        </p:spPr>
        <p:txBody>
          <a:bodyPr wrap="square" lIns="164583" tIns="82291" rIns="164583" bIns="82291" rtlCol="0">
            <a:spAutoFit/>
          </a:bodyPr>
          <a:lstStyle/>
          <a:p>
            <a:pPr marL="514321" indent="-514321" algn="just">
              <a:buFont typeface="Arial"/>
              <a:buChar char="•"/>
            </a:pPr>
            <a:r>
              <a:rPr lang="en-US" sz="2900" dirty="0">
                <a:latin typeface="Times New Roman"/>
                <a:cs typeface="Times New Roman"/>
              </a:rPr>
              <a:t>We have predicted missing values for 5 phenotypes, using prior biological knowledge of the phenotypic measurements, simple OLS, and the MICE algorithm. Moreover, we have investigated possible causal interpretations of the available data by taking advantage of the experimental perturbations of the mouse gene knockouts.</a:t>
            </a:r>
          </a:p>
          <a:p>
            <a:pPr marL="514321" indent="-514321" algn="just">
              <a:buFont typeface="Arial"/>
              <a:buChar char="•"/>
            </a:pPr>
            <a:r>
              <a:rPr lang="en-US" sz="2900" dirty="0">
                <a:latin typeface="Times New Roman"/>
                <a:cs typeface="Times New Roman"/>
              </a:rPr>
              <a:t>MICE assumed that the missing data were MAR or MCAR suggesting that missing values can be imputed from the observed data. This assumption holds given the way the data were deleted.</a:t>
            </a:r>
          </a:p>
          <a:p>
            <a:pPr marL="514321" indent="-514321" algn="just">
              <a:buFont typeface="Arial"/>
              <a:buChar char="•"/>
            </a:pPr>
            <a:r>
              <a:rPr lang="en-US" sz="2900" dirty="0">
                <a:latin typeface="Times New Roman"/>
                <a:cs typeface="Times New Roman"/>
              </a:rPr>
              <a:t>To find genotype-phenotype causal associations, we had to assume that gene knockout was assigned randomly.</a:t>
            </a:r>
          </a:p>
          <a:p>
            <a:pPr marL="514321" indent="-514321" algn="just">
              <a:buFont typeface="Arial"/>
              <a:buChar char="•"/>
            </a:pPr>
            <a:r>
              <a:rPr lang="en-US" sz="2900" dirty="0">
                <a:latin typeface="Times New Roman"/>
                <a:cs typeface="Times New Roman"/>
              </a:rPr>
              <a:t>Prior biological knowledge of the studied phenotypes was incorporated both in the prediction and causal interpretation analyses. This constituted a major strength of our general approach.</a:t>
            </a:r>
          </a:p>
          <a:p>
            <a:pPr marL="514321" indent="-514321" algn="just">
              <a:buFont typeface="Arial"/>
              <a:buChar char="•"/>
            </a:pPr>
            <a:r>
              <a:rPr lang="en-US" sz="2900" dirty="0">
                <a:latin typeface="Times New Roman"/>
                <a:cs typeface="Times New Roman"/>
              </a:rPr>
              <a:t>The MICE algorithm was used to investigate causal relationships for phenotypic measurements with missing values. This approach took into account uncertainty in the predicted values and prevented the finding of spurious associations. This also constituted a strength of our method.</a:t>
            </a:r>
          </a:p>
          <a:p>
            <a:pPr marL="514321" indent="-514321" algn="just">
              <a:buFont typeface="Arial"/>
              <a:buChar char="•"/>
            </a:pPr>
            <a:r>
              <a:rPr lang="en-US" sz="2900" dirty="0">
                <a:latin typeface="Times New Roman"/>
                <a:cs typeface="Times New Roman"/>
              </a:rPr>
              <a:t>It was not clear whether the causal relationships found by our method were direct or indirect i.e. other measured (or unmeasured) biological elements may be on the causal pathway.</a:t>
            </a:r>
          </a:p>
          <a:p>
            <a:pPr marL="514321" indent="-514321" algn="just">
              <a:buFont typeface="Arial"/>
              <a:buChar char="•"/>
            </a:pPr>
            <a:r>
              <a:rPr lang="en-US" sz="2900" dirty="0">
                <a:latin typeface="Times New Roman"/>
                <a:cs typeface="Times New Roman"/>
              </a:rPr>
              <a:t>Our approach did not allow inferring causal relationships between the 22 phenotypic measurements. However, a few interesting associations were observed.</a:t>
            </a:r>
            <a:endParaRPr lang="en-US" sz="2900" dirty="0">
              <a:latin typeface="Times New Roman"/>
              <a:cs typeface="Times New Roman"/>
            </a:endParaRPr>
          </a:p>
          <a:p>
            <a:pPr marL="514321" indent="-514321" algn="just">
              <a:buFont typeface="Arial"/>
              <a:buChar char="•"/>
            </a:pPr>
            <a:r>
              <a:rPr lang="en-US" sz="2900" dirty="0">
                <a:latin typeface="Times New Roman"/>
                <a:cs typeface="Times New Roman"/>
              </a:rPr>
              <a:t>Temporality was an issue for drawing causal relationships among phenotypes.</a:t>
            </a:r>
          </a:p>
        </p:txBody>
      </p:sp>
      <p:sp>
        <p:nvSpPr>
          <p:cNvPr id="94" name="TextBox 93"/>
          <p:cNvSpPr txBox="1"/>
          <p:nvPr/>
        </p:nvSpPr>
        <p:spPr>
          <a:xfrm>
            <a:off x="38725031" y="22251320"/>
            <a:ext cx="10247443" cy="830979"/>
          </a:xfrm>
          <a:prstGeom prst="rect">
            <a:avLst/>
          </a:prstGeom>
          <a:noFill/>
        </p:spPr>
        <p:txBody>
          <a:bodyPr wrap="square" lIns="164583" tIns="82291" rIns="164583" bIns="82291" rtlCol="0">
            <a:spAutoFit/>
          </a:bodyPr>
          <a:lstStyle/>
          <a:p>
            <a:pPr algn="ctr"/>
            <a:r>
              <a:rPr lang="en-US" sz="4300" b="1" dirty="0">
                <a:latin typeface="Times New Roman"/>
                <a:cs typeface="Times New Roman"/>
              </a:rPr>
              <a:t>Acknowledgements</a:t>
            </a:r>
            <a:endParaRPr lang="en-US" sz="4300" b="1" dirty="0">
              <a:latin typeface="Times New Roman"/>
              <a:cs typeface="Times New Roman"/>
            </a:endParaRPr>
          </a:p>
        </p:txBody>
      </p:sp>
      <p:sp>
        <p:nvSpPr>
          <p:cNvPr id="109" name="TextBox 108"/>
          <p:cNvSpPr txBox="1"/>
          <p:nvPr/>
        </p:nvSpPr>
        <p:spPr>
          <a:xfrm>
            <a:off x="38652833" y="23071537"/>
            <a:ext cx="10303200" cy="2105147"/>
          </a:xfrm>
          <a:prstGeom prst="rect">
            <a:avLst/>
          </a:prstGeom>
          <a:noFill/>
        </p:spPr>
        <p:txBody>
          <a:bodyPr wrap="square" lIns="164583" tIns="82291" rIns="164583" bIns="82291" rtlCol="0">
            <a:spAutoFit/>
          </a:bodyPr>
          <a:lstStyle/>
          <a:p>
            <a:pPr algn="just"/>
            <a:r>
              <a:rPr lang="en-US" sz="2500" dirty="0">
                <a:latin typeface="Times New Roman"/>
                <a:cs typeface="Times New Roman"/>
              </a:rPr>
              <a:t>GS would like to thank her PhD supervisors, Dr. Erica </a:t>
            </a:r>
            <a:r>
              <a:rPr lang="en-US" sz="2500" dirty="0" err="1">
                <a:latin typeface="Times New Roman"/>
                <a:cs typeface="Times New Roman"/>
              </a:rPr>
              <a:t>Moodie</a:t>
            </a:r>
            <a:r>
              <a:rPr lang="en-US" sz="2500" dirty="0">
                <a:latin typeface="Times New Roman"/>
                <a:cs typeface="Times New Roman"/>
              </a:rPr>
              <a:t> and Dr. Robert Platt, for giving her the opportunity to participate in this competition. KM would like to thank his PhD supervisors Dr. Celia Greenwood and Dr. </a:t>
            </a:r>
            <a:r>
              <a:rPr lang="en-US" sz="2500" dirty="0" err="1">
                <a:latin typeface="Times New Roman"/>
                <a:cs typeface="Times New Roman"/>
              </a:rPr>
              <a:t>Aurélie</a:t>
            </a:r>
            <a:r>
              <a:rPr lang="en-US" sz="2500" dirty="0">
                <a:latin typeface="Times New Roman"/>
                <a:cs typeface="Times New Roman"/>
              </a:rPr>
              <a:t> </a:t>
            </a:r>
            <a:r>
              <a:rPr lang="en-US" sz="2500" dirty="0" err="1">
                <a:latin typeface="Times New Roman"/>
                <a:cs typeface="Times New Roman"/>
              </a:rPr>
              <a:t>Labbe</a:t>
            </a:r>
            <a:r>
              <a:rPr lang="en-US" sz="2500" dirty="0">
                <a:latin typeface="Times New Roman"/>
                <a:cs typeface="Times New Roman"/>
              </a:rPr>
              <a:t>. We would also like to thank Claudia </a:t>
            </a:r>
            <a:r>
              <a:rPr lang="en-US" sz="2500" dirty="0" err="1">
                <a:latin typeface="Times New Roman"/>
                <a:cs typeface="Times New Roman"/>
              </a:rPr>
              <a:t>Kleinman</a:t>
            </a:r>
            <a:r>
              <a:rPr lang="en-US" sz="2500" dirty="0">
                <a:latin typeface="Times New Roman"/>
                <a:cs typeface="Times New Roman"/>
              </a:rPr>
              <a:t> for her precious insights on the biological interpretations</a:t>
            </a:r>
            <a:r>
              <a:rPr lang="en-US" sz="2500" dirty="0">
                <a:latin typeface="Times New Roman"/>
                <a:cs typeface="Times New Roman"/>
              </a:rPr>
              <a:t> </a:t>
            </a:r>
            <a:r>
              <a:rPr lang="en-US" sz="2500" dirty="0">
                <a:latin typeface="Times New Roman"/>
                <a:cs typeface="Times New Roman"/>
              </a:rPr>
              <a:t>of the studied phenotypes.</a:t>
            </a:r>
          </a:p>
        </p:txBody>
      </p:sp>
      <p:sp>
        <p:nvSpPr>
          <p:cNvPr id="28" name="TextBox 27"/>
          <p:cNvSpPr txBox="1"/>
          <p:nvPr/>
        </p:nvSpPr>
        <p:spPr>
          <a:xfrm>
            <a:off x="487695" y="23373080"/>
            <a:ext cx="10184513" cy="5927649"/>
          </a:xfrm>
          <a:prstGeom prst="rect">
            <a:avLst/>
          </a:prstGeom>
          <a:noFill/>
        </p:spPr>
        <p:txBody>
          <a:bodyPr wrap="square" lIns="164583" tIns="82291" rIns="164583" bIns="82291" rtlCol="0">
            <a:spAutoFit/>
          </a:bodyPr>
          <a:lstStyle/>
          <a:p>
            <a:pPr algn="just"/>
            <a:endParaRPr lang="en-US" sz="2900" dirty="0">
              <a:latin typeface="Times New Roman"/>
              <a:cs typeface="Times New Roman"/>
            </a:endParaRPr>
          </a:p>
          <a:p>
            <a:pPr algn="just"/>
            <a:r>
              <a:rPr lang="en-US" sz="2900" dirty="0">
                <a:latin typeface="Times New Roman"/>
                <a:cs typeface="Times New Roman"/>
              </a:rPr>
              <a:t>Causal relationships were investigated separately for each of the 22 phenotypic measurements:</a:t>
            </a:r>
          </a:p>
          <a:p>
            <a:pPr marL="514321" indent="-514321" algn="just">
              <a:buFont typeface="Arial"/>
              <a:buChar char="•"/>
            </a:pPr>
            <a:r>
              <a:rPr lang="en-US" sz="2900" dirty="0">
                <a:latin typeface="Times New Roman"/>
                <a:cs typeface="Times New Roman"/>
              </a:rPr>
              <a:t>A simple linear regression model was applied to estimate the effect of the knockout conditions on each phenotype. For phenotypes with missing values, the MICE algorithm was used to incorporate uncertainty of the predicted values.</a:t>
            </a:r>
          </a:p>
          <a:p>
            <a:pPr marL="514321" indent="-514321" algn="just">
              <a:buFont typeface="Arial"/>
              <a:buChar char="•"/>
            </a:pPr>
            <a:r>
              <a:rPr lang="en-US" sz="2900" dirty="0">
                <a:latin typeface="Times New Roman"/>
                <a:cs typeface="Times New Roman"/>
              </a:rPr>
              <a:t>The </a:t>
            </a:r>
            <a:r>
              <a:rPr lang="en-US" sz="2900" b="1" dirty="0">
                <a:latin typeface="Times New Roman"/>
                <a:cs typeface="Times New Roman"/>
              </a:rPr>
              <a:t>Sandwich Estimator </a:t>
            </a:r>
            <a:r>
              <a:rPr lang="en-US" sz="2900" dirty="0">
                <a:latin typeface="Times New Roman"/>
                <a:cs typeface="Times New Roman"/>
              </a:rPr>
              <a:t>[2] was used to estimate the variance of the effect size to account for clustering by litter.</a:t>
            </a:r>
          </a:p>
          <a:p>
            <a:pPr marL="514321" indent="-514321" algn="just">
              <a:buFont typeface="Arial"/>
              <a:buChar char="•"/>
            </a:pPr>
            <a:r>
              <a:rPr lang="en-US" sz="2900" dirty="0">
                <a:latin typeface="Times New Roman"/>
                <a:cs typeface="Times New Roman"/>
              </a:rPr>
              <a:t>Significant causal relationships were identified </a:t>
            </a:r>
            <a:r>
              <a:rPr lang="en-US" sz="2900" dirty="0">
                <a:latin typeface="Times New Roman"/>
                <a:cs typeface="Times New Roman"/>
              </a:rPr>
              <a:t>after a </a:t>
            </a:r>
            <a:r>
              <a:rPr lang="en-US" sz="2900" dirty="0" err="1">
                <a:latin typeface="Times New Roman"/>
                <a:cs typeface="Times New Roman"/>
              </a:rPr>
              <a:t>Bonferroni</a:t>
            </a:r>
            <a:r>
              <a:rPr lang="en-US" sz="2900" dirty="0">
                <a:latin typeface="Times New Roman"/>
                <a:cs typeface="Times New Roman"/>
              </a:rPr>
              <a:t> correction (i.e. at level 0.05/22).</a:t>
            </a:r>
          </a:p>
          <a:p>
            <a:pPr marL="514321" indent="-514321" algn="just">
              <a:buFont typeface="Arial"/>
              <a:buChar char="•"/>
            </a:pPr>
            <a:r>
              <a:rPr lang="en-US" sz="2900" dirty="0">
                <a:latin typeface="Times New Roman"/>
                <a:cs typeface="Times New Roman"/>
              </a:rPr>
              <a:t>Prior biological knowledge was used to infer possible causal relationships between the phenotypic measurements.</a:t>
            </a:r>
          </a:p>
        </p:txBody>
      </p:sp>
      <p:pic>
        <p:nvPicPr>
          <p:cNvPr id="29" name="Picture 28" descr="blood_diagr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09171" y="16030102"/>
            <a:ext cx="5182529" cy="3228173"/>
          </a:xfrm>
          <a:prstGeom prst="rect">
            <a:avLst/>
          </a:prstGeom>
        </p:spPr>
      </p:pic>
      <p:sp>
        <p:nvSpPr>
          <p:cNvPr id="110" name="TextBox 109"/>
          <p:cNvSpPr txBox="1"/>
          <p:nvPr/>
        </p:nvSpPr>
        <p:spPr>
          <a:xfrm>
            <a:off x="33291378" y="19372685"/>
            <a:ext cx="4171759" cy="1181852"/>
          </a:xfrm>
          <a:prstGeom prst="rect">
            <a:avLst/>
          </a:prstGeom>
          <a:noFill/>
        </p:spPr>
        <p:txBody>
          <a:bodyPr wrap="square" lIns="164583" tIns="82291" rIns="164583" bIns="82291" rtlCol="0">
            <a:spAutoFit/>
          </a:bodyPr>
          <a:lstStyle/>
          <a:p>
            <a:r>
              <a:rPr lang="en-US" sz="2200" b="1" dirty="0">
                <a:latin typeface="Times New Roman"/>
                <a:cs typeface="Times New Roman"/>
              </a:rPr>
              <a:t>Figure 3. </a:t>
            </a:r>
            <a:r>
              <a:rPr lang="en-US" sz="2200" dirty="0">
                <a:latin typeface="Times New Roman"/>
                <a:cs typeface="Times New Roman"/>
              </a:rPr>
              <a:t> </a:t>
            </a:r>
            <a:r>
              <a:rPr lang="en-US" sz="2200" dirty="0">
                <a:latin typeface="Times New Roman"/>
                <a:cs typeface="Times New Roman"/>
              </a:rPr>
              <a:t>Range of proportions of  components of mouse blood [4]</a:t>
            </a:r>
            <a:endParaRPr lang="en-US" sz="2200" dirty="0">
              <a:latin typeface="Times New Roman"/>
              <a:cs typeface="Times New Roman"/>
            </a:endParaRPr>
          </a:p>
        </p:txBody>
      </p:sp>
      <p:sp>
        <p:nvSpPr>
          <p:cNvPr id="35" name="TextBox 34"/>
          <p:cNvSpPr txBox="1"/>
          <p:nvPr/>
        </p:nvSpPr>
        <p:spPr>
          <a:xfrm>
            <a:off x="11634481" y="23744402"/>
            <a:ext cx="12918886" cy="5484461"/>
          </a:xfrm>
          <a:prstGeom prst="rect">
            <a:avLst/>
          </a:prstGeom>
          <a:noFill/>
        </p:spPr>
        <p:txBody>
          <a:bodyPr wrap="square" lIns="164583" tIns="82291" rIns="164583" bIns="82291" rtlCol="0">
            <a:spAutoFit/>
          </a:bodyPr>
          <a:lstStyle/>
          <a:p>
            <a:pPr marL="514321" indent="-514321" algn="just">
              <a:buFont typeface="Arial"/>
              <a:buChar char="•"/>
            </a:pPr>
            <a:r>
              <a:rPr lang="en-US" sz="2900" dirty="0">
                <a:latin typeface="Times New Roman"/>
                <a:cs typeface="Times New Roman"/>
              </a:rPr>
              <a:t>Each phenotypic variable falls into one of three categories: </a:t>
            </a:r>
            <a:r>
              <a:rPr lang="en-US" sz="2900" dirty="0">
                <a:solidFill>
                  <a:srgbClr val="FF0000"/>
                </a:solidFill>
                <a:latin typeface="Times New Roman"/>
                <a:cs typeface="Times New Roman"/>
              </a:rPr>
              <a:t>red blood cells</a:t>
            </a:r>
            <a:r>
              <a:rPr lang="en-US" sz="2900" dirty="0">
                <a:latin typeface="Times New Roman"/>
                <a:cs typeface="Times New Roman"/>
              </a:rPr>
              <a:t>,</a:t>
            </a:r>
            <a:r>
              <a:rPr lang="en-US" sz="2900" dirty="0">
                <a:solidFill>
                  <a:srgbClr val="FF0000"/>
                </a:solidFill>
                <a:latin typeface="Times New Roman"/>
                <a:cs typeface="Times New Roman"/>
              </a:rPr>
              <a:t> </a:t>
            </a:r>
            <a:r>
              <a:rPr lang="en-US" sz="2900" dirty="0">
                <a:solidFill>
                  <a:schemeClr val="accent5"/>
                </a:solidFill>
                <a:latin typeface="Times New Roman"/>
                <a:cs typeface="Times New Roman"/>
              </a:rPr>
              <a:t>white blood cells</a:t>
            </a:r>
            <a:r>
              <a:rPr lang="en-US" sz="2900" dirty="0">
                <a:latin typeface="Times New Roman"/>
                <a:cs typeface="Times New Roman"/>
              </a:rPr>
              <a:t>, and</a:t>
            </a:r>
            <a:r>
              <a:rPr lang="en-US" sz="2900" dirty="0">
                <a:solidFill>
                  <a:schemeClr val="accent5"/>
                </a:solidFill>
                <a:latin typeface="Times New Roman"/>
                <a:cs typeface="Times New Roman"/>
              </a:rPr>
              <a:t> </a:t>
            </a:r>
            <a:r>
              <a:rPr lang="en-US" sz="2900" dirty="0">
                <a:solidFill>
                  <a:srgbClr val="045C0E"/>
                </a:solidFill>
                <a:latin typeface="Times New Roman"/>
                <a:cs typeface="Times New Roman"/>
              </a:rPr>
              <a:t>platelets. </a:t>
            </a:r>
            <a:r>
              <a:rPr lang="en-US" sz="2900" dirty="0">
                <a:solidFill>
                  <a:srgbClr val="000000"/>
                </a:solidFill>
                <a:latin typeface="Times New Roman"/>
                <a:cs typeface="Times New Roman"/>
              </a:rPr>
              <a:t>[4]</a:t>
            </a:r>
          </a:p>
          <a:p>
            <a:pPr marL="514321" indent="-514321" algn="just">
              <a:buFont typeface="Arial"/>
              <a:buChar char="•"/>
            </a:pPr>
            <a:r>
              <a:rPr lang="en-US" sz="2900" dirty="0">
                <a:latin typeface="Times New Roman"/>
                <a:cs typeface="Times New Roman"/>
              </a:rPr>
              <a:t>Many associations appear due to construction of variables (i.e. lymphocyte cell count and lymphocyte differential count; red blood cell count and mean cell volume)</a:t>
            </a:r>
          </a:p>
          <a:p>
            <a:pPr marL="514321" indent="-514321" algn="just">
              <a:buFont typeface="Arial"/>
              <a:buChar char="•"/>
            </a:pPr>
            <a:r>
              <a:rPr lang="en-US" sz="2900" dirty="0">
                <a:latin typeface="Times New Roman"/>
                <a:cs typeface="Times New Roman"/>
              </a:rPr>
              <a:t>Difficult to determine whether gene knockout acts directly on a phenotype vs. through one or more other phenotypes.</a:t>
            </a:r>
          </a:p>
          <a:p>
            <a:pPr marL="514321" indent="-514321" algn="just">
              <a:buFont typeface="Arial"/>
              <a:buChar char="•"/>
            </a:pPr>
            <a:r>
              <a:rPr lang="en-US" sz="2900" dirty="0">
                <a:latin typeface="Times New Roman"/>
                <a:cs typeface="Times New Roman"/>
              </a:rPr>
              <a:t>Size of the relative percentage of a white blood cell type can influence whether a change in that cell type’s differential count is associated with genotype.</a:t>
            </a:r>
          </a:p>
          <a:p>
            <a:pPr marL="514321" indent="-514321" algn="just">
              <a:buFont typeface="Arial"/>
              <a:buChar char="•"/>
            </a:pPr>
            <a:r>
              <a:rPr lang="en-US" sz="2900" dirty="0">
                <a:latin typeface="Times New Roman"/>
                <a:cs typeface="Times New Roman"/>
              </a:rPr>
              <a:t>Hemoglobin and red blood cell measures appear to be closely related, though implying more meaningful causal relationships would likely require more investigation.</a:t>
            </a:r>
          </a:p>
        </p:txBody>
      </p:sp>
      <p:pic>
        <p:nvPicPr>
          <p:cNvPr id="36" name="Picture 35" descr="Logo-LUDM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094504" y="2851730"/>
            <a:ext cx="7839322" cy="1947330"/>
          </a:xfrm>
          <a:prstGeom prst="rect">
            <a:avLst/>
          </a:prstGeom>
        </p:spPr>
      </p:pic>
      <p:sp>
        <p:nvSpPr>
          <p:cNvPr id="111" name="TextBox 110"/>
          <p:cNvSpPr txBox="1"/>
          <p:nvPr/>
        </p:nvSpPr>
        <p:spPr>
          <a:xfrm>
            <a:off x="392011" y="1767857"/>
            <a:ext cx="48334702" cy="1052574"/>
          </a:xfrm>
          <a:prstGeom prst="rect">
            <a:avLst/>
          </a:prstGeom>
          <a:noFill/>
        </p:spPr>
        <p:txBody>
          <a:bodyPr wrap="square" lIns="164583" tIns="82291" rIns="164583" bIns="82291" rtlCol="0">
            <a:spAutoFit/>
          </a:bodyPr>
          <a:lstStyle/>
          <a:p>
            <a:pPr algn="ctr"/>
            <a:r>
              <a:rPr lang="en-US" sz="5800" b="1" dirty="0">
                <a:solidFill>
                  <a:srgbClr val="DA0000"/>
                </a:solidFill>
                <a:latin typeface="Times New Roman"/>
                <a:cs typeface="Times New Roman"/>
              </a:rPr>
              <a:t>Team name: The </a:t>
            </a:r>
            <a:r>
              <a:rPr lang="en-US" sz="5800" b="1" dirty="0" err="1">
                <a:solidFill>
                  <a:srgbClr val="DA0000"/>
                </a:solidFill>
                <a:latin typeface="Times New Roman"/>
                <a:cs typeface="Times New Roman"/>
              </a:rPr>
              <a:t>Noncompliers</a:t>
            </a:r>
            <a:endParaRPr lang="en-US" sz="5800" b="1" dirty="0">
              <a:solidFill>
                <a:srgbClr val="DA0000"/>
              </a:solidFill>
              <a:latin typeface="Times New Roman"/>
              <a:cs typeface="Times New Roman"/>
            </a:endParaRPr>
          </a:p>
        </p:txBody>
      </p:sp>
      <p:sp>
        <p:nvSpPr>
          <p:cNvPr id="30" name="TextBox 29"/>
          <p:cNvSpPr txBox="1"/>
          <p:nvPr/>
        </p:nvSpPr>
        <p:spPr>
          <a:xfrm>
            <a:off x="31019306" y="28524347"/>
            <a:ext cx="6885675" cy="504743"/>
          </a:xfrm>
          <a:prstGeom prst="rect">
            <a:avLst/>
          </a:prstGeom>
          <a:noFill/>
        </p:spPr>
        <p:txBody>
          <a:bodyPr wrap="square" lIns="164583" tIns="82291" rIns="164583" bIns="82291" rtlCol="0">
            <a:spAutoFit/>
          </a:bodyPr>
          <a:lstStyle/>
          <a:p>
            <a:r>
              <a:rPr lang="en-US" sz="2200" dirty="0">
                <a:latin typeface="Times New Roman"/>
                <a:cs typeface="Times New Roman"/>
              </a:rPr>
              <a:t>All analyses were performed using R statistical software.</a:t>
            </a:r>
          </a:p>
        </p:txBody>
      </p:sp>
    </p:spTree>
    <p:extLst>
      <p:ext uri="{BB962C8B-B14F-4D97-AF65-F5344CB8AC3E}">
        <p14:creationId xmlns:p14="http://schemas.microsoft.com/office/powerpoint/2010/main" val="3623014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3063</TotalTime>
  <Words>1642</Words>
  <Application>Microsoft Macintosh PowerPoint</Application>
  <PresentationFormat>Custom</PresentationFormat>
  <Paragraphs>137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dc:creator>
  <cp:lastModifiedBy>Kevin</cp:lastModifiedBy>
  <cp:revision>153</cp:revision>
  <dcterms:created xsi:type="dcterms:W3CDTF">2015-05-18T13:10:51Z</dcterms:created>
  <dcterms:modified xsi:type="dcterms:W3CDTF">2016-07-25T17:30:46Z</dcterms:modified>
</cp:coreProperties>
</file>