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0" cy="16459200"/>
  <p:notesSz cx="6858000" cy="9144000"/>
  <p:defaultTextStyle>
    <a:defPPr>
      <a:defRPr lang="en-US"/>
    </a:defPPr>
    <a:lvl1pPr marL="0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54008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508016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62024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5016033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270041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524049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778057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0032065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00"/>
    <a:srgbClr val="E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791" autoAdjust="0"/>
  </p:normalViewPr>
  <p:slideViewPr>
    <p:cSldViewPr snapToGrid="0" snapToObjects="1">
      <p:cViewPr>
        <p:scale>
          <a:sx n="59" d="100"/>
          <a:sy n="59" d="100"/>
        </p:scale>
        <p:origin x="-80" y="1248"/>
      </p:cViewPr>
      <p:guideLst>
        <p:guide orient="horz" pos="5184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13021"/>
            <a:ext cx="23317200" cy="352806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9326880"/>
            <a:ext cx="19202400" cy="4206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01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77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032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581151"/>
            <a:ext cx="18516600" cy="33707069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581151"/>
            <a:ext cx="55092600" cy="3370706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8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0576561"/>
            <a:ext cx="23317200" cy="3268980"/>
          </a:xfrm>
        </p:spPr>
        <p:txBody>
          <a:bodyPr anchor="t"/>
          <a:lstStyle>
            <a:lvl1pPr algn="l">
              <a:defRPr sz="11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6976112"/>
            <a:ext cx="23317200" cy="3600449"/>
          </a:xfrm>
        </p:spPr>
        <p:txBody>
          <a:bodyPr anchor="b"/>
          <a:lstStyle>
            <a:lvl1pPr marL="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1pPr>
            <a:lvl2pPr marL="1254008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50801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6202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5016033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270041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524049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778057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10032065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9216391"/>
            <a:ext cx="36804600" cy="26071829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9216391"/>
            <a:ext cx="36804600" cy="26071829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9131"/>
            <a:ext cx="2468880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84271"/>
            <a:ext cx="12120564" cy="1535429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4008" indent="0">
              <a:buNone/>
              <a:defRPr sz="5500" b="1"/>
            </a:lvl2pPr>
            <a:lvl3pPr marL="2508016" indent="0">
              <a:buNone/>
              <a:defRPr sz="4900" b="1"/>
            </a:lvl3pPr>
            <a:lvl4pPr marL="3762024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5" indent="0">
              <a:buNone/>
              <a:defRPr sz="44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219700"/>
            <a:ext cx="12120564" cy="9483091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3684271"/>
            <a:ext cx="12125325" cy="1535429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4008" indent="0">
              <a:buNone/>
              <a:defRPr sz="5500" b="1"/>
            </a:lvl2pPr>
            <a:lvl3pPr marL="2508016" indent="0">
              <a:buNone/>
              <a:defRPr sz="4900" b="1"/>
            </a:lvl3pPr>
            <a:lvl4pPr marL="3762024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5" indent="0">
              <a:buNone/>
              <a:defRPr sz="44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219700"/>
            <a:ext cx="12125325" cy="9483091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4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9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655320"/>
            <a:ext cx="9024939" cy="2788920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655321"/>
            <a:ext cx="15335250" cy="14047471"/>
          </a:xfrm>
        </p:spPr>
        <p:txBody>
          <a:bodyPr/>
          <a:lstStyle>
            <a:lvl1pPr>
              <a:defRPr sz="8800"/>
            </a:lvl1pPr>
            <a:lvl2pPr>
              <a:defRPr sz="7700"/>
            </a:lvl2pPr>
            <a:lvl3pPr>
              <a:defRPr sz="66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444241"/>
            <a:ext cx="9024939" cy="11258551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4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5" indent="0">
              <a:buNone/>
              <a:defRPr sz="25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1521440"/>
            <a:ext cx="16459200" cy="1360171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470660"/>
            <a:ext cx="16459200" cy="9875520"/>
          </a:xfrm>
        </p:spPr>
        <p:txBody>
          <a:bodyPr/>
          <a:lstStyle>
            <a:lvl1pPr marL="0" indent="0">
              <a:buNone/>
              <a:defRPr sz="8800"/>
            </a:lvl1pPr>
            <a:lvl2pPr marL="1254008" indent="0">
              <a:buNone/>
              <a:defRPr sz="7700"/>
            </a:lvl2pPr>
            <a:lvl3pPr marL="2508016" indent="0">
              <a:buNone/>
              <a:defRPr sz="6600"/>
            </a:lvl3pPr>
            <a:lvl4pPr marL="3762024" indent="0">
              <a:buNone/>
              <a:defRPr sz="5500"/>
            </a:lvl4pPr>
            <a:lvl5pPr marL="5016033" indent="0">
              <a:buNone/>
              <a:defRPr sz="5500"/>
            </a:lvl5pPr>
            <a:lvl6pPr marL="6270041" indent="0">
              <a:buNone/>
              <a:defRPr sz="5500"/>
            </a:lvl6pPr>
            <a:lvl7pPr marL="7524049" indent="0">
              <a:buNone/>
              <a:defRPr sz="5500"/>
            </a:lvl7pPr>
            <a:lvl8pPr marL="8778057" indent="0">
              <a:buNone/>
              <a:defRPr sz="5500"/>
            </a:lvl8pPr>
            <a:lvl9pPr marL="10032065" indent="0">
              <a:buNone/>
              <a:defRPr sz="5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2881611"/>
            <a:ext cx="16459200" cy="1931669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4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5" indent="0">
              <a:buNone/>
              <a:defRPr sz="25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59131"/>
            <a:ext cx="24688800" cy="2743200"/>
          </a:xfrm>
          <a:prstGeom prst="rect">
            <a:avLst/>
          </a:prstGeom>
        </p:spPr>
        <p:txBody>
          <a:bodyPr vert="horz" lIns="250802" tIns="125401" rIns="250802" bIns="125401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840481"/>
            <a:ext cx="24688800" cy="10862311"/>
          </a:xfrm>
          <a:prstGeom prst="rect">
            <a:avLst/>
          </a:prstGeom>
        </p:spPr>
        <p:txBody>
          <a:bodyPr vert="horz" lIns="250802" tIns="125401" rIns="250802" bIns="125401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5255241"/>
            <a:ext cx="6400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l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5255241"/>
            <a:ext cx="8686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ct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5255241"/>
            <a:ext cx="6400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54008" rtl="0" eaLnBrk="1" latinLnBrk="0" hangingPunct="1">
        <a:spcBef>
          <a:spcPct val="0"/>
        </a:spcBef>
        <a:buNone/>
        <a:defRPr sz="1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0506" indent="-940506" algn="l" defTabSz="1254008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63" indent="-783755" algn="l" defTabSz="1254008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indent="-627004" algn="l" defTabSz="1254008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029" indent="-627004" algn="l" defTabSz="1254008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43037" indent="-627004" algn="l" defTabSz="1254008" rtl="0" eaLnBrk="1" latinLnBrk="0" hangingPunct="1">
        <a:spcBef>
          <a:spcPct val="20000"/>
        </a:spcBef>
        <a:buFont typeface="Arial"/>
        <a:buChar char="»"/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897045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151053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405061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0659069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54008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508016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62024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16033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270041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524049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778057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10032065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6"/>
          <p:cNvSpPr>
            <a:spLocks noChangeArrowheads="1"/>
          </p:cNvSpPr>
          <p:nvPr/>
        </p:nvSpPr>
        <p:spPr bwMode="auto">
          <a:xfrm>
            <a:off x="6182801" y="8886853"/>
            <a:ext cx="15072665" cy="7424782"/>
          </a:xfrm>
          <a:prstGeom prst="roundRect">
            <a:avLst>
              <a:gd name="adj" fmla="val 4625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6"/>
          <p:cNvSpPr>
            <a:spLocks noChangeArrowheads="1"/>
          </p:cNvSpPr>
          <p:nvPr/>
        </p:nvSpPr>
        <p:spPr bwMode="auto">
          <a:xfrm>
            <a:off x="240255" y="83238"/>
            <a:ext cx="26870756" cy="2700000"/>
          </a:xfrm>
          <a:prstGeom prst="roundRect">
            <a:avLst>
              <a:gd name="adj" fmla="val 0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 descr="ci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954" y="1344889"/>
            <a:ext cx="2272960" cy="1418381"/>
          </a:xfrm>
          <a:prstGeom prst="rect">
            <a:avLst/>
          </a:prstGeom>
        </p:spPr>
      </p:pic>
      <p:pic>
        <p:nvPicPr>
          <p:cNvPr id="5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13" y="388453"/>
            <a:ext cx="1520403" cy="1910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8399" y="83239"/>
            <a:ext cx="26852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DA0000"/>
                </a:solidFill>
                <a:latin typeface="Times New Roman"/>
                <a:cs typeface="Times New Roman"/>
              </a:rPr>
              <a:t>TITLE</a:t>
            </a:r>
            <a:endParaRPr lang="en-US" sz="4800" b="1" dirty="0">
              <a:solidFill>
                <a:srgbClr val="DA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398" y="1652899"/>
            <a:ext cx="2685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K.McGregor</a:t>
            </a:r>
            <a:r>
              <a:rPr lang="en-US" sz="3600" baseline="30000" dirty="0" smtClean="0">
                <a:latin typeface="Times New Roman"/>
                <a:cs typeface="Times New Roman"/>
              </a:rPr>
              <a:t>1,2</a:t>
            </a:r>
            <a:r>
              <a:rPr lang="en-US" sz="3600" dirty="0" smtClean="0">
                <a:latin typeface="Times New Roman"/>
                <a:cs typeface="Times New Roman"/>
              </a:rPr>
              <a:t> </a:t>
            </a:r>
            <a:r>
              <a:rPr lang="en-US" sz="3000" dirty="0" smtClean="0">
                <a:latin typeface="Times New Roman"/>
                <a:cs typeface="Times New Roman"/>
              </a:rPr>
              <a:t>and</a:t>
            </a:r>
            <a:r>
              <a:rPr lang="en-US" sz="3600" dirty="0" smtClean="0">
                <a:latin typeface="Times New Roman"/>
                <a:cs typeface="Times New Roman"/>
              </a:rPr>
              <a:t> G.Simoneau</a:t>
            </a:r>
            <a:r>
              <a:rPr lang="en-US" sz="3600" baseline="30000" dirty="0" smtClean="0">
                <a:latin typeface="Times New Roman"/>
                <a:cs typeface="Times New Roman"/>
              </a:rPr>
              <a:t>1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18721"/>
            <a:ext cx="26852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aseline="30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latin typeface="Times New Roman"/>
                <a:cs typeface="Times New Roman"/>
              </a:rPr>
              <a:t>Department of Epidemiology, Biostatistics and Occupational Health, McGill University </a:t>
            </a:r>
            <a:r>
              <a:rPr lang="en-US" sz="2800" baseline="30000" dirty="0" smtClean="0">
                <a:latin typeface="Times New Roman"/>
                <a:cs typeface="Times New Roman"/>
              </a:rPr>
              <a:t>2 </a:t>
            </a:r>
            <a:r>
              <a:rPr lang="en-US" sz="2800" dirty="0">
                <a:latin typeface="Times New Roman"/>
                <a:cs typeface="Times New Roman"/>
              </a:rPr>
              <a:t>Lady Davis Institute for Medical Research, Jewish General </a:t>
            </a:r>
            <a:r>
              <a:rPr lang="en-US" sz="2800" dirty="0" smtClean="0">
                <a:latin typeface="Times New Roman"/>
                <a:cs typeface="Times New Roman"/>
              </a:rPr>
              <a:t>Hospital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3" name="Rounded Rectangle 6"/>
          <p:cNvSpPr>
            <a:spLocks noChangeArrowheads="1"/>
          </p:cNvSpPr>
          <p:nvPr/>
        </p:nvSpPr>
        <p:spPr bwMode="auto">
          <a:xfrm>
            <a:off x="6182801" y="3743883"/>
            <a:ext cx="15072665" cy="4892327"/>
          </a:xfrm>
          <a:prstGeom prst="roundRect">
            <a:avLst>
              <a:gd name="adj" fmla="val 4625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ounded Rectangle 6"/>
          <p:cNvSpPr>
            <a:spLocks noChangeArrowheads="1"/>
          </p:cNvSpPr>
          <p:nvPr/>
        </p:nvSpPr>
        <p:spPr bwMode="auto">
          <a:xfrm>
            <a:off x="240254" y="3178236"/>
            <a:ext cx="5706895" cy="13108649"/>
          </a:xfrm>
          <a:prstGeom prst="roundRect">
            <a:avLst>
              <a:gd name="adj" fmla="val 5740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ounded Rectangle 6"/>
          <p:cNvSpPr>
            <a:spLocks noChangeArrowheads="1"/>
          </p:cNvSpPr>
          <p:nvPr/>
        </p:nvSpPr>
        <p:spPr bwMode="auto">
          <a:xfrm>
            <a:off x="21473798" y="3178236"/>
            <a:ext cx="5724000" cy="13133399"/>
          </a:xfrm>
          <a:prstGeom prst="roundRect">
            <a:avLst>
              <a:gd name="adj" fmla="val 5740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8398" y="3151886"/>
            <a:ext cx="568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Background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0941" y="8636210"/>
            <a:ext cx="566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Objective</a:t>
            </a:r>
            <a:endParaRPr lang="en-US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81031" y="3178026"/>
            <a:ext cx="1348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endParaRPr lang="en-US" sz="2800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73798" y="8886853"/>
            <a:ext cx="57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Conclusion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504772" y="11154218"/>
            <a:ext cx="569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References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8398" y="9991485"/>
            <a:ext cx="5675538" cy="52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  <a:endParaRPr lang="en-US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 descr="Logo-FRQ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593" y="171328"/>
            <a:ext cx="2869322" cy="12479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399" y="3743884"/>
            <a:ext cx="5675537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The International Mouse Phenotype Consortium (IMPC) is an international collaboration aimed at discovering functional insight for every gene through the systematic </a:t>
            </a:r>
            <a:r>
              <a:rPr lang="en-US" sz="1800" dirty="0" err="1" smtClean="0">
                <a:latin typeface="Times New Roman"/>
                <a:cs typeface="Times New Roman"/>
              </a:rPr>
              <a:t>phenotyping</a:t>
            </a:r>
            <a:r>
              <a:rPr lang="en-US" sz="1800" dirty="0" smtClean="0">
                <a:latin typeface="Times New Roman"/>
                <a:cs typeface="Times New Roman"/>
              </a:rPr>
              <a:t> of 20,000 knockout mouse strains.</a:t>
            </a:r>
          </a:p>
          <a:p>
            <a:pPr marL="342900" lvl="0" indent="-342900" algn="just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The knockout procedure turns off the activity of a mouse gene in order to assess what biological systems are impacted.</a:t>
            </a:r>
          </a:p>
          <a:p>
            <a:pPr marL="342900" lvl="0" indent="-342900" algn="just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Available data: 22 phenotypic measurements on 614 mice from 190 litters, representing 14 genotypes (wild type and 13 different knockout conditions).</a:t>
            </a:r>
          </a:p>
          <a:p>
            <a:pPr marL="342900" lvl="0" indent="-342900" algn="just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Phenotypic measurements are likely to vary across litters and genotypes.</a:t>
            </a:r>
          </a:p>
          <a:p>
            <a:pPr marL="342900" lvl="0" indent="-342900" algn="just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Missing data: 5 knockout conditions were randomly selected for which all observations from a randomly selected variable (different for each condition) were removed. The dataset comprises 67 missing values.</a:t>
            </a:r>
            <a:endParaRPr lang="en-CA" sz="18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399" y="9159430"/>
            <a:ext cx="568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Times New Roman"/>
                <a:cs typeface="Times New Roman"/>
              </a:rPr>
              <a:t>To infer missing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/>
                <a:cs typeface="Times New Roman"/>
              </a:rPr>
              <a:t>To produce a causal interpretation of the available data</a:t>
            </a:r>
            <a:r>
              <a:rPr lang="en-US" sz="1800" dirty="0" smtClean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399" y="10629839"/>
            <a:ext cx="567553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Predictions for the 67 missing values are obtained with </a:t>
            </a:r>
            <a:r>
              <a:rPr lang="en-US" sz="1800" b="1" dirty="0" smtClean="0">
                <a:latin typeface="Times New Roman"/>
                <a:cs typeface="Times New Roman"/>
              </a:rPr>
              <a:t>Multiple Imputation using Chained Equations</a:t>
            </a:r>
            <a:r>
              <a:rPr lang="en-US" sz="1800" dirty="0" smtClean="0">
                <a:latin typeface="Times New Roman"/>
                <a:cs typeface="Times New Roman"/>
              </a:rPr>
              <a:t> (MICE):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T</a:t>
            </a:r>
            <a:r>
              <a:rPr lang="en-US" sz="1800" dirty="0" smtClean="0">
                <a:latin typeface="Times New Roman"/>
                <a:cs typeface="Times New Roman"/>
              </a:rPr>
              <a:t>he unknown missing values are replaced by 30 independent simulated sets of values drawn from the posterior predictive distribution of the missing data conditional on the observed data.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Predictions are obtained by averaging the imputed values across the 30 simulated dataset.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Assumes missing data are missing at random or completely at random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73796" y="3252775"/>
            <a:ext cx="57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Discussion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399" y="13428403"/>
            <a:ext cx="5675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Causal interpretation of the data method</a:t>
            </a:r>
          </a:p>
          <a:p>
            <a:endParaRPr lang="en-US" sz="1800" dirty="0" smtClean="0">
              <a:latin typeface="Times New Roman"/>
              <a:cs typeface="Times New Roman"/>
            </a:endParaRPr>
          </a:p>
          <a:p>
            <a:endParaRPr lang="en-US" sz="1800" dirty="0" smtClean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04772" y="11852741"/>
            <a:ext cx="592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White</a:t>
            </a:r>
            <a:r>
              <a:rPr lang="en-US" sz="1800" dirty="0">
                <a:latin typeface="Times New Roman"/>
                <a:cs typeface="Times New Roman"/>
              </a:rPr>
              <a:t>, I. R., Royston, P., &amp; Wood, A. M. (2011). Multiple imputation using chained equations: issues and guidance for practice. </a:t>
            </a:r>
            <a:r>
              <a:rPr lang="en-US" sz="1800" i="1" dirty="0">
                <a:latin typeface="Times New Roman"/>
                <a:cs typeface="Times New Roman"/>
              </a:rPr>
              <a:t>Statistics in medicine</a:t>
            </a:r>
            <a:r>
              <a:rPr lang="en-US" sz="1800" dirty="0">
                <a:latin typeface="Times New Roman"/>
                <a:cs typeface="Times New Roman"/>
              </a:rPr>
              <a:t>, </a:t>
            </a:r>
            <a:r>
              <a:rPr lang="en-US" sz="1800" i="1" dirty="0">
                <a:latin typeface="Times New Roman"/>
                <a:cs typeface="Times New Roman"/>
              </a:rPr>
              <a:t>30</a:t>
            </a:r>
            <a:r>
              <a:rPr lang="en-US" sz="1800" dirty="0">
                <a:latin typeface="Times New Roman"/>
                <a:cs typeface="Times New Roman"/>
              </a:rPr>
              <a:t>(4), 377-399.</a:t>
            </a:r>
          </a:p>
        </p:txBody>
      </p:sp>
      <p:pic>
        <p:nvPicPr>
          <p:cNvPr id="2" name="Picture 1" descr="sim_plo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40" y="3938008"/>
            <a:ext cx="6082336" cy="3801460"/>
          </a:xfrm>
          <a:prstGeom prst="rect">
            <a:avLst/>
          </a:prstGeom>
        </p:spPr>
      </p:pic>
      <p:pic>
        <p:nvPicPr>
          <p:cNvPr id="17" name="Picture 16" descr="var29_plot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546" y="3923468"/>
            <a:ext cx="6868800" cy="3816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1537425" y="9622053"/>
            <a:ext cx="5556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latin typeface="Times New Roman"/>
                <a:cs typeface="Times New Roman"/>
              </a:rPr>
              <a:t>We inferred causal links between knockout conditions and phenotypic measurements, but relationships between phenotypes require more information or outside knowledge. Consequently, we chose not to infer a global underlying DAG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3928546" y="11277328"/>
            <a:ext cx="7300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Possible causal relationships for knockout condition 3803_1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30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338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Gabrielle</dc:creator>
  <cp:lastModifiedBy>Gabrielle</cp:lastModifiedBy>
  <cp:revision>73</cp:revision>
  <dcterms:created xsi:type="dcterms:W3CDTF">2015-05-18T13:10:51Z</dcterms:created>
  <dcterms:modified xsi:type="dcterms:W3CDTF">2016-07-21T20:15:37Z</dcterms:modified>
</cp:coreProperties>
</file>