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27432000" cy="16459200"/>
  <p:notesSz cx="6858000" cy="9144000"/>
  <p:defaultTextStyle>
    <a:defPPr>
      <a:defRPr lang="en-US"/>
    </a:defPPr>
    <a:lvl1pPr marL="0" algn="l" defTabSz="1254008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1pPr>
    <a:lvl2pPr marL="1254008" algn="l" defTabSz="1254008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2pPr>
    <a:lvl3pPr marL="2508016" algn="l" defTabSz="1254008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3pPr>
    <a:lvl4pPr marL="3762024" algn="l" defTabSz="1254008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4pPr>
    <a:lvl5pPr marL="5016033" algn="l" defTabSz="1254008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5pPr>
    <a:lvl6pPr marL="6270041" algn="l" defTabSz="1254008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6pPr>
    <a:lvl7pPr marL="7524049" algn="l" defTabSz="1254008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7pPr>
    <a:lvl8pPr marL="8778057" algn="l" defTabSz="1254008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8pPr>
    <a:lvl9pPr marL="10032065" algn="l" defTabSz="1254008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brielle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0000"/>
    <a:srgbClr val="E1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7791" autoAdjust="0"/>
  </p:normalViewPr>
  <p:slideViewPr>
    <p:cSldViewPr snapToGrid="0" snapToObjects="1">
      <p:cViewPr>
        <p:scale>
          <a:sx n="54" d="100"/>
          <a:sy n="54" d="100"/>
        </p:scale>
        <p:origin x="-144" y="1960"/>
      </p:cViewPr>
      <p:guideLst>
        <p:guide orient="horz" pos="5184"/>
        <p:guide pos="86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commentAuthors" Target="commentAuthor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113021"/>
            <a:ext cx="23317200" cy="3528060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9326880"/>
            <a:ext cx="19202400" cy="4206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254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508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762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0160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27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524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778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032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2166-DA3A-7E42-B5FA-B8909614B8FF}" type="datetimeFigureOut">
              <a:rPr lang="en-US" smtClean="0"/>
              <a:t>2016-07-15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F90C-A632-0241-909B-4C86795B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86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2166-DA3A-7E42-B5FA-B8909614B8FF}" type="datetimeFigureOut">
              <a:rPr lang="en-US" smtClean="0"/>
              <a:t>2016-07-15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F90C-A632-0241-909B-4C86795B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7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0" y="1581151"/>
            <a:ext cx="18516600" cy="33707069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0" y="1581151"/>
            <a:ext cx="55092600" cy="33707069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2166-DA3A-7E42-B5FA-B8909614B8FF}" type="datetimeFigureOut">
              <a:rPr lang="en-US" smtClean="0"/>
              <a:t>2016-07-15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F90C-A632-0241-909B-4C86795B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9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2166-DA3A-7E42-B5FA-B8909614B8FF}" type="datetimeFigureOut">
              <a:rPr lang="en-US" smtClean="0"/>
              <a:t>2016-07-15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F90C-A632-0241-909B-4C86795B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86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10576561"/>
            <a:ext cx="23317200" cy="3268980"/>
          </a:xfrm>
        </p:spPr>
        <p:txBody>
          <a:bodyPr anchor="t"/>
          <a:lstStyle>
            <a:lvl1pPr algn="l">
              <a:defRPr sz="11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6976112"/>
            <a:ext cx="23317200" cy="3600449"/>
          </a:xfrm>
        </p:spPr>
        <p:txBody>
          <a:bodyPr anchor="b"/>
          <a:lstStyle>
            <a:lvl1pPr marL="0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1pPr>
            <a:lvl2pPr marL="1254008" indent="0">
              <a:buNone/>
              <a:defRPr sz="4900">
                <a:solidFill>
                  <a:schemeClr val="tx1">
                    <a:tint val="75000"/>
                  </a:schemeClr>
                </a:solidFill>
              </a:defRPr>
            </a:lvl2pPr>
            <a:lvl3pPr marL="2508016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3pPr>
            <a:lvl4pPr marL="3762024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4pPr>
            <a:lvl5pPr marL="5016033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5pPr>
            <a:lvl6pPr marL="6270041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6pPr>
            <a:lvl7pPr marL="7524049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7pPr>
            <a:lvl8pPr marL="8778057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8pPr>
            <a:lvl9pPr marL="10032065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2166-DA3A-7E42-B5FA-B8909614B8FF}" type="datetimeFigureOut">
              <a:rPr lang="en-US" smtClean="0"/>
              <a:t>2016-07-15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F90C-A632-0241-909B-4C86795B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8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0" y="9216391"/>
            <a:ext cx="36804600" cy="26071829"/>
          </a:xfrm>
        </p:spPr>
        <p:txBody>
          <a:bodyPr/>
          <a:lstStyle>
            <a:lvl1pPr>
              <a:defRPr sz="7700"/>
            </a:lvl1pPr>
            <a:lvl2pPr>
              <a:defRPr sz="6600"/>
            </a:lvl2pPr>
            <a:lvl3pPr>
              <a:defRPr sz="5500"/>
            </a:lvl3pPr>
            <a:lvl4pPr>
              <a:defRPr sz="4900"/>
            </a:lvl4pPr>
            <a:lvl5pPr>
              <a:defRPr sz="4900"/>
            </a:lvl5pPr>
            <a:lvl6pPr>
              <a:defRPr sz="4900"/>
            </a:lvl6pPr>
            <a:lvl7pPr>
              <a:defRPr sz="4900"/>
            </a:lvl7pPr>
            <a:lvl8pPr>
              <a:defRPr sz="4900"/>
            </a:lvl8pPr>
            <a:lvl9pPr>
              <a:defRPr sz="49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376600" y="9216391"/>
            <a:ext cx="36804600" cy="26071829"/>
          </a:xfrm>
        </p:spPr>
        <p:txBody>
          <a:bodyPr/>
          <a:lstStyle>
            <a:lvl1pPr>
              <a:defRPr sz="7700"/>
            </a:lvl1pPr>
            <a:lvl2pPr>
              <a:defRPr sz="6600"/>
            </a:lvl2pPr>
            <a:lvl3pPr>
              <a:defRPr sz="5500"/>
            </a:lvl3pPr>
            <a:lvl4pPr>
              <a:defRPr sz="4900"/>
            </a:lvl4pPr>
            <a:lvl5pPr>
              <a:defRPr sz="4900"/>
            </a:lvl5pPr>
            <a:lvl6pPr>
              <a:defRPr sz="4900"/>
            </a:lvl6pPr>
            <a:lvl7pPr>
              <a:defRPr sz="4900"/>
            </a:lvl7pPr>
            <a:lvl8pPr>
              <a:defRPr sz="4900"/>
            </a:lvl8pPr>
            <a:lvl9pPr>
              <a:defRPr sz="49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2166-DA3A-7E42-B5FA-B8909614B8FF}" type="datetimeFigureOut">
              <a:rPr lang="en-US" smtClean="0"/>
              <a:t>2016-07-15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F90C-A632-0241-909B-4C86795B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9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59131"/>
            <a:ext cx="24688800" cy="27432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3684271"/>
            <a:ext cx="12120564" cy="1535429"/>
          </a:xfrm>
        </p:spPr>
        <p:txBody>
          <a:bodyPr anchor="b"/>
          <a:lstStyle>
            <a:lvl1pPr marL="0" indent="0">
              <a:buNone/>
              <a:defRPr sz="6600" b="1"/>
            </a:lvl1pPr>
            <a:lvl2pPr marL="1254008" indent="0">
              <a:buNone/>
              <a:defRPr sz="5500" b="1"/>
            </a:lvl2pPr>
            <a:lvl3pPr marL="2508016" indent="0">
              <a:buNone/>
              <a:defRPr sz="4900" b="1"/>
            </a:lvl3pPr>
            <a:lvl4pPr marL="3762024" indent="0">
              <a:buNone/>
              <a:defRPr sz="4400" b="1"/>
            </a:lvl4pPr>
            <a:lvl5pPr marL="5016033" indent="0">
              <a:buNone/>
              <a:defRPr sz="4400" b="1"/>
            </a:lvl5pPr>
            <a:lvl6pPr marL="6270041" indent="0">
              <a:buNone/>
              <a:defRPr sz="4400" b="1"/>
            </a:lvl6pPr>
            <a:lvl7pPr marL="7524049" indent="0">
              <a:buNone/>
              <a:defRPr sz="4400" b="1"/>
            </a:lvl7pPr>
            <a:lvl8pPr marL="8778057" indent="0">
              <a:buNone/>
              <a:defRPr sz="4400" b="1"/>
            </a:lvl8pPr>
            <a:lvl9pPr marL="10032065" indent="0">
              <a:buNone/>
              <a:defRPr sz="44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5219700"/>
            <a:ext cx="12120564" cy="9483091"/>
          </a:xfrm>
        </p:spPr>
        <p:txBody>
          <a:bodyPr/>
          <a:lstStyle>
            <a:lvl1pPr>
              <a:defRPr sz="6600"/>
            </a:lvl1pPr>
            <a:lvl2pPr>
              <a:defRPr sz="5500"/>
            </a:lvl2pPr>
            <a:lvl3pPr>
              <a:defRPr sz="49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7" y="3684271"/>
            <a:ext cx="12125325" cy="1535429"/>
          </a:xfrm>
        </p:spPr>
        <p:txBody>
          <a:bodyPr anchor="b"/>
          <a:lstStyle>
            <a:lvl1pPr marL="0" indent="0">
              <a:buNone/>
              <a:defRPr sz="6600" b="1"/>
            </a:lvl1pPr>
            <a:lvl2pPr marL="1254008" indent="0">
              <a:buNone/>
              <a:defRPr sz="5500" b="1"/>
            </a:lvl2pPr>
            <a:lvl3pPr marL="2508016" indent="0">
              <a:buNone/>
              <a:defRPr sz="4900" b="1"/>
            </a:lvl3pPr>
            <a:lvl4pPr marL="3762024" indent="0">
              <a:buNone/>
              <a:defRPr sz="4400" b="1"/>
            </a:lvl4pPr>
            <a:lvl5pPr marL="5016033" indent="0">
              <a:buNone/>
              <a:defRPr sz="4400" b="1"/>
            </a:lvl5pPr>
            <a:lvl6pPr marL="6270041" indent="0">
              <a:buNone/>
              <a:defRPr sz="4400" b="1"/>
            </a:lvl6pPr>
            <a:lvl7pPr marL="7524049" indent="0">
              <a:buNone/>
              <a:defRPr sz="4400" b="1"/>
            </a:lvl7pPr>
            <a:lvl8pPr marL="8778057" indent="0">
              <a:buNone/>
              <a:defRPr sz="4400" b="1"/>
            </a:lvl8pPr>
            <a:lvl9pPr marL="10032065" indent="0">
              <a:buNone/>
              <a:defRPr sz="44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7" y="5219700"/>
            <a:ext cx="12125325" cy="9483091"/>
          </a:xfrm>
        </p:spPr>
        <p:txBody>
          <a:bodyPr/>
          <a:lstStyle>
            <a:lvl1pPr>
              <a:defRPr sz="6600"/>
            </a:lvl1pPr>
            <a:lvl2pPr>
              <a:defRPr sz="5500"/>
            </a:lvl2pPr>
            <a:lvl3pPr>
              <a:defRPr sz="49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2166-DA3A-7E42-B5FA-B8909614B8FF}" type="datetimeFigureOut">
              <a:rPr lang="en-US" smtClean="0"/>
              <a:t>2016-07-15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F90C-A632-0241-909B-4C86795B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49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2166-DA3A-7E42-B5FA-B8909614B8FF}" type="datetimeFigureOut">
              <a:rPr lang="en-US" smtClean="0"/>
              <a:t>2016-07-15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F90C-A632-0241-909B-4C86795B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2166-DA3A-7E42-B5FA-B8909614B8FF}" type="datetimeFigureOut">
              <a:rPr lang="en-US" smtClean="0"/>
              <a:t>2016-07-15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F90C-A632-0241-909B-4C86795B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97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2" y="655320"/>
            <a:ext cx="9024939" cy="2788920"/>
          </a:xfrm>
        </p:spPr>
        <p:txBody>
          <a:bodyPr anchor="b"/>
          <a:lstStyle>
            <a:lvl1pPr algn="l">
              <a:defRPr sz="55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655321"/>
            <a:ext cx="15335250" cy="14047471"/>
          </a:xfrm>
        </p:spPr>
        <p:txBody>
          <a:bodyPr/>
          <a:lstStyle>
            <a:lvl1pPr>
              <a:defRPr sz="8800"/>
            </a:lvl1pPr>
            <a:lvl2pPr>
              <a:defRPr sz="7700"/>
            </a:lvl2pPr>
            <a:lvl3pPr>
              <a:defRPr sz="66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2" y="3444241"/>
            <a:ext cx="9024939" cy="11258551"/>
          </a:xfrm>
        </p:spPr>
        <p:txBody>
          <a:bodyPr/>
          <a:lstStyle>
            <a:lvl1pPr marL="0" indent="0">
              <a:buNone/>
              <a:defRPr sz="3800"/>
            </a:lvl1pPr>
            <a:lvl2pPr marL="1254008" indent="0">
              <a:buNone/>
              <a:defRPr sz="3300"/>
            </a:lvl2pPr>
            <a:lvl3pPr marL="2508016" indent="0">
              <a:buNone/>
              <a:defRPr sz="2700"/>
            </a:lvl3pPr>
            <a:lvl4pPr marL="3762024" indent="0">
              <a:buNone/>
              <a:defRPr sz="2500"/>
            </a:lvl4pPr>
            <a:lvl5pPr marL="5016033" indent="0">
              <a:buNone/>
              <a:defRPr sz="2500"/>
            </a:lvl5pPr>
            <a:lvl6pPr marL="6270041" indent="0">
              <a:buNone/>
              <a:defRPr sz="2500"/>
            </a:lvl6pPr>
            <a:lvl7pPr marL="7524049" indent="0">
              <a:buNone/>
              <a:defRPr sz="2500"/>
            </a:lvl7pPr>
            <a:lvl8pPr marL="8778057" indent="0">
              <a:buNone/>
              <a:defRPr sz="2500"/>
            </a:lvl8pPr>
            <a:lvl9pPr marL="10032065" indent="0">
              <a:buNone/>
              <a:defRPr sz="25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2166-DA3A-7E42-B5FA-B8909614B8FF}" type="datetimeFigureOut">
              <a:rPr lang="en-US" smtClean="0"/>
              <a:t>2016-07-15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F90C-A632-0241-909B-4C86795B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38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11521440"/>
            <a:ext cx="16459200" cy="1360171"/>
          </a:xfrm>
        </p:spPr>
        <p:txBody>
          <a:bodyPr anchor="b"/>
          <a:lstStyle>
            <a:lvl1pPr algn="l">
              <a:defRPr sz="55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1470660"/>
            <a:ext cx="16459200" cy="9875520"/>
          </a:xfrm>
        </p:spPr>
        <p:txBody>
          <a:bodyPr/>
          <a:lstStyle>
            <a:lvl1pPr marL="0" indent="0">
              <a:buNone/>
              <a:defRPr sz="8800"/>
            </a:lvl1pPr>
            <a:lvl2pPr marL="1254008" indent="0">
              <a:buNone/>
              <a:defRPr sz="7700"/>
            </a:lvl2pPr>
            <a:lvl3pPr marL="2508016" indent="0">
              <a:buNone/>
              <a:defRPr sz="6600"/>
            </a:lvl3pPr>
            <a:lvl4pPr marL="3762024" indent="0">
              <a:buNone/>
              <a:defRPr sz="5500"/>
            </a:lvl4pPr>
            <a:lvl5pPr marL="5016033" indent="0">
              <a:buNone/>
              <a:defRPr sz="5500"/>
            </a:lvl5pPr>
            <a:lvl6pPr marL="6270041" indent="0">
              <a:buNone/>
              <a:defRPr sz="5500"/>
            </a:lvl6pPr>
            <a:lvl7pPr marL="7524049" indent="0">
              <a:buNone/>
              <a:defRPr sz="5500"/>
            </a:lvl7pPr>
            <a:lvl8pPr marL="8778057" indent="0">
              <a:buNone/>
              <a:defRPr sz="5500"/>
            </a:lvl8pPr>
            <a:lvl9pPr marL="10032065" indent="0">
              <a:buNone/>
              <a:defRPr sz="5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12881611"/>
            <a:ext cx="16459200" cy="1931669"/>
          </a:xfrm>
        </p:spPr>
        <p:txBody>
          <a:bodyPr/>
          <a:lstStyle>
            <a:lvl1pPr marL="0" indent="0">
              <a:buNone/>
              <a:defRPr sz="3800"/>
            </a:lvl1pPr>
            <a:lvl2pPr marL="1254008" indent="0">
              <a:buNone/>
              <a:defRPr sz="3300"/>
            </a:lvl2pPr>
            <a:lvl3pPr marL="2508016" indent="0">
              <a:buNone/>
              <a:defRPr sz="2700"/>
            </a:lvl3pPr>
            <a:lvl4pPr marL="3762024" indent="0">
              <a:buNone/>
              <a:defRPr sz="2500"/>
            </a:lvl4pPr>
            <a:lvl5pPr marL="5016033" indent="0">
              <a:buNone/>
              <a:defRPr sz="2500"/>
            </a:lvl5pPr>
            <a:lvl6pPr marL="6270041" indent="0">
              <a:buNone/>
              <a:defRPr sz="2500"/>
            </a:lvl6pPr>
            <a:lvl7pPr marL="7524049" indent="0">
              <a:buNone/>
              <a:defRPr sz="2500"/>
            </a:lvl7pPr>
            <a:lvl8pPr marL="8778057" indent="0">
              <a:buNone/>
              <a:defRPr sz="2500"/>
            </a:lvl8pPr>
            <a:lvl9pPr marL="10032065" indent="0">
              <a:buNone/>
              <a:defRPr sz="25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2166-DA3A-7E42-B5FA-B8909614B8FF}" type="datetimeFigureOut">
              <a:rPr lang="en-US" smtClean="0"/>
              <a:t>2016-07-15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F90C-A632-0241-909B-4C86795B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83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59131"/>
            <a:ext cx="24688800" cy="2743200"/>
          </a:xfrm>
          <a:prstGeom prst="rect">
            <a:avLst/>
          </a:prstGeom>
        </p:spPr>
        <p:txBody>
          <a:bodyPr vert="horz" lIns="250802" tIns="125401" rIns="250802" bIns="125401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3840481"/>
            <a:ext cx="24688800" cy="10862311"/>
          </a:xfrm>
          <a:prstGeom prst="rect">
            <a:avLst/>
          </a:prstGeom>
        </p:spPr>
        <p:txBody>
          <a:bodyPr vert="horz" lIns="250802" tIns="125401" rIns="250802" bIns="125401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15255241"/>
            <a:ext cx="6400800" cy="876300"/>
          </a:xfrm>
          <a:prstGeom prst="rect">
            <a:avLst/>
          </a:prstGeom>
        </p:spPr>
        <p:txBody>
          <a:bodyPr vert="horz" lIns="250802" tIns="125401" rIns="250802" bIns="125401" rtlCol="0" anchor="ctr"/>
          <a:lstStyle>
            <a:lvl1pPr algn="l">
              <a:defRPr sz="3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D2166-DA3A-7E42-B5FA-B8909614B8FF}" type="datetimeFigureOut">
              <a:rPr lang="en-US" smtClean="0"/>
              <a:t>2016-07-15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15255241"/>
            <a:ext cx="8686800" cy="876300"/>
          </a:xfrm>
          <a:prstGeom prst="rect">
            <a:avLst/>
          </a:prstGeom>
        </p:spPr>
        <p:txBody>
          <a:bodyPr vert="horz" lIns="250802" tIns="125401" rIns="250802" bIns="125401" rtlCol="0" anchor="ctr"/>
          <a:lstStyle>
            <a:lvl1pPr algn="ctr">
              <a:defRPr sz="3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15255241"/>
            <a:ext cx="6400800" cy="876300"/>
          </a:xfrm>
          <a:prstGeom prst="rect">
            <a:avLst/>
          </a:prstGeom>
        </p:spPr>
        <p:txBody>
          <a:bodyPr vert="horz" lIns="250802" tIns="125401" rIns="250802" bIns="125401" rtlCol="0" anchor="ctr"/>
          <a:lstStyle>
            <a:lvl1pPr algn="r">
              <a:defRPr sz="3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9F90C-A632-0241-909B-4C86795B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54008" rtl="0" eaLnBrk="1" latinLnBrk="0" hangingPunct="1">
        <a:spcBef>
          <a:spcPct val="0"/>
        </a:spcBef>
        <a:buNone/>
        <a:defRPr sz="1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40506" indent="-940506" algn="l" defTabSz="1254008" rtl="0" eaLnBrk="1" latinLnBrk="0" hangingPunct="1">
        <a:spcBef>
          <a:spcPct val="20000"/>
        </a:spcBef>
        <a:buFont typeface="Arial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1pPr>
      <a:lvl2pPr marL="2037763" indent="-783755" algn="l" defTabSz="1254008" rtl="0" eaLnBrk="1" latinLnBrk="0" hangingPunct="1">
        <a:spcBef>
          <a:spcPct val="20000"/>
        </a:spcBef>
        <a:buFont typeface="Arial"/>
        <a:buChar char="–"/>
        <a:defRPr sz="7700" kern="1200">
          <a:solidFill>
            <a:schemeClr val="tx1"/>
          </a:solidFill>
          <a:latin typeface="+mn-lt"/>
          <a:ea typeface="+mn-ea"/>
          <a:cs typeface="+mn-cs"/>
        </a:defRPr>
      </a:lvl2pPr>
      <a:lvl3pPr marL="3135020" indent="-627004" algn="l" defTabSz="1254008" rtl="0" eaLnBrk="1" latinLnBrk="0" hangingPunct="1">
        <a:spcBef>
          <a:spcPct val="20000"/>
        </a:spcBef>
        <a:buFont typeface="Arial"/>
        <a:buChar char="•"/>
        <a:defRPr sz="6600" kern="1200">
          <a:solidFill>
            <a:schemeClr val="tx1"/>
          </a:solidFill>
          <a:latin typeface="+mn-lt"/>
          <a:ea typeface="+mn-ea"/>
          <a:cs typeface="+mn-cs"/>
        </a:defRPr>
      </a:lvl3pPr>
      <a:lvl4pPr marL="4389029" indent="-627004" algn="l" defTabSz="1254008" rtl="0" eaLnBrk="1" latinLnBrk="0" hangingPunct="1">
        <a:spcBef>
          <a:spcPct val="20000"/>
        </a:spcBef>
        <a:buFont typeface="Arial"/>
        <a:buChar char="–"/>
        <a:defRPr sz="5500" kern="1200">
          <a:solidFill>
            <a:schemeClr val="tx1"/>
          </a:solidFill>
          <a:latin typeface="+mn-lt"/>
          <a:ea typeface="+mn-ea"/>
          <a:cs typeface="+mn-cs"/>
        </a:defRPr>
      </a:lvl4pPr>
      <a:lvl5pPr marL="5643037" indent="-627004" algn="l" defTabSz="1254008" rtl="0" eaLnBrk="1" latinLnBrk="0" hangingPunct="1">
        <a:spcBef>
          <a:spcPct val="20000"/>
        </a:spcBef>
        <a:buFont typeface="Arial"/>
        <a:buChar char="»"/>
        <a:defRPr sz="5500" kern="1200">
          <a:solidFill>
            <a:schemeClr val="tx1"/>
          </a:solidFill>
          <a:latin typeface="+mn-lt"/>
          <a:ea typeface="+mn-ea"/>
          <a:cs typeface="+mn-cs"/>
        </a:defRPr>
      </a:lvl5pPr>
      <a:lvl6pPr marL="6897045" indent="-627004" algn="l" defTabSz="1254008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6pPr>
      <a:lvl7pPr marL="8151053" indent="-627004" algn="l" defTabSz="1254008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7pPr>
      <a:lvl8pPr marL="9405061" indent="-627004" algn="l" defTabSz="1254008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8pPr>
      <a:lvl9pPr marL="10659069" indent="-627004" algn="l" defTabSz="1254008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4008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1pPr>
      <a:lvl2pPr marL="1254008" algn="l" defTabSz="1254008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2pPr>
      <a:lvl3pPr marL="2508016" algn="l" defTabSz="1254008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3pPr>
      <a:lvl4pPr marL="3762024" algn="l" defTabSz="1254008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4pPr>
      <a:lvl5pPr marL="5016033" algn="l" defTabSz="1254008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5pPr>
      <a:lvl6pPr marL="6270041" algn="l" defTabSz="1254008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6pPr>
      <a:lvl7pPr marL="7524049" algn="l" defTabSz="1254008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7pPr>
      <a:lvl8pPr marL="8778057" algn="l" defTabSz="1254008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8pPr>
      <a:lvl9pPr marL="10032065" algn="l" defTabSz="1254008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ounded Rectangle 6"/>
          <p:cNvSpPr>
            <a:spLocks noChangeArrowheads="1"/>
          </p:cNvSpPr>
          <p:nvPr/>
        </p:nvSpPr>
        <p:spPr bwMode="auto">
          <a:xfrm>
            <a:off x="6182801" y="10088940"/>
            <a:ext cx="15072665" cy="6222695"/>
          </a:xfrm>
          <a:prstGeom prst="roundRect">
            <a:avLst>
              <a:gd name="adj" fmla="val 4625"/>
            </a:avLst>
          </a:prstGeom>
          <a:ln w="28575" cmpd="sng"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28751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n w="12700" cmpd="sng">
                <a:solidFill>
                  <a:schemeClr val="tx1"/>
                </a:solidFill>
              </a:ln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ounded Rectangle 6"/>
          <p:cNvSpPr>
            <a:spLocks noChangeArrowheads="1"/>
          </p:cNvSpPr>
          <p:nvPr/>
        </p:nvSpPr>
        <p:spPr bwMode="auto">
          <a:xfrm>
            <a:off x="240255" y="83238"/>
            <a:ext cx="26870756" cy="2700000"/>
          </a:xfrm>
          <a:prstGeom prst="roundRect">
            <a:avLst>
              <a:gd name="adj" fmla="val 0"/>
            </a:avLst>
          </a:prstGeom>
          <a:ln w="28575" cmpd="sng"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28751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n w="12700" cmpd="sng">
                <a:solidFill>
                  <a:schemeClr val="tx1"/>
                </a:solidFill>
              </a:ln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5" name="Picture 14" descr="cih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954" y="1368406"/>
            <a:ext cx="2272960" cy="1418381"/>
          </a:xfrm>
          <a:prstGeom prst="rect">
            <a:avLst/>
          </a:prstGeom>
        </p:spPr>
      </p:pic>
      <p:pic>
        <p:nvPicPr>
          <p:cNvPr id="5" name="Picture 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413" y="388453"/>
            <a:ext cx="1520403" cy="1910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8399" y="83239"/>
            <a:ext cx="268526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DA0000"/>
                </a:solidFill>
                <a:latin typeface="Times New Roman"/>
                <a:cs typeface="Times New Roman"/>
              </a:rPr>
              <a:t>TITLE</a:t>
            </a:r>
            <a:endParaRPr lang="en-US" sz="4800" b="1" dirty="0">
              <a:solidFill>
                <a:srgbClr val="DA0000"/>
              </a:solidFill>
              <a:latin typeface="Times New Roman"/>
              <a:cs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8398" y="1652899"/>
            <a:ext cx="26852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Times New Roman"/>
                <a:cs typeface="Times New Roman"/>
              </a:rPr>
              <a:t>K.McGregor</a:t>
            </a:r>
            <a:r>
              <a:rPr lang="en-US" sz="3600" baseline="30000" dirty="0" smtClean="0">
                <a:latin typeface="Times New Roman"/>
                <a:cs typeface="Times New Roman"/>
              </a:rPr>
              <a:t>1,2</a:t>
            </a:r>
            <a:r>
              <a:rPr lang="en-US" sz="3600" dirty="0" smtClean="0">
                <a:latin typeface="Times New Roman"/>
                <a:cs typeface="Times New Roman"/>
              </a:rPr>
              <a:t> </a:t>
            </a:r>
            <a:r>
              <a:rPr lang="en-US" sz="3000" dirty="0" smtClean="0">
                <a:latin typeface="Times New Roman"/>
                <a:cs typeface="Times New Roman"/>
              </a:rPr>
              <a:t>and</a:t>
            </a:r>
            <a:r>
              <a:rPr lang="en-US" sz="3600" dirty="0" smtClean="0">
                <a:latin typeface="Times New Roman"/>
                <a:cs typeface="Times New Roman"/>
              </a:rPr>
              <a:t> G.Simoneau</a:t>
            </a:r>
            <a:r>
              <a:rPr lang="en-US" sz="3600" baseline="30000" dirty="0" smtClean="0">
                <a:latin typeface="Times New Roman"/>
                <a:cs typeface="Times New Roman"/>
              </a:rPr>
              <a:t>1</a:t>
            </a: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218721"/>
            <a:ext cx="26852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aseline="30000" dirty="0" smtClean="0">
                <a:latin typeface="Times New Roman"/>
                <a:cs typeface="Times New Roman"/>
              </a:rPr>
              <a:t>1 </a:t>
            </a:r>
            <a:r>
              <a:rPr lang="en-US" sz="2800" dirty="0" smtClean="0">
                <a:latin typeface="Times New Roman"/>
                <a:cs typeface="Times New Roman"/>
              </a:rPr>
              <a:t>Department of Epidemiology, Biostatistics and Occupational Health, McGill University </a:t>
            </a:r>
            <a:r>
              <a:rPr lang="en-US" sz="2800" baseline="30000" dirty="0" smtClean="0">
                <a:latin typeface="Times New Roman"/>
                <a:cs typeface="Times New Roman"/>
              </a:rPr>
              <a:t>2 </a:t>
            </a:r>
            <a:r>
              <a:rPr lang="en-US" sz="2800" dirty="0">
                <a:latin typeface="Times New Roman"/>
                <a:cs typeface="Times New Roman"/>
              </a:rPr>
              <a:t>Lady Davis Institute for Medical Research, Jewish General </a:t>
            </a:r>
            <a:r>
              <a:rPr lang="en-US" sz="2800" dirty="0" smtClean="0">
                <a:latin typeface="Times New Roman"/>
                <a:cs typeface="Times New Roman"/>
              </a:rPr>
              <a:t>Hospital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13" name="Rounded Rectangle 6"/>
          <p:cNvSpPr>
            <a:spLocks noChangeArrowheads="1"/>
          </p:cNvSpPr>
          <p:nvPr/>
        </p:nvSpPr>
        <p:spPr bwMode="auto">
          <a:xfrm>
            <a:off x="6182801" y="3743884"/>
            <a:ext cx="15072665" cy="6061877"/>
          </a:xfrm>
          <a:prstGeom prst="roundRect">
            <a:avLst>
              <a:gd name="adj" fmla="val 4625"/>
            </a:avLst>
          </a:prstGeom>
          <a:ln w="28575" cmpd="sng"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28751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n w="12700" cmpd="sng">
                <a:solidFill>
                  <a:schemeClr val="tx1"/>
                </a:solidFill>
              </a:ln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Rounded Rectangle 6"/>
          <p:cNvSpPr>
            <a:spLocks noChangeArrowheads="1"/>
          </p:cNvSpPr>
          <p:nvPr/>
        </p:nvSpPr>
        <p:spPr bwMode="auto">
          <a:xfrm>
            <a:off x="240254" y="3178236"/>
            <a:ext cx="5706895" cy="13108649"/>
          </a:xfrm>
          <a:prstGeom prst="roundRect">
            <a:avLst>
              <a:gd name="adj" fmla="val 5740"/>
            </a:avLst>
          </a:prstGeom>
          <a:ln w="28575" cmpd="sng"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28751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n w="12700" cmpd="sng">
                <a:solidFill>
                  <a:schemeClr val="tx1"/>
                </a:solidFill>
              </a:ln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Rounded Rectangle 6"/>
          <p:cNvSpPr>
            <a:spLocks noChangeArrowheads="1"/>
          </p:cNvSpPr>
          <p:nvPr/>
        </p:nvSpPr>
        <p:spPr bwMode="auto">
          <a:xfrm>
            <a:off x="21473798" y="3178236"/>
            <a:ext cx="5724000" cy="13133399"/>
          </a:xfrm>
          <a:prstGeom prst="roundRect">
            <a:avLst>
              <a:gd name="adj" fmla="val 5740"/>
            </a:avLst>
          </a:prstGeom>
          <a:ln w="28575" cmpd="sng"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28751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n w="12700" cmpd="sng">
                <a:solidFill>
                  <a:schemeClr val="tx1"/>
                </a:solidFill>
              </a:ln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8398" y="3151886"/>
            <a:ext cx="5688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Background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0941" y="8636210"/>
            <a:ext cx="5662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Objective</a:t>
            </a:r>
            <a:endParaRPr lang="en-US" sz="2800" b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81031" y="3178026"/>
            <a:ext cx="13481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Results</a:t>
            </a:r>
            <a:endParaRPr lang="en-US" sz="2800" b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473798" y="8886853"/>
            <a:ext cx="57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Conclusion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504772" y="11154218"/>
            <a:ext cx="5693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References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58398" y="9991485"/>
            <a:ext cx="5675538" cy="528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Methods</a:t>
            </a:r>
            <a:endParaRPr lang="en-US" sz="2800" b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pic>
        <p:nvPicPr>
          <p:cNvPr id="3" name="Picture 2" descr="Logo-FRQN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4593" y="171328"/>
            <a:ext cx="2869322" cy="12479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8399" y="3743884"/>
            <a:ext cx="5675537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/>
              <a:buChar char="•"/>
            </a:pPr>
            <a:r>
              <a:rPr lang="en-US" sz="1800" dirty="0" smtClean="0">
                <a:latin typeface="Times New Roman"/>
                <a:cs typeface="Times New Roman"/>
              </a:rPr>
              <a:t>The International Mouse Phenotype Consortium (IMPC) is an international collaboration aimed at discovering functional insight for every gene through the systematic </a:t>
            </a:r>
            <a:r>
              <a:rPr lang="en-US" sz="1800" dirty="0" err="1" smtClean="0">
                <a:latin typeface="Times New Roman"/>
                <a:cs typeface="Times New Roman"/>
              </a:rPr>
              <a:t>phenotyping</a:t>
            </a:r>
            <a:r>
              <a:rPr lang="en-US" sz="1800" dirty="0" smtClean="0">
                <a:latin typeface="Times New Roman"/>
                <a:cs typeface="Times New Roman"/>
              </a:rPr>
              <a:t> of 20,000 knockout mouse strains.</a:t>
            </a:r>
          </a:p>
          <a:p>
            <a:pPr marL="342900" lvl="0" indent="-342900">
              <a:buFont typeface="Arial"/>
              <a:buChar char="•"/>
            </a:pPr>
            <a:r>
              <a:rPr lang="en-US" sz="1800" dirty="0" smtClean="0">
                <a:latin typeface="Times New Roman"/>
                <a:cs typeface="Times New Roman"/>
              </a:rPr>
              <a:t>The knockout procedure turns off the activity of a mouse gene in order to assess what biological systems are impacted.</a:t>
            </a:r>
          </a:p>
          <a:p>
            <a:pPr marL="342900" lvl="0" indent="-342900">
              <a:buFont typeface="Arial"/>
              <a:buChar char="•"/>
            </a:pPr>
            <a:r>
              <a:rPr lang="en-US" sz="1800" dirty="0" smtClean="0">
                <a:latin typeface="Times New Roman"/>
                <a:cs typeface="Times New Roman"/>
              </a:rPr>
              <a:t>Available data: 22 phenotypic measurements on 614 mice from 190 litters, representing 14 genotypes (wild type and 13 different knockout conditions).</a:t>
            </a:r>
          </a:p>
          <a:p>
            <a:pPr marL="342900" lvl="0" indent="-342900">
              <a:buFont typeface="Arial"/>
              <a:buChar char="•"/>
            </a:pPr>
            <a:r>
              <a:rPr lang="en-US" sz="1800" dirty="0" smtClean="0">
                <a:latin typeface="Times New Roman"/>
                <a:cs typeface="Times New Roman"/>
              </a:rPr>
              <a:t>Phenotypic measurements are likely to vary across litters and genotypes.</a:t>
            </a:r>
          </a:p>
          <a:p>
            <a:pPr marL="342900" lvl="0" indent="-342900">
              <a:buFont typeface="Arial"/>
              <a:buChar char="•"/>
            </a:pPr>
            <a:r>
              <a:rPr lang="en-US" sz="1800" dirty="0" smtClean="0">
                <a:latin typeface="Times New Roman"/>
                <a:cs typeface="Times New Roman"/>
              </a:rPr>
              <a:t>Missing data: 5 knockout conditions were randomly selected for which all observations from a randomly selected variable (different for each condition) were removed. The dataset comprises 67 missing values.</a:t>
            </a:r>
            <a:endParaRPr lang="en-CA" sz="1800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8399" y="9159430"/>
            <a:ext cx="5688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latin typeface="Times New Roman"/>
                <a:cs typeface="Times New Roman"/>
              </a:rPr>
              <a:t>To infer missing data.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Times New Roman"/>
                <a:cs typeface="Times New Roman"/>
              </a:rPr>
              <a:t>To produce a causal interpretation of the available data</a:t>
            </a:r>
            <a:r>
              <a:rPr lang="en-US" sz="1800" dirty="0" smtClean="0">
                <a:latin typeface="Times New Roman"/>
                <a:cs typeface="Times New Roman"/>
              </a:rPr>
              <a:t>.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8399" y="10629839"/>
            <a:ext cx="5675537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Times New Roman"/>
                <a:cs typeface="Times New Roman"/>
              </a:rPr>
              <a:t>Predictions for the 67 missing values are obtained with </a:t>
            </a:r>
            <a:r>
              <a:rPr lang="en-US" sz="1800" b="1" dirty="0" smtClean="0">
                <a:latin typeface="Times New Roman"/>
                <a:cs typeface="Times New Roman"/>
              </a:rPr>
              <a:t>Multiple Imputation using Chained Equations</a:t>
            </a:r>
            <a:r>
              <a:rPr lang="en-US" sz="1800" dirty="0" smtClean="0">
                <a:latin typeface="Times New Roman"/>
                <a:cs typeface="Times New Roman"/>
              </a:rPr>
              <a:t> (MICE):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>
                <a:latin typeface="Times New Roman"/>
                <a:cs typeface="Times New Roman"/>
              </a:rPr>
              <a:t> the unknown missing values are replaced by 20 independent simulated sets of values drawn from the posterior predictive distribution of the missing data conditional on the observed data.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>
                <a:latin typeface="Times New Roman"/>
                <a:cs typeface="Times New Roman"/>
              </a:rPr>
              <a:t>Predictions are obtained by averaging the imputed values across the 20 simulated dataset.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>
                <a:latin typeface="Times New Roman"/>
                <a:cs typeface="Times New Roman"/>
              </a:rPr>
              <a:t>Assumes missing data are missing at random or completely at random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473796" y="3252775"/>
            <a:ext cx="57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Discussion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8399" y="13428403"/>
            <a:ext cx="5675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Times New Roman"/>
                <a:cs typeface="Times New Roman"/>
              </a:rPr>
              <a:t>Causal interpretation of the data method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504772" y="11852741"/>
            <a:ext cx="5927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Times New Roman"/>
                <a:cs typeface="Times New Roman"/>
              </a:rPr>
              <a:t>White</a:t>
            </a:r>
            <a:r>
              <a:rPr lang="en-US" sz="1800" dirty="0">
                <a:latin typeface="Times New Roman"/>
                <a:cs typeface="Times New Roman"/>
              </a:rPr>
              <a:t>, I. R., Royston, P., &amp; Wood, A. M. (2011). Multiple imputation using chained equations: issues and guidance for practice. </a:t>
            </a:r>
            <a:r>
              <a:rPr lang="en-US" sz="1800" i="1" dirty="0">
                <a:latin typeface="Times New Roman"/>
                <a:cs typeface="Times New Roman"/>
              </a:rPr>
              <a:t>Statistics in medicine</a:t>
            </a:r>
            <a:r>
              <a:rPr lang="en-US" sz="1800" dirty="0">
                <a:latin typeface="Times New Roman"/>
                <a:cs typeface="Times New Roman"/>
              </a:rPr>
              <a:t>, </a:t>
            </a:r>
            <a:r>
              <a:rPr lang="en-US" sz="1800" i="1" dirty="0">
                <a:latin typeface="Times New Roman"/>
                <a:cs typeface="Times New Roman"/>
              </a:rPr>
              <a:t>30</a:t>
            </a:r>
            <a:r>
              <a:rPr lang="en-US" sz="1800" dirty="0">
                <a:latin typeface="Times New Roman"/>
                <a:cs typeface="Times New Roman"/>
              </a:rPr>
              <a:t>(4), 377-399.</a:t>
            </a:r>
          </a:p>
        </p:txBody>
      </p:sp>
    </p:spTree>
    <p:extLst>
      <p:ext uri="{BB962C8B-B14F-4D97-AF65-F5344CB8AC3E}">
        <p14:creationId xmlns:p14="http://schemas.microsoft.com/office/powerpoint/2010/main" val="362301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298</Words>
  <Application>Microsoft Macintosh PowerPoint</Application>
  <PresentationFormat>Custom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Gabrielle</dc:creator>
  <cp:lastModifiedBy>Gabrielle</cp:lastModifiedBy>
  <cp:revision>65</cp:revision>
  <dcterms:created xsi:type="dcterms:W3CDTF">2015-05-18T13:10:51Z</dcterms:created>
  <dcterms:modified xsi:type="dcterms:W3CDTF">2016-07-15T20:38:14Z</dcterms:modified>
</cp:coreProperties>
</file>