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7432000" cy="16459200"/>
  <p:notesSz cx="6858000" cy="9144000"/>
  <p:defaultTextStyle>
    <a:defPPr>
      <a:defRPr lang="en-US"/>
    </a:defPPr>
    <a:lvl1pPr marL="0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254008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2508016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3762024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5016033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6270041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7524049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8778057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10032065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briell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5C0E"/>
    <a:srgbClr val="067211"/>
    <a:srgbClr val="DA0000"/>
    <a:srgbClr val="E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7791" autoAdjust="0"/>
  </p:normalViewPr>
  <p:slideViewPr>
    <p:cSldViewPr snapToGrid="0" snapToObjects="1">
      <p:cViewPr>
        <p:scale>
          <a:sx n="130" d="100"/>
          <a:sy n="130" d="100"/>
        </p:scale>
        <p:origin x="4440" y="7000"/>
      </p:cViewPr>
      <p:guideLst>
        <p:guide orient="horz" pos="5184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7-22T13:48:49.194" idx="2">
    <p:pos x="6923" y="7684"/>
    <p:text>We can sort the phenotypes by color to make it more pretty.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113021"/>
            <a:ext cx="23317200" cy="352806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9326880"/>
            <a:ext cx="19202400" cy="4206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5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508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016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778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032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8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7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0" y="1581151"/>
            <a:ext cx="18516600" cy="33707069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1581151"/>
            <a:ext cx="55092600" cy="33707069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8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0576561"/>
            <a:ext cx="23317200" cy="3268980"/>
          </a:xfrm>
        </p:spPr>
        <p:txBody>
          <a:bodyPr anchor="t"/>
          <a:lstStyle>
            <a:lvl1pPr algn="l">
              <a:defRPr sz="11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6976112"/>
            <a:ext cx="23317200" cy="3600449"/>
          </a:xfrm>
        </p:spPr>
        <p:txBody>
          <a:bodyPr anchor="b"/>
          <a:lstStyle>
            <a:lvl1pPr marL="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1pPr>
            <a:lvl2pPr marL="1254008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2pPr>
            <a:lvl3pPr marL="2508016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3pPr>
            <a:lvl4pPr marL="3762024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4pPr>
            <a:lvl5pPr marL="5016033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5pPr>
            <a:lvl6pPr marL="6270041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6pPr>
            <a:lvl7pPr marL="7524049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7pPr>
            <a:lvl8pPr marL="8778057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8pPr>
            <a:lvl9pPr marL="10032065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8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9216391"/>
            <a:ext cx="36804600" cy="26071829"/>
          </a:xfrm>
        </p:spPr>
        <p:txBody>
          <a:bodyPr/>
          <a:lstStyle>
            <a:lvl1pPr>
              <a:defRPr sz="7700"/>
            </a:lvl1pPr>
            <a:lvl2pPr>
              <a:defRPr sz="6600"/>
            </a:lvl2pPr>
            <a:lvl3pPr>
              <a:defRPr sz="55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76600" y="9216391"/>
            <a:ext cx="36804600" cy="26071829"/>
          </a:xfrm>
        </p:spPr>
        <p:txBody>
          <a:bodyPr/>
          <a:lstStyle>
            <a:lvl1pPr>
              <a:defRPr sz="7700"/>
            </a:lvl1pPr>
            <a:lvl2pPr>
              <a:defRPr sz="6600"/>
            </a:lvl2pPr>
            <a:lvl3pPr>
              <a:defRPr sz="55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9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9131"/>
            <a:ext cx="24688800" cy="27432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684271"/>
            <a:ext cx="12120564" cy="1535429"/>
          </a:xfrm>
        </p:spPr>
        <p:txBody>
          <a:bodyPr anchor="b"/>
          <a:lstStyle>
            <a:lvl1pPr marL="0" indent="0">
              <a:buNone/>
              <a:defRPr sz="6600" b="1"/>
            </a:lvl1pPr>
            <a:lvl2pPr marL="1254008" indent="0">
              <a:buNone/>
              <a:defRPr sz="5500" b="1"/>
            </a:lvl2pPr>
            <a:lvl3pPr marL="2508016" indent="0">
              <a:buNone/>
              <a:defRPr sz="4900" b="1"/>
            </a:lvl3pPr>
            <a:lvl4pPr marL="3762024" indent="0">
              <a:buNone/>
              <a:defRPr sz="4400" b="1"/>
            </a:lvl4pPr>
            <a:lvl5pPr marL="5016033" indent="0">
              <a:buNone/>
              <a:defRPr sz="4400" b="1"/>
            </a:lvl5pPr>
            <a:lvl6pPr marL="6270041" indent="0">
              <a:buNone/>
              <a:defRPr sz="4400" b="1"/>
            </a:lvl6pPr>
            <a:lvl7pPr marL="7524049" indent="0">
              <a:buNone/>
              <a:defRPr sz="4400" b="1"/>
            </a:lvl7pPr>
            <a:lvl8pPr marL="8778057" indent="0">
              <a:buNone/>
              <a:defRPr sz="4400" b="1"/>
            </a:lvl8pPr>
            <a:lvl9pPr marL="10032065" indent="0">
              <a:buNone/>
              <a:defRPr sz="44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219700"/>
            <a:ext cx="12120564" cy="9483091"/>
          </a:xfrm>
        </p:spPr>
        <p:txBody>
          <a:bodyPr/>
          <a:lstStyle>
            <a:lvl1pPr>
              <a:defRPr sz="6600"/>
            </a:lvl1pPr>
            <a:lvl2pPr>
              <a:defRPr sz="55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3684271"/>
            <a:ext cx="12125325" cy="1535429"/>
          </a:xfrm>
        </p:spPr>
        <p:txBody>
          <a:bodyPr anchor="b"/>
          <a:lstStyle>
            <a:lvl1pPr marL="0" indent="0">
              <a:buNone/>
              <a:defRPr sz="6600" b="1"/>
            </a:lvl1pPr>
            <a:lvl2pPr marL="1254008" indent="0">
              <a:buNone/>
              <a:defRPr sz="5500" b="1"/>
            </a:lvl2pPr>
            <a:lvl3pPr marL="2508016" indent="0">
              <a:buNone/>
              <a:defRPr sz="4900" b="1"/>
            </a:lvl3pPr>
            <a:lvl4pPr marL="3762024" indent="0">
              <a:buNone/>
              <a:defRPr sz="4400" b="1"/>
            </a:lvl4pPr>
            <a:lvl5pPr marL="5016033" indent="0">
              <a:buNone/>
              <a:defRPr sz="4400" b="1"/>
            </a:lvl5pPr>
            <a:lvl6pPr marL="6270041" indent="0">
              <a:buNone/>
              <a:defRPr sz="4400" b="1"/>
            </a:lvl6pPr>
            <a:lvl7pPr marL="7524049" indent="0">
              <a:buNone/>
              <a:defRPr sz="4400" b="1"/>
            </a:lvl7pPr>
            <a:lvl8pPr marL="8778057" indent="0">
              <a:buNone/>
              <a:defRPr sz="4400" b="1"/>
            </a:lvl8pPr>
            <a:lvl9pPr marL="10032065" indent="0">
              <a:buNone/>
              <a:defRPr sz="44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5219700"/>
            <a:ext cx="12125325" cy="9483091"/>
          </a:xfrm>
        </p:spPr>
        <p:txBody>
          <a:bodyPr/>
          <a:lstStyle>
            <a:lvl1pPr>
              <a:defRPr sz="6600"/>
            </a:lvl1pPr>
            <a:lvl2pPr>
              <a:defRPr sz="55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4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9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655320"/>
            <a:ext cx="9024939" cy="2788920"/>
          </a:xfrm>
        </p:spPr>
        <p:txBody>
          <a:bodyPr anchor="b"/>
          <a:lstStyle>
            <a:lvl1pPr algn="l">
              <a:defRPr sz="55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655321"/>
            <a:ext cx="15335250" cy="14047471"/>
          </a:xfrm>
        </p:spPr>
        <p:txBody>
          <a:bodyPr/>
          <a:lstStyle>
            <a:lvl1pPr>
              <a:defRPr sz="8800"/>
            </a:lvl1pPr>
            <a:lvl2pPr>
              <a:defRPr sz="7700"/>
            </a:lvl2pPr>
            <a:lvl3pPr>
              <a:defRPr sz="66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3444241"/>
            <a:ext cx="9024939" cy="11258551"/>
          </a:xfrm>
        </p:spPr>
        <p:txBody>
          <a:bodyPr/>
          <a:lstStyle>
            <a:lvl1pPr marL="0" indent="0">
              <a:buNone/>
              <a:defRPr sz="3800"/>
            </a:lvl1pPr>
            <a:lvl2pPr marL="1254008" indent="0">
              <a:buNone/>
              <a:defRPr sz="3300"/>
            </a:lvl2pPr>
            <a:lvl3pPr marL="2508016" indent="0">
              <a:buNone/>
              <a:defRPr sz="2700"/>
            </a:lvl3pPr>
            <a:lvl4pPr marL="3762024" indent="0">
              <a:buNone/>
              <a:defRPr sz="2500"/>
            </a:lvl4pPr>
            <a:lvl5pPr marL="5016033" indent="0">
              <a:buNone/>
              <a:defRPr sz="2500"/>
            </a:lvl5pPr>
            <a:lvl6pPr marL="6270041" indent="0">
              <a:buNone/>
              <a:defRPr sz="2500"/>
            </a:lvl6pPr>
            <a:lvl7pPr marL="7524049" indent="0">
              <a:buNone/>
              <a:defRPr sz="2500"/>
            </a:lvl7pPr>
            <a:lvl8pPr marL="8778057" indent="0">
              <a:buNone/>
              <a:defRPr sz="2500"/>
            </a:lvl8pPr>
            <a:lvl9pPr marL="10032065" indent="0">
              <a:buNone/>
              <a:defRPr sz="25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3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1521440"/>
            <a:ext cx="16459200" cy="1360171"/>
          </a:xfrm>
        </p:spPr>
        <p:txBody>
          <a:bodyPr anchor="b"/>
          <a:lstStyle>
            <a:lvl1pPr algn="l">
              <a:defRPr sz="55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470660"/>
            <a:ext cx="16459200" cy="9875520"/>
          </a:xfrm>
        </p:spPr>
        <p:txBody>
          <a:bodyPr/>
          <a:lstStyle>
            <a:lvl1pPr marL="0" indent="0">
              <a:buNone/>
              <a:defRPr sz="8800"/>
            </a:lvl1pPr>
            <a:lvl2pPr marL="1254008" indent="0">
              <a:buNone/>
              <a:defRPr sz="7700"/>
            </a:lvl2pPr>
            <a:lvl3pPr marL="2508016" indent="0">
              <a:buNone/>
              <a:defRPr sz="6600"/>
            </a:lvl3pPr>
            <a:lvl4pPr marL="3762024" indent="0">
              <a:buNone/>
              <a:defRPr sz="5500"/>
            </a:lvl4pPr>
            <a:lvl5pPr marL="5016033" indent="0">
              <a:buNone/>
              <a:defRPr sz="5500"/>
            </a:lvl5pPr>
            <a:lvl6pPr marL="6270041" indent="0">
              <a:buNone/>
              <a:defRPr sz="5500"/>
            </a:lvl6pPr>
            <a:lvl7pPr marL="7524049" indent="0">
              <a:buNone/>
              <a:defRPr sz="5500"/>
            </a:lvl7pPr>
            <a:lvl8pPr marL="8778057" indent="0">
              <a:buNone/>
              <a:defRPr sz="5500"/>
            </a:lvl8pPr>
            <a:lvl9pPr marL="10032065" indent="0">
              <a:buNone/>
              <a:defRPr sz="5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2881611"/>
            <a:ext cx="16459200" cy="1931669"/>
          </a:xfrm>
        </p:spPr>
        <p:txBody>
          <a:bodyPr/>
          <a:lstStyle>
            <a:lvl1pPr marL="0" indent="0">
              <a:buNone/>
              <a:defRPr sz="3800"/>
            </a:lvl1pPr>
            <a:lvl2pPr marL="1254008" indent="0">
              <a:buNone/>
              <a:defRPr sz="3300"/>
            </a:lvl2pPr>
            <a:lvl3pPr marL="2508016" indent="0">
              <a:buNone/>
              <a:defRPr sz="2700"/>
            </a:lvl3pPr>
            <a:lvl4pPr marL="3762024" indent="0">
              <a:buNone/>
              <a:defRPr sz="2500"/>
            </a:lvl4pPr>
            <a:lvl5pPr marL="5016033" indent="0">
              <a:buNone/>
              <a:defRPr sz="2500"/>
            </a:lvl5pPr>
            <a:lvl6pPr marL="6270041" indent="0">
              <a:buNone/>
              <a:defRPr sz="2500"/>
            </a:lvl6pPr>
            <a:lvl7pPr marL="7524049" indent="0">
              <a:buNone/>
              <a:defRPr sz="2500"/>
            </a:lvl7pPr>
            <a:lvl8pPr marL="8778057" indent="0">
              <a:buNone/>
              <a:defRPr sz="2500"/>
            </a:lvl8pPr>
            <a:lvl9pPr marL="10032065" indent="0">
              <a:buNone/>
              <a:defRPr sz="25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8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59131"/>
            <a:ext cx="24688800" cy="2743200"/>
          </a:xfrm>
          <a:prstGeom prst="rect">
            <a:avLst/>
          </a:prstGeom>
        </p:spPr>
        <p:txBody>
          <a:bodyPr vert="horz" lIns="250802" tIns="125401" rIns="250802" bIns="125401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840481"/>
            <a:ext cx="24688800" cy="10862311"/>
          </a:xfrm>
          <a:prstGeom prst="rect">
            <a:avLst/>
          </a:prstGeom>
        </p:spPr>
        <p:txBody>
          <a:bodyPr vert="horz" lIns="250802" tIns="125401" rIns="250802" bIns="125401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5255241"/>
            <a:ext cx="6400800" cy="876300"/>
          </a:xfrm>
          <a:prstGeom prst="rect">
            <a:avLst/>
          </a:prstGeom>
        </p:spPr>
        <p:txBody>
          <a:bodyPr vert="horz" lIns="250802" tIns="125401" rIns="250802" bIns="125401" rtlCol="0" anchor="ctr"/>
          <a:lstStyle>
            <a:lvl1pPr algn="l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D2166-DA3A-7E42-B5FA-B8909614B8FF}" type="datetimeFigureOut">
              <a:rPr lang="en-US" smtClean="0"/>
              <a:t>2016-07-22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5255241"/>
            <a:ext cx="8686800" cy="876300"/>
          </a:xfrm>
          <a:prstGeom prst="rect">
            <a:avLst/>
          </a:prstGeom>
        </p:spPr>
        <p:txBody>
          <a:bodyPr vert="horz" lIns="250802" tIns="125401" rIns="250802" bIns="125401" rtlCol="0" anchor="ctr"/>
          <a:lstStyle>
            <a:lvl1pPr algn="ctr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5255241"/>
            <a:ext cx="6400800" cy="876300"/>
          </a:xfrm>
          <a:prstGeom prst="rect">
            <a:avLst/>
          </a:prstGeom>
        </p:spPr>
        <p:txBody>
          <a:bodyPr vert="horz" lIns="250802" tIns="125401" rIns="250802" bIns="125401" rtlCol="0" anchor="ctr"/>
          <a:lstStyle>
            <a:lvl1pPr algn="r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54008" rtl="0" eaLnBrk="1" latinLnBrk="0" hangingPunct="1">
        <a:spcBef>
          <a:spcPct val="0"/>
        </a:spcBef>
        <a:buNone/>
        <a:defRPr sz="1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0506" indent="-940506" algn="l" defTabSz="1254008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1pPr>
      <a:lvl2pPr marL="2037763" indent="-783755" algn="l" defTabSz="1254008" rtl="0" eaLnBrk="1" latinLnBrk="0" hangingPunct="1">
        <a:spcBef>
          <a:spcPct val="20000"/>
        </a:spcBef>
        <a:buFont typeface="Arial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indent="-627004" algn="l" defTabSz="1254008" rtl="0" eaLnBrk="1" latinLnBrk="0" hangingPunct="1">
        <a:spcBef>
          <a:spcPct val="20000"/>
        </a:spcBef>
        <a:buFont typeface="Arial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4389029" indent="-627004" algn="l" defTabSz="1254008" rtl="0" eaLnBrk="1" latinLnBrk="0" hangingPunct="1">
        <a:spcBef>
          <a:spcPct val="20000"/>
        </a:spcBef>
        <a:buFont typeface="Arial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4pPr>
      <a:lvl5pPr marL="5643037" indent="-627004" algn="l" defTabSz="1254008" rtl="0" eaLnBrk="1" latinLnBrk="0" hangingPunct="1">
        <a:spcBef>
          <a:spcPct val="20000"/>
        </a:spcBef>
        <a:buFont typeface="Arial"/>
        <a:buChar char="»"/>
        <a:defRPr sz="5500" kern="1200">
          <a:solidFill>
            <a:schemeClr val="tx1"/>
          </a:solidFill>
          <a:latin typeface="+mn-lt"/>
          <a:ea typeface="+mn-ea"/>
          <a:cs typeface="+mn-cs"/>
        </a:defRPr>
      </a:lvl5pPr>
      <a:lvl6pPr marL="6897045" indent="-627004" algn="l" defTabSz="1254008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6pPr>
      <a:lvl7pPr marL="8151053" indent="-627004" algn="l" defTabSz="1254008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7pPr>
      <a:lvl8pPr marL="9405061" indent="-627004" algn="l" defTabSz="1254008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8pPr>
      <a:lvl9pPr marL="10659069" indent="-627004" algn="l" defTabSz="1254008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54008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508016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762024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4pPr>
      <a:lvl5pPr marL="5016033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5pPr>
      <a:lvl6pPr marL="6270041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524049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778057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10032065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comments" Target="../comments/comment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6"/>
          <p:cNvSpPr>
            <a:spLocks noChangeArrowheads="1"/>
          </p:cNvSpPr>
          <p:nvPr/>
        </p:nvSpPr>
        <p:spPr bwMode="auto">
          <a:xfrm>
            <a:off x="6182801" y="8890186"/>
            <a:ext cx="15072665" cy="7424782"/>
          </a:xfrm>
          <a:prstGeom prst="roundRect">
            <a:avLst>
              <a:gd name="adj" fmla="val 4625"/>
            </a:avLst>
          </a:prstGeom>
          <a:ln w="28575" cmpd="sng"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287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 w="12700" cmpd="sng">
                <a:solidFill>
                  <a:schemeClr val="tx1"/>
                </a:solidFill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unded Rectangle 6"/>
          <p:cNvSpPr>
            <a:spLocks noChangeArrowheads="1"/>
          </p:cNvSpPr>
          <p:nvPr/>
        </p:nvSpPr>
        <p:spPr bwMode="auto">
          <a:xfrm>
            <a:off x="240255" y="83238"/>
            <a:ext cx="26870756" cy="2700000"/>
          </a:xfrm>
          <a:prstGeom prst="roundRect">
            <a:avLst>
              <a:gd name="adj" fmla="val 0"/>
            </a:avLst>
          </a:prstGeom>
          <a:ln w="28575" cmpd="sng"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287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 w="12700" cmpd="sng">
                <a:solidFill>
                  <a:schemeClr val="tx1"/>
                </a:solidFill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Picture 14" descr="cih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954" y="1344889"/>
            <a:ext cx="2272960" cy="1418381"/>
          </a:xfrm>
          <a:prstGeom prst="rect">
            <a:avLst/>
          </a:prstGeom>
        </p:spPr>
      </p:pic>
      <p:pic>
        <p:nvPicPr>
          <p:cNvPr id="5" name="Picture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13" y="388453"/>
            <a:ext cx="1520403" cy="1910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8399" y="83239"/>
            <a:ext cx="26852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DA0000"/>
                </a:solidFill>
                <a:latin typeface="Times New Roman"/>
                <a:cs typeface="Times New Roman"/>
              </a:rPr>
              <a:t>TITLE</a:t>
            </a:r>
            <a:endParaRPr lang="en-US" sz="4800" b="1" dirty="0">
              <a:solidFill>
                <a:srgbClr val="DA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8398" y="1652899"/>
            <a:ext cx="26852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/>
                <a:cs typeface="Times New Roman"/>
              </a:rPr>
              <a:t>K.McGregor</a:t>
            </a:r>
            <a:r>
              <a:rPr lang="en-US" sz="3600" baseline="30000" dirty="0" smtClean="0">
                <a:latin typeface="Times New Roman"/>
                <a:cs typeface="Times New Roman"/>
              </a:rPr>
              <a:t>1,2</a:t>
            </a:r>
            <a:r>
              <a:rPr lang="en-US" sz="3600" dirty="0" smtClean="0">
                <a:latin typeface="Times New Roman"/>
                <a:cs typeface="Times New Roman"/>
              </a:rPr>
              <a:t> </a:t>
            </a:r>
            <a:r>
              <a:rPr lang="en-US" sz="3000" dirty="0" smtClean="0">
                <a:latin typeface="Times New Roman"/>
                <a:cs typeface="Times New Roman"/>
              </a:rPr>
              <a:t>and</a:t>
            </a:r>
            <a:r>
              <a:rPr lang="en-US" sz="3600" dirty="0" smtClean="0">
                <a:latin typeface="Times New Roman"/>
                <a:cs typeface="Times New Roman"/>
              </a:rPr>
              <a:t> G.Simoneau</a:t>
            </a:r>
            <a:r>
              <a:rPr lang="en-US" sz="3600" baseline="30000" dirty="0" smtClean="0">
                <a:latin typeface="Times New Roman"/>
                <a:cs typeface="Times New Roman"/>
              </a:rPr>
              <a:t>1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218721"/>
            <a:ext cx="26852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aseline="30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latin typeface="Times New Roman"/>
                <a:cs typeface="Times New Roman"/>
              </a:rPr>
              <a:t>Department of Epidemiology, Biostatistics and Occupational Health, McGill University </a:t>
            </a:r>
            <a:r>
              <a:rPr lang="en-US" sz="2800" baseline="30000" dirty="0" smtClean="0">
                <a:latin typeface="Times New Roman"/>
                <a:cs typeface="Times New Roman"/>
              </a:rPr>
              <a:t>2 </a:t>
            </a:r>
            <a:r>
              <a:rPr lang="en-US" sz="2800" dirty="0">
                <a:latin typeface="Times New Roman"/>
                <a:cs typeface="Times New Roman"/>
              </a:rPr>
              <a:t>Lady Davis Institute for Medical Research, Jewish General </a:t>
            </a:r>
            <a:r>
              <a:rPr lang="en-US" sz="2800" dirty="0" smtClean="0">
                <a:latin typeface="Times New Roman"/>
                <a:cs typeface="Times New Roman"/>
              </a:rPr>
              <a:t>Hospital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3" name="Rounded Rectangle 6"/>
          <p:cNvSpPr>
            <a:spLocks noChangeArrowheads="1"/>
          </p:cNvSpPr>
          <p:nvPr/>
        </p:nvSpPr>
        <p:spPr bwMode="auto">
          <a:xfrm>
            <a:off x="6182801" y="3743883"/>
            <a:ext cx="15072665" cy="4892327"/>
          </a:xfrm>
          <a:prstGeom prst="roundRect">
            <a:avLst>
              <a:gd name="adj" fmla="val 4625"/>
            </a:avLst>
          </a:prstGeom>
          <a:ln w="28575" cmpd="sng"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287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 w="12700" cmpd="sng">
                <a:solidFill>
                  <a:schemeClr val="tx1"/>
                </a:solidFill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ounded Rectangle 6"/>
          <p:cNvSpPr>
            <a:spLocks noChangeArrowheads="1"/>
          </p:cNvSpPr>
          <p:nvPr/>
        </p:nvSpPr>
        <p:spPr bwMode="auto">
          <a:xfrm>
            <a:off x="240254" y="3178236"/>
            <a:ext cx="5706895" cy="13108649"/>
          </a:xfrm>
          <a:prstGeom prst="roundRect">
            <a:avLst>
              <a:gd name="adj" fmla="val 5740"/>
            </a:avLst>
          </a:prstGeom>
          <a:ln w="28575" cmpd="sng"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287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 w="12700" cmpd="sng">
                <a:solidFill>
                  <a:schemeClr val="tx1"/>
                </a:solidFill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ounded Rectangle 6"/>
          <p:cNvSpPr>
            <a:spLocks noChangeArrowheads="1"/>
          </p:cNvSpPr>
          <p:nvPr/>
        </p:nvSpPr>
        <p:spPr bwMode="auto">
          <a:xfrm>
            <a:off x="21473798" y="3178236"/>
            <a:ext cx="5724000" cy="13133399"/>
          </a:xfrm>
          <a:prstGeom prst="roundRect">
            <a:avLst>
              <a:gd name="adj" fmla="val 5740"/>
            </a:avLst>
          </a:prstGeom>
          <a:ln w="28575" cmpd="sng"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287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 w="12700" cmpd="sng">
                <a:solidFill>
                  <a:schemeClr val="tx1"/>
                </a:solidFill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8398" y="3151886"/>
            <a:ext cx="568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Background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0941" y="8636210"/>
            <a:ext cx="566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Objective</a:t>
            </a:r>
            <a:endParaRPr lang="en-US" sz="28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81031" y="3178026"/>
            <a:ext cx="13481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Results</a:t>
            </a:r>
            <a:endParaRPr lang="en-US" sz="2800" b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73798" y="8886853"/>
            <a:ext cx="57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Conclusion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504772" y="11154218"/>
            <a:ext cx="569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References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58398" y="9991485"/>
            <a:ext cx="5675538" cy="528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Methods</a:t>
            </a:r>
            <a:endParaRPr lang="en-US" sz="28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 descr="Logo-FRQ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4593" y="171328"/>
            <a:ext cx="2869322" cy="12479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399" y="3743884"/>
            <a:ext cx="5675537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Arial"/>
              <a:buChar char="•"/>
            </a:pPr>
            <a:r>
              <a:rPr lang="en-US" sz="1800" dirty="0" smtClean="0">
                <a:latin typeface="Times New Roman"/>
                <a:cs typeface="Times New Roman"/>
              </a:rPr>
              <a:t>The International Mouse Phenotype Consortium (IMPC) is an international collaboration aimed at discovering functional insight for every gene through the systematic </a:t>
            </a:r>
            <a:r>
              <a:rPr lang="en-US" sz="1800" dirty="0" err="1" smtClean="0">
                <a:latin typeface="Times New Roman"/>
                <a:cs typeface="Times New Roman"/>
              </a:rPr>
              <a:t>phenotyping</a:t>
            </a:r>
            <a:r>
              <a:rPr lang="en-US" sz="1800" dirty="0" smtClean="0">
                <a:latin typeface="Times New Roman"/>
                <a:cs typeface="Times New Roman"/>
              </a:rPr>
              <a:t> of 20,000 knockout mouse strains.</a:t>
            </a:r>
          </a:p>
          <a:p>
            <a:pPr marL="342900" lvl="0" indent="-342900" algn="just">
              <a:buFont typeface="Arial"/>
              <a:buChar char="•"/>
            </a:pPr>
            <a:r>
              <a:rPr lang="en-US" sz="1800" dirty="0" smtClean="0">
                <a:latin typeface="Times New Roman"/>
                <a:cs typeface="Times New Roman"/>
              </a:rPr>
              <a:t>The knockout procedure turns off the activity of a mouse gene in order to assess what biological systems are impacted.</a:t>
            </a:r>
          </a:p>
          <a:p>
            <a:pPr marL="342900" lvl="0" indent="-342900" algn="just">
              <a:buFont typeface="Arial"/>
              <a:buChar char="•"/>
            </a:pPr>
            <a:r>
              <a:rPr lang="en-US" sz="1800" dirty="0" smtClean="0">
                <a:latin typeface="Times New Roman"/>
                <a:cs typeface="Times New Roman"/>
              </a:rPr>
              <a:t>Available data: 22 phenotypic measurements on 614 mice from 190 litters, representing 14 genotypes (wild type and 13 different knockout conditions).</a:t>
            </a:r>
          </a:p>
          <a:p>
            <a:pPr marL="342900" lvl="0" indent="-342900" algn="just">
              <a:buFont typeface="Arial"/>
              <a:buChar char="•"/>
            </a:pPr>
            <a:r>
              <a:rPr lang="en-US" sz="1800" dirty="0" smtClean="0">
                <a:latin typeface="Times New Roman"/>
                <a:cs typeface="Times New Roman"/>
              </a:rPr>
              <a:t>Phenotypic measurements are likely to vary across litters and genotypes.</a:t>
            </a:r>
          </a:p>
          <a:p>
            <a:pPr marL="342900" lvl="0" indent="-342900" algn="just">
              <a:buFont typeface="Arial"/>
              <a:buChar char="•"/>
            </a:pPr>
            <a:r>
              <a:rPr lang="en-US" sz="1800" dirty="0" smtClean="0">
                <a:latin typeface="Times New Roman"/>
                <a:cs typeface="Times New Roman"/>
              </a:rPr>
              <a:t>Missing data: 5 knockout conditions were randomly selected for which all observations from a randomly selected variable (different for each condition) were removed. The dataset comprises 67 missing values.</a:t>
            </a:r>
            <a:endParaRPr lang="en-CA" sz="18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399" y="9159430"/>
            <a:ext cx="568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Times New Roman"/>
                <a:cs typeface="Times New Roman"/>
              </a:rPr>
              <a:t>To infer missing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/>
                <a:cs typeface="Times New Roman"/>
              </a:rPr>
              <a:t>To produce a causal interpretation of the available data</a:t>
            </a:r>
            <a:r>
              <a:rPr lang="en-US" sz="1800" dirty="0" smtClean="0">
                <a:latin typeface="Times New Roman"/>
                <a:cs typeface="Times New Roman"/>
              </a:rPr>
              <a:t>.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399" y="10629839"/>
            <a:ext cx="5675537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Predictions for the 67 missing values are obtained with </a:t>
            </a:r>
            <a:r>
              <a:rPr lang="en-US" sz="1800" b="1" dirty="0" smtClean="0">
                <a:latin typeface="Times New Roman"/>
                <a:cs typeface="Times New Roman"/>
              </a:rPr>
              <a:t>Multiple Imputation using Chained Equations</a:t>
            </a:r>
            <a:r>
              <a:rPr lang="en-US" sz="1800" dirty="0" smtClean="0">
                <a:latin typeface="Times New Roman"/>
                <a:cs typeface="Times New Roman"/>
              </a:rPr>
              <a:t> (MICE):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latin typeface="Times New Roman"/>
                <a:cs typeface="Times New Roman"/>
              </a:rPr>
              <a:t>T</a:t>
            </a:r>
            <a:r>
              <a:rPr lang="en-US" sz="1800" dirty="0" smtClean="0">
                <a:latin typeface="Times New Roman"/>
                <a:cs typeface="Times New Roman"/>
              </a:rPr>
              <a:t>he unknown missing values are replaced by 30 independent simulated sets of values drawn from the posterior predictive distribution of the missing data conditional on the observed data.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latin typeface="Times New Roman"/>
                <a:cs typeface="Times New Roman"/>
              </a:rPr>
              <a:t>Predictions are obtained by averaging the imputed values across the 30 simulated dataset.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latin typeface="Times New Roman"/>
                <a:cs typeface="Times New Roman"/>
              </a:rPr>
              <a:t>Assumes missing data are missing at random or completely at </a:t>
            </a:r>
            <a:r>
              <a:rPr lang="en-US" sz="1800" dirty="0" smtClean="0">
                <a:latin typeface="Times New Roman"/>
                <a:cs typeface="Times New Roman"/>
              </a:rPr>
              <a:t>random.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473796" y="3252775"/>
            <a:ext cx="57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Discussion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8399" y="13428403"/>
            <a:ext cx="5675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Given the availability of experimental data, </a:t>
            </a:r>
            <a:endParaRPr lang="en-US" sz="1800" dirty="0" smtClean="0">
              <a:latin typeface="Times New Roman"/>
              <a:cs typeface="Times New Roman"/>
            </a:endParaRPr>
          </a:p>
          <a:p>
            <a:endParaRPr lang="en-US" sz="1800" dirty="0" smtClean="0">
              <a:latin typeface="Times New Roman"/>
              <a:cs typeface="Times New Roman"/>
            </a:endParaRPr>
          </a:p>
          <a:p>
            <a:endParaRPr lang="en-US" sz="1800" dirty="0" smtClean="0">
              <a:latin typeface="Times New Roman"/>
              <a:cs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504772" y="11852741"/>
            <a:ext cx="5927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White</a:t>
            </a:r>
            <a:r>
              <a:rPr lang="en-US" sz="1800" dirty="0">
                <a:latin typeface="Times New Roman"/>
                <a:cs typeface="Times New Roman"/>
              </a:rPr>
              <a:t>, I. R., Royston, P., &amp; Wood, A. M. (2011). Multiple imputation using chained equations: issues and guidance for practice. </a:t>
            </a:r>
            <a:r>
              <a:rPr lang="en-US" sz="1800" i="1" dirty="0">
                <a:latin typeface="Times New Roman"/>
                <a:cs typeface="Times New Roman"/>
              </a:rPr>
              <a:t>Statistics in medicine</a:t>
            </a:r>
            <a:r>
              <a:rPr lang="en-US" sz="1800" dirty="0">
                <a:latin typeface="Times New Roman"/>
                <a:cs typeface="Times New Roman"/>
              </a:rPr>
              <a:t>, </a:t>
            </a:r>
            <a:r>
              <a:rPr lang="en-US" sz="1800" i="1" dirty="0">
                <a:latin typeface="Times New Roman"/>
                <a:cs typeface="Times New Roman"/>
              </a:rPr>
              <a:t>30</a:t>
            </a:r>
            <a:r>
              <a:rPr lang="en-US" sz="1800" dirty="0">
                <a:latin typeface="Times New Roman"/>
                <a:cs typeface="Times New Roman"/>
              </a:rPr>
              <a:t>(4), 377-399.</a:t>
            </a:r>
          </a:p>
        </p:txBody>
      </p:sp>
      <p:pic>
        <p:nvPicPr>
          <p:cNvPr id="2" name="Picture 1" descr="sim_plo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140" y="3938008"/>
            <a:ext cx="6082336" cy="3801460"/>
          </a:xfrm>
          <a:prstGeom prst="rect">
            <a:avLst/>
          </a:prstGeom>
        </p:spPr>
      </p:pic>
      <p:pic>
        <p:nvPicPr>
          <p:cNvPr id="17" name="Picture 16" descr="var29_plot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546" y="3923468"/>
            <a:ext cx="6868800" cy="3816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1537425" y="9622053"/>
            <a:ext cx="55564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smtClean="0">
                <a:latin typeface="Times New Roman"/>
                <a:cs typeface="Times New Roman"/>
              </a:rPr>
              <a:t>We inferred causal links between knockout conditions and phenotypic measurements, but relationships between phenotypes require more information or outside knowledge. Consequently, we chose not to infer a global underlying DAG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467718"/>
              </p:ext>
            </p:extLst>
          </p:nvPr>
        </p:nvGraphicFramePr>
        <p:xfrm>
          <a:off x="15337063" y="9306090"/>
          <a:ext cx="4291124" cy="279692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44006"/>
                <a:gridCol w="2137686"/>
                <a:gridCol w="536394"/>
                <a:gridCol w="773038"/>
              </a:tblGrid>
              <a:tr h="510925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Knockout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Phenotypic measurements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Effect size</a:t>
                      </a:r>
                      <a:r>
                        <a:rPr lang="en-US" sz="12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 smtClean="0">
                          <a:latin typeface="Times New Roman"/>
                          <a:cs typeface="Times New Roman"/>
                        </a:rPr>
                        <a:t>(p-values)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668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3803_1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31859C"/>
                          </a:solidFill>
                          <a:latin typeface="Times New Roman"/>
                          <a:cs typeface="Times New Roman"/>
                        </a:rPr>
                        <a:t>White blood</a:t>
                      </a:r>
                      <a:r>
                        <a:rPr lang="en-US" sz="1200" baseline="0" dirty="0" smtClean="0">
                          <a:solidFill>
                            <a:srgbClr val="31859C"/>
                          </a:solidFill>
                          <a:latin typeface="Times New Roman"/>
                          <a:cs typeface="Times New Roman"/>
                        </a:rPr>
                        <a:t> cell count</a:t>
                      </a:r>
                    </a:p>
                    <a:p>
                      <a:r>
                        <a:rPr lang="en-US" sz="1200" baseline="0" dirty="0" smtClean="0">
                          <a:solidFill>
                            <a:srgbClr val="31859C"/>
                          </a:solidFill>
                          <a:latin typeface="Times New Roman"/>
                          <a:cs typeface="Times New Roman"/>
                        </a:rPr>
                        <a:t>Neutrophil cell count</a:t>
                      </a:r>
                    </a:p>
                    <a:p>
                      <a:r>
                        <a:rPr lang="en-US" sz="1200" baseline="0" dirty="0" smtClean="0">
                          <a:solidFill>
                            <a:srgbClr val="31859C"/>
                          </a:solidFill>
                          <a:latin typeface="Times New Roman"/>
                          <a:cs typeface="Times New Roman"/>
                        </a:rPr>
                        <a:t>Lymphocyte cell count</a:t>
                      </a:r>
                    </a:p>
                    <a:p>
                      <a:r>
                        <a:rPr lang="en-US" sz="1200" baseline="0" dirty="0" smtClean="0">
                          <a:solidFill>
                            <a:srgbClr val="31859C"/>
                          </a:solidFill>
                          <a:latin typeface="Times New Roman"/>
                          <a:cs typeface="Times New Roman"/>
                        </a:rPr>
                        <a:t>Eosinophil cell count</a:t>
                      </a:r>
                    </a:p>
                    <a:p>
                      <a:r>
                        <a:rPr lang="en-US" sz="1200" baseline="0" dirty="0" smtClean="0">
                          <a:solidFill>
                            <a:srgbClr val="31859C"/>
                          </a:solidFill>
                          <a:latin typeface="Times New Roman"/>
                          <a:cs typeface="Times New Roman"/>
                        </a:rPr>
                        <a:t>Basophil cell count</a:t>
                      </a:r>
                    </a:p>
                    <a:p>
                      <a:r>
                        <a:rPr lang="en-US" sz="1200" baseline="0" dirty="0" smtClean="0">
                          <a:solidFill>
                            <a:srgbClr val="31859C"/>
                          </a:solidFill>
                          <a:latin typeface="Times New Roman"/>
                          <a:cs typeface="Times New Roman"/>
                        </a:rPr>
                        <a:t>Monocyte cell count</a:t>
                      </a:r>
                    </a:p>
                    <a:p>
                      <a:r>
                        <a:rPr lang="en-US" sz="1200" baseline="0" dirty="0" smtClean="0">
                          <a:solidFill>
                            <a:srgbClr val="31859C"/>
                          </a:solidFill>
                          <a:latin typeface="Times New Roman"/>
                          <a:cs typeface="Times New Roman"/>
                        </a:rPr>
                        <a:t>Neutrophil </a:t>
                      </a:r>
                      <a:r>
                        <a:rPr lang="en-US" sz="1200" baseline="0" dirty="0" smtClean="0">
                          <a:solidFill>
                            <a:srgbClr val="31859C"/>
                          </a:solidFill>
                          <a:latin typeface="Times New Roman"/>
                          <a:cs typeface="Times New Roman"/>
                        </a:rPr>
                        <a:t>differential </a:t>
                      </a:r>
                      <a:r>
                        <a:rPr lang="en-US" sz="1200" kern="1200" baseline="0" dirty="0" smtClean="0">
                          <a:solidFill>
                            <a:srgbClr val="31859C"/>
                          </a:solidFill>
                          <a:latin typeface="Times New Roman"/>
                          <a:cs typeface="Times New Roman"/>
                        </a:rPr>
                        <a:t>count</a:t>
                      </a:r>
                    </a:p>
                    <a:p>
                      <a:r>
                        <a:rPr lang="en-US" sz="1200" baseline="0" dirty="0" smtClean="0">
                          <a:solidFill>
                            <a:srgbClr val="31859C"/>
                          </a:solidFill>
                          <a:latin typeface="Times New Roman"/>
                          <a:cs typeface="Times New Roman"/>
                        </a:rPr>
                        <a:t>Lymphocyte differential count</a:t>
                      </a:r>
                    </a:p>
                    <a:p>
                      <a:r>
                        <a:rPr lang="en-US" sz="1200" baseline="0" dirty="0" smtClean="0">
                          <a:solidFill>
                            <a:srgbClr val="DA0000"/>
                          </a:solidFill>
                          <a:latin typeface="Times New Roman"/>
                          <a:cs typeface="Times New Roman"/>
                        </a:rPr>
                        <a:t>Red blood cell count</a:t>
                      </a:r>
                    </a:p>
                    <a:p>
                      <a:r>
                        <a:rPr lang="en-US" sz="1200" baseline="0" dirty="0" smtClean="0">
                          <a:solidFill>
                            <a:srgbClr val="DA0000"/>
                          </a:solidFill>
                          <a:latin typeface="Times New Roman"/>
                          <a:cs typeface="Times New Roman"/>
                        </a:rPr>
                        <a:t>Mean cell volume</a:t>
                      </a:r>
                    </a:p>
                    <a:p>
                      <a:r>
                        <a:rPr lang="en-US" sz="1200" baseline="0" dirty="0" smtClean="0">
                          <a:solidFill>
                            <a:srgbClr val="DA0000"/>
                          </a:solidFill>
                          <a:latin typeface="Times New Roman"/>
                          <a:cs typeface="Times New Roman"/>
                        </a:rPr>
                        <a:t>Mean corpuscular hemoglobin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Times New Roman"/>
                          <a:cs typeface="Times New Roman"/>
                        </a:rPr>
                        <a:t>Platelet count</a:t>
                      </a:r>
                      <a:endParaRPr lang="en-US" sz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-2.99</a:t>
                      </a:r>
                      <a:r>
                        <a:rPr lang="en-US" sz="12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kern="1200" dirty="0" smtClean="0">
                          <a:latin typeface="Times New Roman"/>
                          <a:cs typeface="Times New Roman"/>
                        </a:rPr>
                        <a:t>-0.19 -2.63 -0.11 -0.02 -0.03 0.39 -0.39 </a:t>
                      </a: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-0.42 </a:t>
                      </a:r>
                      <a:r>
                        <a:rPr lang="en-US" sz="1200" kern="1200" dirty="0" smtClean="0">
                          <a:latin typeface="Times New Roman"/>
                          <a:cs typeface="Times New Roman"/>
                        </a:rPr>
                        <a:t>2.48 0.55</a:t>
                      </a:r>
                    </a:p>
                    <a:p>
                      <a:pPr marL="0" marR="0" indent="0" algn="r" defTabSz="12540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latin typeface="Times New Roman"/>
                          <a:cs typeface="Times New Roman"/>
                        </a:rPr>
                        <a:t>-240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540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latin typeface="Times New Roman"/>
                          <a:cs typeface="Times New Roman"/>
                        </a:rPr>
                        <a:t>(&lt; 0.0001)</a:t>
                      </a:r>
                    </a:p>
                    <a:p>
                      <a:pPr marL="0" marR="0" indent="0" algn="l" defTabSz="12540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latin typeface="Times New Roman"/>
                          <a:cs typeface="Times New Roman"/>
                        </a:rPr>
                        <a:t>(&lt; 0.0001)</a:t>
                      </a:r>
                    </a:p>
                    <a:p>
                      <a:pPr marL="0" marR="0" indent="0" algn="l" defTabSz="12540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latin typeface="Times New Roman"/>
                          <a:cs typeface="Times New Roman"/>
                        </a:rPr>
                        <a:t>(&lt; 0.0001)</a:t>
                      </a:r>
                    </a:p>
                    <a:p>
                      <a:pPr marL="0" marR="0" indent="0" algn="l" defTabSz="12540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latin typeface="Times New Roman"/>
                          <a:cs typeface="Times New Roman"/>
                        </a:rPr>
                        <a:t>(&lt; 0.0001)</a:t>
                      </a:r>
                    </a:p>
                    <a:p>
                      <a:pPr marL="0" marR="0" indent="0" algn="l" defTabSz="12540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latin typeface="Times New Roman"/>
                          <a:cs typeface="Times New Roman"/>
                        </a:rPr>
                        <a:t>(&lt; 0.0001)</a:t>
                      </a:r>
                    </a:p>
                    <a:p>
                      <a:pPr marL="0" marR="0" indent="0" algn="l" defTabSz="12540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latin typeface="Times New Roman"/>
                          <a:cs typeface="Times New Roman"/>
                        </a:rPr>
                        <a:t>(&lt; 0.0001)</a:t>
                      </a:r>
                    </a:p>
                    <a:p>
                      <a:pPr marL="0" marR="0" indent="0" algn="l" defTabSz="12540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latin typeface="Times New Roman"/>
                          <a:cs typeface="Times New Roman"/>
                        </a:rPr>
                        <a:t>(&lt; 0.0001)</a:t>
                      </a:r>
                    </a:p>
                    <a:p>
                      <a:pPr marL="0" marR="0" indent="0" algn="l" defTabSz="12540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latin typeface="Times New Roman"/>
                          <a:cs typeface="Times New Roman"/>
                        </a:rPr>
                        <a:t>(&lt; 0.0001)</a:t>
                      </a:r>
                    </a:p>
                    <a:p>
                      <a:pPr marL="0" marR="0" indent="0" algn="l" defTabSz="12540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latin typeface="Times New Roman"/>
                          <a:cs typeface="Times New Roman"/>
                        </a:rPr>
                        <a:t>(&lt; 0.0001)</a:t>
                      </a:r>
                    </a:p>
                    <a:p>
                      <a:pPr marL="0" marR="0" indent="0" algn="l" defTabSz="12540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latin typeface="Times New Roman"/>
                          <a:cs typeface="Times New Roman"/>
                        </a:rPr>
                        <a:t>(&lt; 0.0001)</a:t>
                      </a:r>
                    </a:p>
                    <a:p>
                      <a:pPr marL="0" marR="0" indent="0" algn="l" defTabSz="12540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latin typeface="Times New Roman"/>
                          <a:cs typeface="Times New Roman"/>
                        </a:rPr>
                        <a:t>(&lt; 0.0001)</a:t>
                      </a:r>
                    </a:p>
                    <a:p>
                      <a:pPr marL="0" marR="0" indent="0" algn="l" defTabSz="12540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latin typeface="Times New Roman"/>
                          <a:cs typeface="Times New Roman"/>
                        </a:rPr>
                        <a:t>(&lt; 0.0001)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0"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754700"/>
              </p:ext>
            </p:extLst>
          </p:nvPr>
        </p:nvGraphicFramePr>
        <p:xfrm>
          <a:off x="6534157" y="9243624"/>
          <a:ext cx="7177159" cy="4145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40692"/>
                <a:gridCol w="6336467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Knock</a:t>
                      </a:r>
                      <a:r>
                        <a:rPr lang="en-US" sz="1200" baseline="0" dirty="0" smtClean="0">
                          <a:latin typeface="Times New Roman"/>
                          <a:cs typeface="Times New Roman"/>
                        </a:rPr>
                        <a:t>out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Phenotypic</a:t>
                      </a:r>
                      <a:r>
                        <a:rPr lang="en-US" sz="1200" baseline="0" dirty="0" smtClean="0">
                          <a:latin typeface="Times New Roman"/>
                          <a:cs typeface="Times New Roman"/>
                        </a:rPr>
                        <a:t> measurements (direction of the association)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12516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1550_1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540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rgbClr val="DA0000"/>
                          </a:solidFill>
                          <a:latin typeface="Times New Roman"/>
                          <a:cs typeface="Times New Roman"/>
                        </a:rPr>
                        <a:t>Hematocrit 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(+), </a:t>
                      </a:r>
                      <a:r>
                        <a:rPr lang="en-US" sz="1000" baseline="0" dirty="0" smtClean="0">
                          <a:solidFill>
                            <a:srgbClr val="DA0000"/>
                          </a:solidFill>
                          <a:latin typeface="Times New Roman"/>
                          <a:cs typeface="Times New Roman"/>
                        </a:rPr>
                        <a:t>Mean cell volume 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(+), </a:t>
                      </a:r>
                      <a:r>
                        <a:rPr lang="en-US" sz="1000" baseline="0" dirty="0" smtClean="0">
                          <a:solidFill>
                            <a:srgbClr val="DA0000"/>
                          </a:solidFill>
                          <a:latin typeface="Times New Roman"/>
                          <a:cs typeface="Times New Roman"/>
                        </a:rPr>
                        <a:t>Hemoglobin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(–)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lang="en-US" sz="1000" dirty="0" smtClean="0">
                          <a:solidFill>
                            <a:srgbClr val="DA0000"/>
                          </a:solidFill>
                          <a:latin typeface="Times New Roman"/>
                          <a:cs typeface="Times New Roman"/>
                        </a:rPr>
                        <a:t>MCHC</a:t>
                      </a:r>
                      <a:r>
                        <a:rPr lang="en-US" sz="1000" baseline="30000" dirty="0" smtClean="0">
                          <a:solidFill>
                            <a:srgbClr val="DA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(–)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lang="en-US" sz="1000" baseline="0" dirty="0" smtClean="0">
                          <a:solidFill>
                            <a:srgbClr val="4F6228"/>
                          </a:solidFill>
                          <a:latin typeface="Times New Roman"/>
                          <a:cs typeface="Times New Roman"/>
                        </a:rPr>
                        <a:t>Mean platelet volume 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(–)</a:t>
                      </a:r>
                      <a:endParaRPr lang="en-US" sz="1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1796_1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DA0000"/>
                          </a:solidFill>
                          <a:latin typeface="Times New Roman"/>
                          <a:cs typeface="Times New Roman"/>
                        </a:rPr>
                        <a:t>MCHC 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(+), </a:t>
                      </a:r>
                      <a:r>
                        <a:rPr lang="en-US" sz="1000" dirty="0" smtClean="0">
                          <a:solidFill>
                            <a:srgbClr val="DA0000"/>
                          </a:solidFill>
                          <a:latin typeface="Times New Roman"/>
                          <a:cs typeface="Times New Roman"/>
                        </a:rPr>
                        <a:t>Hematocrit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 (–),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000" baseline="0" dirty="0" smtClean="0">
                          <a:solidFill>
                            <a:srgbClr val="DA0000"/>
                          </a:solidFill>
                          <a:latin typeface="Times New Roman"/>
                          <a:cs typeface="Times New Roman"/>
                        </a:rPr>
                        <a:t>Mean cell volume 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(–)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lang="en-US" sz="10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Monocyte diff.</a:t>
                      </a:r>
                      <a:r>
                        <a:rPr lang="en-US" sz="1000" baseline="30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lang="en-US" sz="10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count 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(–)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lang="en-US" sz="1000" baseline="0" dirty="0" smtClean="0">
                          <a:solidFill>
                            <a:srgbClr val="31859C"/>
                          </a:solidFill>
                          <a:latin typeface="Times New Roman"/>
                          <a:cs typeface="Times New Roman"/>
                        </a:rPr>
                        <a:t>LUC</a:t>
                      </a:r>
                      <a:r>
                        <a:rPr lang="en-US" sz="1000" baseline="30000" dirty="0" smtClean="0">
                          <a:solidFill>
                            <a:srgbClr val="31859C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lang="en-US" sz="1000" baseline="0" dirty="0" smtClean="0">
                          <a:solidFill>
                            <a:srgbClr val="31859C"/>
                          </a:solidFill>
                          <a:latin typeface="Times New Roman"/>
                          <a:cs typeface="Times New Roman"/>
                        </a:rPr>
                        <a:t> count 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(–)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lang="en-US" sz="1000" baseline="0" dirty="0" smtClean="0">
                          <a:solidFill>
                            <a:srgbClr val="31859C"/>
                          </a:solidFill>
                          <a:latin typeface="Times New Roman"/>
                          <a:cs typeface="Times New Roman"/>
                        </a:rPr>
                        <a:t>LUC diff. count 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(–)</a:t>
                      </a:r>
                      <a:endParaRPr lang="en-US" sz="1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1797_1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31859C"/>
                          </a:solidFill>
                          <a:latin typeface="Times New Roman"/>
                          <a:cs typeface="Times New Roman"/>
                        </a:rPr>
                        <a:t>WBC</a:t>
                      </a:r>
                      <a:r>
                        <a:rPr lang="en-US" sz="1000" baseline="30000" dirty="0" smtClean="0">
                          <a:solidFill>
                            <a:srgbClr val="31859C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lang="en-US" sz="1000" dirty="0" smtClean="0">
                          <a:solidFill>
                            <a:srgbClr val="31859C"/>
                          </a:solidFill>
                          <a:latin typeface="Times New Roman"/>
                          <a:cs typeface="Times New Roman"/>
                        </a:rPr>
                        <a:t> count 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(+), </a:t>
                      </a:r>
                      <a:r>
                        <a:rPr lang="en-US" sz="1000" dirty="0" smtClean="0">
                          <a:solidFill>
                            <a:srgbClr val="DA0000"/>
                          </a:solidFill>
                          <a:latin typeface="Times New Roman"/>
                          <a:cs typeface="Times New Roman"/>
                        </a:rPr>
                        <a:t>Hemoglobin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 (+), </a:t>
                      </a:r>
                      <a:r>
                        <a:rPr lang="en-US" sz="1000" dirty="0" smtClean="0">
                          <a:solidFill>
                            <a:srgbClr val="DA0000"/>
                          </a:solidFill>
                          <a:latin typeface="Times New Roman"/>
                          <a:cs typeface="Times New Roman"/>
                        </a:rPr>
                        <a:t>MCHC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(+), </a:t>
                      </a:r>
                      <a:r>
                        <a:rPr lang="en-US" sz="1000" baseline="0" dirty="0" smtClean="0">
                          <a:solidFill>
                            <a:srgbClr val="4F6228"/>
                          </a:solidFill>
                          <a:latin typeface="Times New Roman"/>
                          <a:cs typeface="Times New Roman"/>
                        </a:rPr>
                        <a:t>Mean platelet volume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 (+), </a:t>
                      </a:r>
                      <a:r>
                        <a:rPr lang="en-US" sz="1000" baseline="0" dirty="0" smtClean="0">
                          <a:solidFill>
                            <a:srgbClr val="31859C"/>
                          </a:solidFill>
                          <a:latin typeface="Times New Roman"/>
                          <a:cs typeface="Times New Roman"/>
                        </a:rPr>
                        <a:t>Lymphocyte cell count 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(+)</a:t>
                      </a:r>
                      <a:endParaRPr lang="en-US" sz="1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1798_1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DA0000"/>
                          </a:solidFill>
                          <a:latin typeface="Times New Roman"/>
                          <a:cs typeface="Times New Roman"/>
                        </a:rPr>
                        <a:t>MCHC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(+), </a:t>
                      </a:r>
                      <a:r>
                        <a:rPr lang="en-US" sz="1000" baseline="0" dirty="0" smtClean="0">
                          <a:solidFill>
                            <a:srgbClr val="DA0000"/>
                          </a:solidFill>
                          <a:latin typeface="Times New Roman"/>
                          <a:cs typeface="Times New Roman"/>
                        </a:rPr>
                        <a:t>Hematocrit 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(+), </a:t>
                      </a:r>
                      <a:r>
                        <a:rPr lang="en-US" sz="1000" baseline="0" dirty="0" smtClean="0">
                          <a:solidFill>
                            <a:srgbClr val="DA0000"/>
                          </a:solidFill>
                          <a:latin typeface="Times New Roman"/>
                          <a:cs typeface="Times New Roman"/>
                        </a:rPr>
                        <a:t>Mean cell volume 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(+)</a:t>
                      </a:r>
                      <a:endParaRPr lang="en-US" sz="1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1799_1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DA0000"/>
                          </a:solidFill>
                          <a:latin typeface="Times New Roman"/>
                          <a:cs typeface="Times New Roman"/>
                        </a:rPr>
                        <a:t>Hematocrit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 (+), </a:t>
                      </a:r>
                      <a:r>
                        <a:rPr lang="en-US" sz="1000" baseline="0" dirty="0" smtClean="0">
                          <a:solidFill>
                            <a:srgbClr val="DA0000"/>
                          </a:solidFill>
                          <a:latin typeface="Times New Roman"/>
                          <a:cs typeface="Times New Roman"/>
                        </a:rPr>
                        <a:t>Mean cell volume 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(+), </a:t>
                      </a:r>
                      <a:r>
                        <a:rPr lang="en-US" sz="1000" baseline="0" dirty="0" smtClean="0">
                          <a:solidFill>
                            <a:srgbClr val="31859C"/>
                          </a:solidFill>
                          <a:latin typeface="Times New Roman"/>
                          <a:cs typeface="Times New Roman"/>
                        </a:rPr>
                        <a:t>LUC count 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(+), </a:t>
                      </a:r>
                      <a:r>
                        <a:rPr lang="en-US" sz="1000" baseline="0" dirty="0" smtClean="0">
                          <a:solidFill>
                            <a:srgbClr val="31859C"/>
                          </a:solidFill>
                          <a:latin typeface="Times New Roman"/>
                          <a:cs typeface="Times New Roman"/>
                        </a:rPr>
                        <a:t>LUC diff. count 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(+), </a:t>
                      </a:r>
                      <a:r>
                        <a:rPr lang="en-US" sz="1000" baseline="0" dirty="0" smtClean="0">
                          <a:solidFill>
                            <a:srgbClr val="DA0000"/>
                          </a:solidFill>
                          <a:latin typeface="Times New Roman"/>
                          <a:cs typeface="Times New Roman"/>
                        </a:rPr>
                        <a:t>Mean corpuscular hemoglobin 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(–), </a:t>
                      </a:r>
                      <a:r>
                        <a:rPr lang="en-US" sz="1000" dirty="0" smtClean="0">
                          <a:solidFill>
                            <a:srgbClr val="DA0000"/>
                          </a:solidFill>
                          <a:latin typeface="Times New Roman"/>
                          <a:cs typeface="Times New Roman"/>
                        </a:rPr>
                        <a:t>MCHC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 (–)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lang="en-US" sz="1000" baseline="0" dirty="0" smtClean="0">
                          <a:solidFill>
                            <a:srgbClr val="4F6228"/>
                          </a:solidFill>
                          <a:latin typeface="Times New Roman"/>
                          <a:cs typeface="Times New Roman"/>
                        </a:rPr>
                        <a:t>Mean platelet volume 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(–), </a:t>
                      </a:r>
                      <a:r>
                        <a:rPr lang="en-US" sz="1000" dirty="0" smtClean="0">
                          <a:solidFill>
                            <a:srgbClr val="31859C"/>
                          </a:solidFill>
                          <a:latin typeface="Times New Roman"/>
                          <a:cs typeface="Times New Roman"/>
                        </a:rPr>
                        <a:t>Eosinophil diff.</a:t>
                      </a:r>
                      <a:r>
                        <a:rPr lang="en-US" sz="1000" baseline="0" dirty="0" smtClean="0">
                          <a:solidFill>
                            <a:srgbClr val="31859C"/>
                          </a:solidFill>
                          <a:latin typeface="Times New Roman"/>
                          <a:cs typeface="Times New Roman"/>
                        </a:rPr>
                        <a:t> count 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(–), </a:t>
                      </a:r>
                      <a:r>
                        <a:rPr lang="en-US" sz="1000" dirty="0" smtClean="0">
                          <a:solidFill>
                            <a:srgbClr val="31859C"/>
                          </a:solidFill>
                          <a:latin typeface="Times New Roman"/>
                          <a:cs typeface="Times New Roman"/>
                        </a:rPr>
                        <a:t>Eosinophil cell count 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(–)</a:t>
                      </a:r>
                      <a:endParaRPr lang="en-US" sz="1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3157_1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4F6228"/>
                          </a:solidFill>
                          <a:latin typeface="Times New Roman"/>
                          <a:cs typeface="Times New Roman"/>
                        </a:rPr>
                        <a:t>Mean</a:t>
                      </a:r>
                      <a:r>
                        <a:rPr lang="en-US" sz="1000" baseline="0" dirty="0" smtClean="0">
                          <a:solidFill>
                            <a:srgbClr val="4F6228"/>
                          </a:solidFill>
                          <a:latin typeface="Times New Roman"/>
                          <a:cs typeface="Times New Roman"/>
                        </a:rPr>
                        <a:t> platelet volume 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(+), </a:t>
                      </a:r>
                      <a:r>
                        <a:rPr lang="en-US" sz="1000" baseline="0" dirty="0" smtClean="0">
                          <a:solidFill>
                            <a:srgbClr val="31859C"/>
                          </a:solidFill>
                          <a:latin typeface="Times New Roman"/>
                          <a:cs typeface="Times New Roman"/>
                        </a:rPr>
                        <a:t>Lymphocyte diff. count 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(+), </a:t>
                      </a:r>
                      <a:r>
                        <a:rPr lang="en-US" sz="1000" baseline="0" dirty="0" smtClean="0">
                          <a:solidFill>
                            <a:srgbClr val="31859C"/>
                          </a:solidFill>
                          <a:latin typeface="Times New Roman"/>
                          <a:cs typeface="Times New Roman"/>
                        </a:rPr>
                        <a:t>Eosinophil diff. count 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(–), </a:t>
                      </a:r>
                      <a:r>
                        <a:rPr lang="en-US" sz="1000" dirty="0" smtClean="0">
                          <a:solidFill>
                            <a:srgbClr val="31859C"/>
                          </a:solidFill>
                          <a:latin typeface="Times New Roman"/>
                          <a:cs typeface="Times New Roman"/>
                        </a:rPr>
                        <a:t>Eosinophil</a:t>
                      </a:r>
                      <a:r>
                        <a:rPr lang="en-US" sz="1000" baseline="0" dirty="0" smtClean="0">
                          <a:solidFill>
                            <a:srgbClr val="31859C"/>
                          </a:solidFill>
                          <a:latin typeface="Times New Roman"/>
                          <a:cs typeface="Times New Roman"/>
                        </a:rPr>
                        <a:t> cell count 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(–)</a:t>
                      </a:r>
                      <a:endParaRPr lang="en-US" sz="1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3621_1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31859C"/>
                          </a:solidFill>
                          <a:latin typeface="Times New Roman"/>
                          <a:cs typeface="Times New Roman"/>
                        </a:rPr>
                        <a:t>LUC diff. count 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(+),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000" baseline="0" dirty="0" smtClean="0">
                          <a:solidFill>
                            <a:srgbClr val="31859C"/>
                          </a:solidFill>
                          <a:latin typeface="Times New Roman"/>
                          <a:cs typeface="Times New Roman"/>
                        </a:rPr>
                        <a:t>Monocyte cell count 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(+), </a:t>
                      </a:r>
                      <a:r>
                        <a:rPr lang="en-US" sz="1000" baseline="0" dirty="0" smtClean="0">
                          <a:solidFill>
                            <a:srgbClr val="DA0000"/>
                          </a:solidFill>
                          <a:latin typeface="Times New Roman"/>
                          <a:cs typeface="Times New Roman"/>
                        </a:rPr>
                        <a:t>RBC</a:t>
                      </a:r>
                      <a:r>
                        <a:rPr lang="en-US" sz="1000" baseline="30000" dirty="0" smtClean="0">
                          <a:solidFill>
                            <a:srgbClr val="DA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lang="en-US" sz="1000" baseline="0" dirty="0" smtClean="0">
                          <a:solidFill>
                            <a:srgbClr val="DA0000"/>
                          </a:solidFill>
                          <a:latin typeface="Times New Roman"/>
                          <a:cs typeface="Times New Roman"/>
                        </a:rPr>
                        <a:t> count 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(–), </a:t>
                      </a:r>
                      <a:r>
                        <a:rPr lang="en-US" sz="1000" dirty="0" smtClean="0">
                          <a:solidFill>
                            <a:srgbClr val="DA0000"/>
                          </a:solidFill>
                          <a:latin typeface="Times New Roman"/>
                          <a:cs typeface="Times New Roman"/>
                        </a:rPr>
                        <a:t>Hemoglobin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(–), </a:t>
                      </a:r>
                      <a:r>
                        <a:rPr lang="en-US" sz="1000" dirty="0" smtClean="0">
                          <a:solidFill>
                            <a:srgbClr val="DA0000"/>
                          </a:solidFill>
                          <a:latin typeface="Times New Roman"/>
                          <a:cs typeface="Times New Roman"/>
                        </a:rPr>
                        <a:t>Hematocrit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 (–), </a:t>
                      </a:r>
                      <a:r>
                        <a:rPr lang="en-US" sz="1000" dirty="0" smtClean="0">
                          <a:solidFill>
                            <a:srgbClr val="DA0000"/>
                          </a:solidFill>
                          <a:latin typeface="Times New Roman"/>
                          <a:cs typeface="Times New Roman"/>
                        </a:rPr>
                        <a:t>Mean cell volume</a:t>
                      </a:r>
                      <a:r>
                        <a:rPr lang="en-US" sz="1000" baseline="0" dirty="0" smtClean="0">
                          <a:solidFill>
                            <a:srgbClr val="DA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(–), </a:t>
                      </a:r>
                      <a:r>
                        <a:rPr lang="en-US" sz="1000" dirty="0" smtClean="0">
                          <a:solidFill>
                            <a:srgbClr val="DA0000"/>
                          </a:solidFill>
                          <a:latin typeface="Times New Roman"/>
                          <a:cs typeface="Times New Roman"/>
                        </a:rPr>
                        <a:t>Mean corpuscular hemoglobin 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(–), </a:t>
                      </a:r>
                      <a:r>
                        <a:rPr lang="en-US" sz="1000" dirty="0" smtClean="0">
                          <a:solidFill>
                            <a:srgbClr val="DA0000"/>
                          </a:solidFill>
                          <a:latin typeface="Times New Roman"/>
                          <a:cs typeface="Times New Roman"/>
                        </a:rPr>
                        <a:t>MCHC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 (–), </a:t>
                      </a:r>
                      <a:r>
                        <a:rPr lang="en-US" sz="1000" dirty="0" smtClean="0">
                          <a:solidFill>
                            <a:srgbClr val="4F6228"/>
                          </a:solidFill>
                          <a:latin typeface="Times New Roman"/>
                          <a:cs typeface="Times New Roman"/>
                        </a:rPr>
                        <a:t>Platelet count 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(–), </a:t>
                      </a:r>
                      <a:r>
                        <a:rPr lang="en-US" sz="1000" dirty="0" smtClean="0">
                          <a:solidFill>
                            <a:srgbClr val="31859C"/>
                          </a:solidFill>
                          <a:latin typeface="Times New Roman"/>
                          <a:cs typeface="Times New Roman"/>
                        </a:rPr>
                        <a:t>Monocyte</a:t>
                      </a:r>
                      <a:r>
                        <a:rPr lang="en-US" sz="1000" baseline="0" dirty="0" smtClean="0">
                          <a:solidFill>
                            <a:srgbClr val="31859C"/>
                          </a:solidFill>
                          <a:latin typeface="Times New Roman"/>
                          <a:cs typeface="Times New Roman"/>
                        </a:rPr>
                        <a:t> diff. count 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(–)</a:t>
                      </a:r>
                      <a:endParaRPr lang="en-US" sz="1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3805_1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DA0000"/>
                          </a:solidFill>
                          <a:latin typeface="Times New Roman"/>
                          <a:cs typeface="Times New Roman"/>
                        </a:rPr>
                        <a:t>Mean cell volume</a:t>
                      </a:r>
                      <a:r>
                        <a:rPr lang="en-US" sz="1000" baseline="0" dirty="0" smtClean="0">
                          <a:solidFill>
                            <a:srgbClr val="DA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(+),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000" baseline="0" dirty="0" smtClean="0">
                          <a:solidFill>
                            <a:srgbClr val="31859C"/>
                          </a:solidFill>
                          <a:latin typeface="Times New Roman"/>
                          <a:cs typeface="Times New Roman"/>
                        </a:rPr>
                        <a:t>LUC count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(+),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000" baseline="0" dirty="0" smtClean="0">
                          <a:solidFill>
                            <a:srgbClr val="31859C"/>
                          </a:solidFill>
                          <a:latin typeface="Times New Roman"/>
                          <a:cs typeface="Times New Roman"/>
                        </a:rPr>
                        <a:t>LUC diff. count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(+),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DA0000"/>
                          </a:solidFill>
                          <a:latin typeface="Times New Roman"/>
                          <a:cs typeface="Times New Roman"/>
                        </a:rPr>
                        <a:t>MCHC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(–)</a:t>
                      </a:r>
                      <a:endParaRPr lang="en-US" sz="1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3887_1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DA0000"/>
                          </a:solidFill>
                          <a:latin typeface="Times New Roman"/>
                          <a:cs typeface="Times New Roman"/>
                        </a:rPr>
                        <a:t>Mean</a:t>
                      </a:r>
                      <a:r>
                        <a:rPr lang="en-US" sz="1000" baseline="0" dirty="0" smtClean="0">
                          <a:solidFill>
                            <a:srgbClr val="DA0000"/>
                          </a:solidFill>
                          <a:latin typeface="Times New Roman"/>
                          <a:cs typeface="Times New Roman"/>
                        </a:rPr>
                        <a:t> cell volume 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(+), </a:t>
                      </a:r>
                      <a:r>
                        <a:rPr lang="en-US" sz="1000" baseline="0" dirty="0" smtClean="0">
                          <a:solidFill>
                            <a:srgbClr val="31859C"/>
                          </a:solidFill>
                          <a:latin typeface="Times New Roman"/>
                          <a:cs typeface="Times New Roman"/>
                        </a:rPr>
                        <a:t>Neutrophil cell count 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(+), </a:t>
                      </a:r>
                      <a:r>
                        <a:rPr lang="en-US" sz="1000" baseline="0" dirty="0" smtClean="0">
                          <a:solidFill>
                            <a:srgbClr val="4F6228"/>
                          </a:solidFill>
                          <a:latin typeface="Times New Roman"/>
                          <a:cs typeface="Times New Roman"/>
                        </a:rPr>
                        <a:t>Mean platelet volume 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(–), </a:t>
                      </a:r>
                      <a:r>
                        <a:rPr lang="en-US" sz="1000" dirty="0" smtClean="0">
                          <a:solidFill>
                            <a:srgbClr val="31859C"/>
                          </a:solidFill>
                          <a:latin typeface="Times New Roman"/>
                          <a:cs typeface="Times New Roman"/>
                        </a:rPr>
                        <a:t>LUC</a:t>
                      </a:r>
                      <a:r>
                        <a:rPr lang="en-US" sz="1000" baseline="0" dirty="0" smtClean="0">
                          <a:solidFill>
                            <a:srgbClr val="31859C"/>
                          </a:solidFill>
                          <a:latin typeface="Times New Roman"/>
                          <a:cs typeface="Times New Roman"/>
                        </a:rPr>
                        <a:t> diff. count 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(–), </a:t>
                      </a:r>
                      <a:r>
                        <a:rPr lang="en-US" sz="1000" dirty="0" smtClean="0">
                          <a:solidFill>
                            <a:srgbClr val="31859C"/>
                          </a:solidFill>
                          <a:latin typeface="Times New Roman"/>
                          <a:cs typeface="Times New Roman"/>
                        </a:rPr>
                        <a:t>Monocyte cell</a:t>
                      </a:r>
                      <a:r>
                        <a:rPr lang="en-US" sz="1000" baseline="0" dirty="0" smtClean="0">
                          <a:solidFill>
                            <a:srgbClr val="31859C"/>
                          </a:solidFill>
                          <a:latin typeface="Times New Roman"/>
                          <a:cs typeface="Times New Roman"/>
                        </a:rPr>
                        <a:t> count 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(–)</a:t>
                      </a:r>
                      <a:endParaRPr lang="en-US" sz="1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4045_1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4F6228"/>
                          </a:solidFill>
                          <a:latin typeface="Times New Roman"/>
                          <a:cs typeface="Times New Roman"/>
                        </a:rPr>
                        <a:t>Mean platelet</a:t>
                      </a:r>
                      <a:r>
                        <a:rPr lang="en-US" sz="1000" baseline="0" dirty="0" smtClean="0">
                          <a:solidFill>
                            <a:srgbClr val="4F6228"/>
                          </a:solidFill>
                          <a:latin typeface="Times New Roman"/>
                          <a:cs typeface="Times New Roman"/>
                        </a:rPr>
                        <a:t> volume 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(–), </a:t>
                      </a:r>
                      <a:r>
                        <a:rPr lang="en-US" sz="1000" dirty="0" smtClean="0">
                          <a:solidFill>
                            <a:srgbClr val="31859C"/>
                          </a:solidFill>
                          <a:latin typeface="Times New Roman"/>
                          <a:cs typeface="Times New Roman"/>
                        </a:rPr>
                        <a:t>LUC diff. count</a:t>
                      </a:r>
                      <a:r>
                        <a:rPr lang="en-US" sz="1000" baseline="0" dirty="0" smtClean="0">
                          <a:solidFill>
                            <a:srgbClr val="31859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(–)</a:t>
                      </a:r>
                      <a:endParaRPr lang="en-US" sz="1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4047_1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DA0000"/>
                          </a:solidFill>
                          <a:latin typeface="Times New Roman"/>
                          <a:cs typeface="Times New Roman"/>
                        </a:rPr>
                        <a:t>Hematocrit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 (+), </a:t>
                      </a:r>
                      <a:r>
                        <a:rPr lang="en-US" sz="1000" baseline="0" dirty="0" smtClean="0">
                          <a:solidFill>
                            <a:srgbClr val="DA0000"/>
                          </a:solidFill>
                          <a:latin typeface="Times New Roman"/>
                          <a:cs typeface="Times New Roman"/>
                        </a:rPr>
                        <a:t>Mean cell volume 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(+), </a:t>
                      </a:r>
                      <a:r>
                        <a:rPr lang="en-US" sz="1000" baseline="0" dirty="0" smtClean="0">
                          <a:solidFill>
                            <a:srgbClr val="4F6228"/>
                          </a:solidFill>
                          <a:latin typeface="Times New Roman"/>
                          <a:cs typeface="Times New Roman"/>
                        </a:rPr>
                        <a:t>Mean platelet volume 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(–)</a:t>
                      </a:r>
                      <a:endParaRPr lang="en-US" sz="1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727_1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31859C"/>
                          </a:solidFill>
                          <a:latin typeface="Times New Roman"/>
                          <a:cs typeface="Times New Roman"/>
                        </a:rPr>
                        <a:t>Monocyte</a:t>
                      </a:r>
                      <a:r>
                        <a:rPr lang="en-US" sz="1000" baseline="0" dirty="0" smtClean="0">
                          <a:solidFill>
                            <a:srgbClr val="31859C"/>
                          </a:solidFill>
                          <a:latin typeface="Times New Roman"/>
                          <a:cs typeface="Times New Roman"/>
                        </a:rPr>
                        <a:t> diff. count 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(+), </a:t>
                      </a:r>
                      <a:r>
                        <a:rPr lang="en-US" sz="1000" baseline="0" dirty="0" smtClean="0">
                          <a:solidFill>
                            <a:srgbClr val="DA0000"/>
                          </a:solidFill>
                          <a:latin typeface="Times New Roman"/>
                          <a:cs typeface="Times New Roman"/>
                        </a:rPr>
                        <a:t>Mean corpuscular hemoglobin 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(–), </a:t>
                      </a:r>
                      <a:r>
                        <a:rPr lang="en-US" sz="1000" dirty="0" smtClean="0">
                          <a:solidFill>
                            <a:srgbClr val="DA0000"/>
                          </a:solidFill>
                          <a:latin typeface="Times New Roman"/>
                          <a:cs typeface="Times New Roman"/>
                        </a:rPr>
                        <a:t>MCHC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(–)</a:t>
                      </a:r>
                      <a:endParaRPr lang="en-US" sz="1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12540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Times New Roman"/>
                          <a:cs typeface="Times New Roman"/>
                        </a:rPr>
                        <a:t>Color coding: </a:t>
                      </a:r>
                      <a:r>
                        <a:rPr lang="en-US" sz="800" dirty="0" smtClean="0">
                          <a:latin typeface="Times New Roman"/>
                          <a:cs typeface="Times New Roman"/>
                        </a:rPr>
                        <a:t>Phenotypic measurements related to </a:t>
                      </a:r>
                      <a:r>
                        <a:rPr lang="en-US" sz="8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white blood cells</a:t>
                      </a:r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lang="en-US" sz="800" b="1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800" b="1" dirty="0" smtClean="0">
                          <a:solidFill>
                            <a:srgbClr val="DA0000"/>
                          </a:solidFill>
                          <a:latin typeface="Times New Roman"/>
                          <a:cs typeface="Times New Roman"/>
                        </a:rPr>
                        <a:t>red blood cells </a:t>
                      </a: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lang="en-US" sz="800" b="1" dirty="0" smtClean="0">
                          <a:solidFill>
                            <a:srgbClr val="DA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800" b="1" dirty="0" smtClean="0">
                          <a:solidFill>
                            <a:srgbClr val="4F6228"/>
                          </a:solidFill>
                          <a:latin typeface="Times New Roman"/>
                          <a:cs typeface="Times New Roman"/>
                        </a:rPr>
                        <a:t>platelets</a:t>
                      </a: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lang="en-US" sz="800" baseline="0" dirty="0" smtClean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r>
                        <a:rPr lang="en-US" sz="800" baseline="30000" dirty="0" smtClean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sz="800" baseline="0" dirty="0" smtClean="0">
                          <a:latin typeface="Times New Roman"/>
                          <a:cs typeface="Times New Roman"/>
                        </a:rPr>
                        <a:t> Mean corpuscular hemoglobin concentration, </a:t>
                      </a:r>
                      <a:r>
                        <a:rPr lang="en-US" sz="800" baseline="30000" dirty="0" smtClean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lang="en-US" sz="800" baseline="0" dirty="0" smtClean="0">
                          <a:latin typeface="Times New Roman"/>
                          <a:cs typeface="Times New Roman"/>
                        </a:rPr>
                        <a:t> Differential, </a:t>
                      </a:r>
                      <a:r>
                        <a:rPr lang="en-US" sz="800" baseline="30000" dirty="0" smtClean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lang="en-US" sz="800" baseline="0" dirty="0" smtClean="0">
                          <a:latin typeface="Times New Roman"/>
                          <a:cs typeface="Times New Roman"/>
                        </a:rPr>
                        <a:t> Large Unstained Cell, </a:t>
                      </a:r>
                      <a:r>
                        <a:rPr lang="en-US" sz="800" baseline="30000" dirty="0" smtClean="0">
                          <a:latin typeface="Times New Roman"/>
                          <a:cs typeface="Times New Roman"/>
                        </a:rPr>
                        <a:t>4 </a:t>
                      </a:r>
                      <a:r>
                        <a:rPr lang="en-US" sz="800" baseline="0" dirty="0" smtClean="0">
                          <a:latin typeface="Times New Roman"/>
                          <a:cs typeface="Times New Roman"/>
                        </a:rPr>
                        <a:t>White blood cell, </a:t>
                      </a:r>
                      <a:r>
                        <a:rPr lang="en-US" sz="800" baseline="30000" dirty="0" smtClean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lang="en-US" sz="800" baseline="0" dirty="0" smtClean="0">
                          <a:latin typeface="Times New Roman"/>
                          <a:cs typeface="Times New Roman"/>
                        </a:rPr>
                        <a:t> Red blood cell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83" name="Group 82"/>
          <p:cNvGrpSpPr/>
          <p:nvPr/>
        </p:nvGrpSpPr>
        <p:grpSpPr>
          <a:xfrm>
            <a:off x="14201370" y="12721343"/>
            <a:ext cx="2885971" cy="1406854"/>
            <a:chOff x="14462697" y="12538892"/>
            <a:chExt cx="1992969" cy="1054681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15164057" y="12898892"/>
              <a:ext cx="4508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/>
            <p:cNvGrpSpPr/>
            <p:nvPr/>
          </p:nvGrpSpPr>
          <p:grpSpPr>
            <a:xfrm>
              <a:off x="14462697" y="12538892"/>
              <a:ext cx="890633" cy="866229"/>
              <a:chOff x="14462697" y="12538892"/>
              <a:chExt cx="890633" cy="866229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14462697" y="12538892"/>
                <a:ext cx="696096" cy="755671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4526522" y="12758790"/>
                <a:ext cx="8268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>
                    <a:latin typeface="Times New Roman"/>
                    <a:cs typeface="Times New Roman"/>
                  </a:rPr>
                  <a:t>3803_1</a:t>
                </a:r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15452441" y="12538892"/>
              <a:ext cx="1003225" cy="1054681"/>
              <a:chOff x="15602356" y="12538892"/>
              <a:chExt cx="1003225" cy="1054681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15756054" y="12538892"/>
                <a:ext cx="689866" cy="755671"/>
              </a:xfrm>
              <a:prstGeom prst="ellipse">
                <a:avLst/>
              </a:prstGeom>
              <a:solidFill>
                <a:srgbClr val="FFFFFF"/>
              </a:solidFill>
              <a:ln w="28575" cmpd="sng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5602356" y="12670243"/>
                <a:ext cx="100322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Times New Roman"/>
                    <a:cs typeface="Times New Roman"/>
                  </a:rPr>
                  <a:t>All WBC </a:t>
                </a:r>
              </a:p>
              <a:p>
                <a:pPr algn="ctr"/>
                <a:r>
                  <a:rPr lang="en-US" sz="1800" dirty="0" smtClean="0">
                    <a:latin typeface="Times New Roman"/>
                    <a:cs typeface="Times New Roman"/>
                  </a:rPr>
                  <a:t>types</a:t>
                </a:r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14201367" y="13934461"/>
            <a:ext cx="2870292" cy="980264"/>
            <a:chOff x="14462697" y="12538892"/>
            <a:chExt cx="2026967" cy="720000"/>
          </a:xfrm>
        </p:grpSpPr>
        <p:cxnSp>
          <p:nvCxnSpPr>
            <p:cNvPr id="87" name="Straight Arrow Connector 86"/>
            <p:cNvCxnSpPr/>
            <p:nvPr/>
          </p:nvCxnSpPr>
          <p:spPr>
            <a:xfrm>
              <a:off x="15196540" y="12898892"/>
              <a:ext cx="4508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/>
            <p:cNvGrpSpPr/>
            <p:nvPr/>
          </p:nvGrpSpPr>
          <p:grpSpPr>
            <a:xfrm>
              <a:off x="14462697" y="12538892"/>
              <a:ext cx="890633" cy="720000"/>
              <a:chOff x="14462697" y="12538892"/>
              <a:chExt cx="890633" cy="720000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14462697" y="12538892"/>
                <a:ext cx="720000" cy="720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4526522" y="12758790"/>
                <a:ext cx="8268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>
                    <a:latin typeface="Times New Roman"/>
                    <a:cs typeface="Times New Roman"/>
                  </a:rPr>
                  <a:t>3803_1</a:t>
                </a:r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15486439" y="12538892"/>
              <a:ext cx="1003225" cy="720000"/>
              <a:chOff x="15636354" y="12538892"/>
              <a:chExt cx="1003225" cy="720000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15788537" y="12538892"/>
                <a:ext cx="689866" cy="720000"/>
              </a:xfrm>
              <a:prstGeom prst="ellipse">
                <a:avLst/>
              </a:prstGeom>
              <a:solidFill>
                <a:srgbClr val="FFFFFF"/>
              </a:solidFill>
              <a:ln w="28575" cmpd="sng">
                <a:solidFill>
                  <a:srgbClr val="045C0E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5636354" y="12681997"/>
                <a:ext cx="1003225" cy="474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Times New Roman"/>
                    <a:cs typeface="Times New Roman"/>
                  </a:rPr>
                  <a:t>Platelet</a:t>
                </a:r>
              </a:p>
              <a:p>
                <a:pPr algn="ctr"/>
                <a:r>
                  <a:rPr lang="en-US" sz="1800" dirty="0" smtClean="0">
                    <a:latin typeface="Times New Roman"/>
                    <a:cs typeface="Times New Roman"/>
                  </a:rPr>
                  <a:t>count</a:t>
                </a:r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106" name="TextBox 105"/>
          <p:cNvSpPr txBox="1"/>
          <p:nvPr/>
        </p:nvSpPr>
        <p:spPr>
          <a:xfrm>
            <a:off x="13928546" y="12237080"/>
            <a:ext cx="707262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Times New Roman"/>
                <a:cs typeface="Times New Roman"/>
              </a:rPr>
              <a:t>Direct (or indirect?) causal relationships</a:t>
            </a:r>
            <a:endParaRPr lang="en-US" sz="1800" b="1" dirty="0">
              <a:latin typeface="Times New Roman"/>
              <a:cs typeface="Times New Roman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17175206" y="12721343"/>
            <a:ext cx="3883116" cy="2597537"/>
            <a:chOff x="14279871" y="14292517"/>
            <a:chExt cx="3089955" cy="1965783"/>
          </a:xfrm>
        </p:grpSpPr>
        <p:grpSp>
          <p:nvGrpSpPr>
            <p:cNvPr id="107" name="Group 106"/>
            <p:cNvGrpSpPr/>
            <p:nvPr/>
          </p:nvGrpSpPr>
          <p:grpSpPr>
            <a:xfrm>
              <a:off x="14279871" y="14292517"/>
              <a:ext cx="3089955" cy="778518"/>
              <a:chOff x="16996312" y="12567806"/>
              <a:chExt cx="3089955" cy="778518"/>
            </a:xfrm>
          </p:grpSpPr>
          <p:cxnSp>
            <p:nvCxnSpPr>
              <p:cNvPr id="68" name="Straight Arrow Connector 67"/>
              <p:cNvCxnSpPr/>
              <p:nvPr/>
            </p:nvCxnSpPr>
            <p:spPr>
              <a:xfrm>
                <a:off x="17695044" y="12930250"/>
                <a:ext cx="45088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Oval 94"/>
              <p:cNvSpPr/>
              <p:nvPr/>
            </p:nvSpPr>
            <p:spPr>
              <a:xfrm>
                <a:off x="16996312" y="12567806"/>
                <a:ext cx="802108" cy="762841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7060137" y="12787704"/>
                <a:ext cx="8268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>
                    <a:latin typeface="Times New Roman"/>
                    <a:cs typeface="Times New Roman"/>
                  </a:rPr>
                  <a:t>3803_1</a:t>
                </a:r>
                <a:endParaRPr lang="en-US" sz="1800" dirty="0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18004696" y="12567806"/>
                <a:ext cx="1093346" cy="762842"/>
                <a:chOff x="17941980" y="12567806"/>
                <a:chExt cx="1093346" cy="762842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18083426" y="12567806"/>
                  <a:ext cx="802108" cy="762842"/>
                </a:xfrm>
                <a:prstGeom prst="ellipse">
                  <a:avLst/>
                </a:prstGeom>
                <a:solidFill>
                  <a:srgbClr val="FFFFFF"/>
                </a:solidFill>
                <a:ln w="28575" cmpd="sng">
                  <a:solidFill>
                    <a:srgbClr val="DA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17941980" y="12724988"/>
                  <a:ext cx="1093346" cy="489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dirty="0">
                      <a:latin typeface="Times New Roman"/>
                      <a:cs typeface="Times New Roman"/>
                    </a:rPr>
                    <a:t>Mean cell </a:t>
                  </a:r>
                </a:p>
                <a:p>
                  <a:pPr algn="ctr"/>
                  <a:r>
                    <a:rPr lang="en-US" sz="1800" dirty="0" smtClean="0">
                      <a:latin typeface="Times New Roman"/>
                      <a:cs typeface="Times New Roman"/>
                    </a:rPr>
                    <a:t>volume</a:t>
                  </a:r>
                  <a:endParaRPr lang="en-US" sz="1800" dirty="0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19203095" y="12583483"/>
                <a:ext cx="883172" cy="762841"/>
                <a:chOff x="19265811" y="12536446"/>
                <a:chExt cx="883172" cy="762841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19291209" y="12536446"/>
                  <a:ext cx="802107" cy="762841"/>
                </a:xfrm>
                <a:prstGeom prst="ellipse">
                  <a:avLst/>
                </a:prstGeom>
                <a:solidFill>
                  <a:srgbClr val="FFFFFF"/>
                </a:solidFill>
                <a:ln w="28575" cmpd="sng">
                  <a:solidFill>
                    <a:srgbClr val="DA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19265811" y="12677951"/>
                  <a:ext cx="883172" cy="489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dirty="0" smtClean="0">
                      <a:latin typeface="Times New Roman"/>
                      <a:cs typeface="Times New Roman"/>
                    </a:rPr>
                    <a:t>RBC </a:t>
                  </a:r>
                </a:p>
                <a:p>
                  <a:pPr algn="ctr"/>
                  <a:r>
                    <a:rPr lang="en-US" sz="1800" dirty="0" smtClean="0">
                      <a:latin typeface="Times New Roman"/>
                      <a:cs typeface="Times New Roman"/>
                    </a:rPr>
                    <a:t>count</a:t>
                  </a:r>
                  <a:endParaRPr lang="en-US" sz="1800" dirty="0"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103" name="Straight Arrow Connector 102"/>
              <p:cNvCxnSpPr/>
              <p:nvPr/>
            </p:nvCxnSpPr>
            <p:spPr>
              <a:xfrm>
                <a:off x="18934854" y="12930250"/>
                <a:ext cx="27893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/>
            <p:cNvGrpSpPr/>
            <p:nvPr/>
          </p:nvGrpSpPr>
          <p:grpSpPr>
            <a:xfrm>
              <a:off x="15249526" y="15304748"/>
              <a:ext cx="1144551" cy="953552"/>
              <a:chOff x="18097055" y="13479778"/>
              <a:chExt cx="1144551" cy="953552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18157650" y="13479778"/>
                <a:ext cx="1002634" cy="953552"/>
              </a:xfrm>
              <a:prstGeom prst="ellipse">
                <a:avLst/>
              </a:prstGeom>
              <a:solidFill>
                <a:srgbClr val="FFFFFF"/>
              </a:solidFill>
              <a:ln w="28575" cmpd="sng">
                <a:solidFill>
                  <a:srgbClr val="DA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8097055" y="13537769"/>
                <a:ext cx="1144551" cy="698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Times New Roman"/>
                    <a:cs typeface="Times New Roman"/>
                  </a:rPr>
                  <a:t>Mean corpuscular hemoglobin</a:t>
                </a:r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108" name="Straight Arrow Connector 107"/>
            <p:cNvCxnSpPr>
              <a:stCxn id="95" idx="5"/>
            </p:cNvCxnSpPr>
            <p:nvPr/>
          </p:nvCxnSpPr>
          <p:spPr>
            <a:xfrm>
              <a:off x="14964513" y="14943642"/>
              <a:ext cx="464977" cy="5630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15809298" y="15033744"/>
              <a:ext cx="0" cy="2671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14884531" y="15120519"/>
              <a:ext cx="344934" cy="279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latin typeface="Times New Roman"/>
                  <a:cs typeface="Times New Roman"/>
                </a:rPr>
                <a:t>?</a:t>
              </a:r>
              <a:endParaRPr lang="en-US" sz="1800" b="1" dirty="0">
                <a:latin typeface="Times New Roman"/>
                <a:cs typeface="Times New Roman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5832159" y="15021142"/>
              <a:ext cx="344934" cy="279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latin typeface="Times New Roman"/>
                  <a:cs typeface="Times New Roman"/>
                </a:rPr>
                <a:t>?</a:t>
              </a:r>
              <a:endParaRPr lang="en-US" sz="1800" b="1" dirty="0">
                <a:latin typeface="Times New Roman"/>
                <a:cs typeface="Times New Roman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5103314" y="14371304"/>
              <a:ext cx="344934" cy="279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latin typeface="Times New Roman"/>
                  <a:cs typeface="Times New Roman"/>
                </a:rPr>
                <a:t>?</a:t>
              </a:r>
              <a:endParaRPr lang="en-US" sz="1800" b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14201367" y="15111135"/>
            <a:ext cx="4497332" cy="1409754"/>
            <a:chOff x="13988751" y="15397372"/>
            <a:chExt cx="4497332" cy="1409754"/>
          </a:xfrm>
        </p:grpSpPr>
        <p:sp>
          <p:nvSpPr>
            <p:cNvPr id="129" name="Oval 128"/>
            <p:cNvSpPr/>
            <p:nvPr/>
          </p:nvSpPr>
          <p:spPr>
            <a:xfrm>
              <a:off x="13988751" y="15397372"/>
              <a:ext cx="1019558" cy="980264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4079131" y="15696758"/>
              <a:ext cx="1170803" cy="377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Times New Roman"/>
                  <a:cs typeface="Times New Roman"/>
                </a:rPr>
                <a:t>3803_1</a:t>
              </a:r>
              <a:endParaRPr lang="en-US" sz="1800" dirty="0">
                <a:latin typeface="Times New Roman"/>
                <a:cs typeface="Times New Roman"/>
              </a:endParaRPr>
            </a:p>
          </p:txBody>
        </p:sp>
        <p:cxnSp>
          <p:nvCxnSpPr>
            <p:cNvPr id="131" name="Straight Arrow Connector 130"/>
            <p:cNvCxnSpPr/>
            <p:nvPr/>
          </p:nvCxnSpPr>
          <p:spPr>
            <a:xfrm>
              <a:off x="15009683" y="15902926"/>
              <a:ext cx="63847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/>
            <p:cNvSpPr/>
            <p:nvPr/>
          </p:nvSpPr>
          <p:spPr>
            <a:xfrm>
              <a:off x="15649592" y="15409273"/>
              <a:ext cx="976886" cy="980264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045C0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5434093" y="15604107"/>
              <a:ext cx="1420619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latin typeface="Times New Roman"/>
                  <a:cs typeface="Times New Roman"/>
                </a:rPr>
                <a:t>Platelet</a:t>
              </a:r>
            </a:p>
            <a:p>
              <a:pPr algn="ctr"/>
              <a:r>
                <a:rPr lang="en-US" sz="1800" dirty="0" smtClean="0">
                  <a:latin typeface="Times New Roman"/>
                  <a:cs typeface="Times New Roman"/>
                </a:rPr>
                <a:t>count</a:t>
              </a:r>
              <a:endParaRPr lang="en-US" sz="1800" dirty="0">
                <a:latin typeface="Times New Roman"/>
                <a:cs typeface="Times New Roman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17260379" y="15409273"/>
              <a:ext cx="998978" cy="1008000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7033337" y="15575483"/>
              <a:ext cx="1452746" cy="123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latin typeface="Times New Roman"/>
                  <a:cs typeface="Times New Roman"/>
                </a:rPr>
                <a:t>All WBC </a:t>
              </a:r>
            </a:p>
            <a:p>
              <a:pPr algn="ctr"/>
              <a:r>
                <a:rPr lang="en-US" sz="1800" dirty="0" smtClean="0">
                  <a:latin typeface="Times New Roman"/>
                  <a:cs typeface="Times New Roman"/>
                </a:rPr>
                <a:t>types</a:t>
              </a:r>
              <a:endParaRPr lang="en-US" sz="1800" dirty="0">
                <a:latin typeface="Times New Roman"/>
                <a:cs typeface="Times New Roman"/>
              </a:endParaRPr>
            </a:p>
          </p:txBody>
        </p:sp>
        <p:cxnSp>
          <p:nvCxnSpPr>
            <p:cNvPr id="136" name="Straight Arrow Connector 135"/>
            <p:cNvCxnSpPr/>
            <p:nvPr/>
          </p:nvCxnSpPr>
          <p:spPr>
            <a:xfrm>
              <a:off x="16637091" y="15892138"/>
              <a:ext cx="63847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15118076" y="15493394"/>
              <a:ext cx="433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latin typeface="Times New Roman"/>
                  <a:cs typeface="Times New Roman"/>
                </a:rPr>
                <a:t>?</a:t>
              </a:r>
              <a:endParaRPr lang="en-US" sz="1800" b="1" dirty="0">
                <a:latin typeface="Times New Roman"/>
                <a:cs typeface="Times New Roman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6774820" y="15491934"/>
              <a:ext cx="433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latin typeface="Times New Roman"/>
                  <a:cs typeface="Times New Roman"/>
                </a:rPr>
                <a:t>?</a:t>
              </a:r>
              <a:endParaRPr lang="en-US" sz="1800" b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6463600" y="8949387"/>
            <a:ext cx="7177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Table 1. </a:t>
            </a:r>
            <a:r>
              <a:rPr lang="en-US" sz="1200" dirty="0" smtClean="0">
                <a:latin typeface="Times New Roman"/>
                <a:cs typeface="Times New Roman"/>
              </a:rPr>
              <a:t>Knockout-phenotypes significant causal relationships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4866683" y="9001569"/>
            <a:ext cx="553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Table 2.</a:t>
            </a:r>
            <a:r>
              <a:rPr lang="en-US" sz="1200" dirty="0" smtClean="0">
                <a:latin typeface="Times New Roman"/>
                <a:cs typeface="Times New Roman"/>
              </a:rPr>
              <a:t> Knockout-phenotypes significant causal relationships for knockout 3803_1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649419" y="7739468"/>
            <a:ext cx="7177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Figure 1. </a:t>
            </a:r>
            <a:r>
              <a:rPr lang="en-US" sz="1200" dirty="0" smtClean="0">
                <a:latin typeface="Times New Roman"/>
                <a:cs typeface="Times New Roman"/>
              </a:rPr>
              <a:t>Simulation results 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3960510" y="7722758"/>
            <a:ext cx="7177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Figure 2. </a:t>
            </a:r>
            <a:r>
              <a:rPr lang="en-US" sz="1200" dirty="0" smtClean="0">
                <a:latin typeface="Times New Roman"/>
                <a:cs typeface="Times New Roman"/>
              </a:rPr>
              <a:t>Boxplots of Neutrophil differential count by knockout condition. The boxplots colored in green correspond to observed data. The boxplot colored in blue correspond to predicted data.</a:t>
            </a:r>
            <a:endParaRPr lang="en-US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301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978</Words>
  <Application>Microsoft Macintosh PowerPoint</Application>
  <PresentationFormat>Custom</PresentationFormat>
  <Paragraphs>110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Gabrielle</dc:creator>
  <cp:lastModifiedBy>Gabrielle</cp:lastModifiedBy>
  <cp:revision>87</cp:revision>
  <dcterms:created xsi:type="dcterms:W3CDTF">2015-05-18T13:10:51Z</dcterms:created>
  <dcterms:modified xsi:type="dcterms:W3CDTF">2016-07-22T19:02:52Z</dcterms:modified>
</cp:coreProperties>
</file>