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81" r:id="rId5"/>
    <p:sldId id="283" r:id="rId6"/>
    <p:sldId id="284" r:id="rId7"/>
    <p:sldId id="282" r:id="rId8"/>
    <p:sldId id="285" r:id="rId9"/>
    <p:sldId id="277" r:id="rId10"/>
    <p:sldId id="267" r:id="rId11"/>
    <p:sldId id="268" r:id="rId12"/>
    <p:sldId id="266" r:id="rId13"/>
    <p:sldId id="271" r:id="rId14"/>
    <p:sldId id="262" r:id="rId15"/>
    <p:sldId id="272" r:id="rId16"/>
    <p:sldId id="260" r:id="rId17"/>
    <p:sldId id="263" r:id="rId18"/>
    <p:sldId id="269" r:id="rId19"/>
    <p:sldId id="270" r:id="rId20"/>
    <p:sldId id="273" r:id="rId21"/>
    <p:sldId id="274" r:id="rId22"/>
    <p:sldId id="278" r:id="rId23"/>
    <p:sldId id="279" r:id="rId24"/>
    <p:sldId id="280" r:id="rId25"/>
    <p:sldId id="2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9" autoAdjust="0"/>
    <p:restoredTop sz="94660"/>
  </p:normalViewPr>
  <p:slideViewPr>
    <p:cSldViewPr>
      <p:cViewPr varScale="1">
        <p:scale>
          <a:sx n="122" d="100"/>
          <a:sy n="122" d="100"/>
        </p:scale>
        <p:origin x="-8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1/5/11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extLst>
      <p:ext uri="{BB962C8B-B14F-4D97-AF65-F5344CB8AC3E}">
        <p14:creationId xmlns:p14="http://schemas.microsoft.com/office/powerpoint/2010/main" val="30568567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monodroid.net/Documentation/API_Design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1/5/11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1/5/11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1/5/11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1/5/11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1/5/11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1/5/11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evinmcmahon/MonoDroid10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4" Type="http://schemas.openxmlformats.org/officeDocument/2006/relationships/hyperlink" Target="http://developer.android.com/" TargetMode="External"/><Relationship Id="rId5" Type="http://schemas.openxmlformats.org/officeDocument/2006/relationships/hyperlink" Target="https://github.com/mono/monodroid-samples" TargetMode="External"/><Relationship Id="rId6" Type="http://schemas.openxmlformats.org/officeDocument/2006/relationships/hyperlink" Target="https://github.com/kevinmcmahon/MonoDroid101" TargetMode="External"/><Relationship Id="rId1" Type="http://schemas.openxmlformats.org/officeDocument/2006/relationships/slideLayout" Target="../slideLayouts/slideLayout2.xml"/><Relationship Id="rId2" Type="http://schemas.openxmlformats.org/officeDocument/2006/relationships/hyperlink" Target="http://monodroid.net/Welc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latin typeface="Franklin Gothic Medium"/>
                <a:cs typeface="Franklin Gothic Medium"/>
              </a:rPr>
              <a:t>.NET? MonoDroid Does</a:t>
            </a:r>
            <a:endParaRPr lang="en-US" dirty="0"/>
          </a:p>
        </p:txBody>
      </p:sp>
      <p:sp>
        <p:nvSpPr>
          <p:cNvPr id="3" name="Subtitle 2"/>
          <p:cNvSpPr>
            <a:spLocks noGrp="1"/>
          </p:cNvSpPr>
          <p:nvPr>
            <p:ph type="subTitle" idx="1"/>
          </p:nvPr>
        </p:nvSpPr>
        <p:spPr/>
        <p:txBody>
          <a:bodyPr/>
          <a:lstStyle/>
          <a:p>
            <a:r>
              <a:rPr lang="en-US" dirty="0" smtClean="0"/>
              <a:t>Kevin McMahon</a:t>
            </a:r>
          </a:p>
          <a:p>
            <a:r>
              <a:rPr lang="en-US" dirty="0" smtClean="0"/>
              <a:t>@</a:t>
            </a:r>
            <a:r>
              <a:rPr lang="en-US" dirty="0" err="1" smtClean="0"/>
              <a:t>klmcmahon</a:t>
            </a:r>
            <a:endParaRPr lang="en-US" dirty="0" smtClean="0"/>
          </a:p>
          <a:p>
            <a:r>
              <a:rPr lang="en-US" dirty="0" smtClean="0"/>
              <a:t>http://blog.kevfoo.com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What is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Commercial Product from Novell</a:t>
            </a:r>
          </a:p>
          <a:p>
            <a:pPr lvl="1"/>
            <a:r>
              <a:rPr lang="en-US" dirty="0" smtClean="0"/>
              <a:t>~$400 individual / ~$1000 enterprise </a:t>
            </a:r>
          </a:p>
          <a:p>
            <a:r>
              <a:rPr lang="en-US" dirty="0" smtClean="0"/>
              <a:t>Windows and Mac </a:t>
            </a:r>
            <a:r>
              <a:rPr lang="en-US" dirty="0" smtClean="0"/>
              <a:t>OS X </a:t>
            </a:r>
            <a:r>
              <a:rPr lang="en-US" dirty="0" smtClean="0"/>
              <a:t>(Linux soon)</a:t>
            </a:r>
          </a:p>
          <a:p>
            <a:r>
              <a:rPr lang="en-US" dirty="0" smtClean="0"/>
              <a:t>Now in Open Preview</a:t>
            </a:r>
          </a:p>
          <a:p>
            <a:pPr lvl="1"/>
            <a:r>
              <a:rPr lang="en-US" b="1" dirty="0" smtClean="0"/>
              <a:t>DOWNLOAD AND TRY IT!</a:t>
            </a:r>
          </a:p>
          <a:p>
            <a:r>
              <a:rPr lang="en-US" dirty="0" smtClean="0"/>
              <a:t>Project is still raw</a:t>
            </a:r>
          </a:p>
          <a:p>
            <a:pPr lvl="1"/>
            <a:r>
              <a:rPr lang="en-US" dirty="0" smtClean="0"/>
              <a:t>GC</a:t>
            </a:r>
            <a:endParaRPr lang="en-US" dirty="0" smtClean="0"/>
          </a:p>
          <a:p>
            <a:pPr lvl="1"/>
            <a:r>
              <a:rPr lang="en-US" dirty="0" smtClean="0"/>
              <a:t>Not fully optimized for speed or size</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How Does it Work?</a:t>
            </a:r>
            <a:endParaRPr lang="en-US" dirty="0">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t>Mono Runtime</a:t>
            </a:r>
          </a:p>
          <a:p>
            <a:pPr lvl="1"/>
            <a:r>
              <a:rPr lang="en-US" dirty="0" smtClean="0"/>
              <a:t>Native to the device</a:t>
            </a:r>
          </a:p>
          <a:p>
            <a:pPr lvl="1"/>
            <a:r>
              <a:rPr lang="en-US" dirty="0" smtClean="0"/>
              <a:t>Executes .Net code</a:t>
            </a:r>
          </a:p>
          <a:p>
            <a:pPr lvl="1"/>
            <a:r>
              <a:rPr lang="en-US" dirty="0" smtClean="0"/>
              <a:t>Runs </a:t>
            </a:r>
            <a:r>
              <a:rPr lang="en-US" b="1" dirty="0" smtClean="0"/>
              <a:t>side-by-side</a:t>
            </a:r>
            <a:r>
              <a:rPr lang="en-US" dirty="0" smtClean="0"/>
              <a:t> with Dalvik</a:t>
            </a:r>
          </a:p>
          <a:p>
            <a:r>
              <a:rPr lang="en-US" dirty="0" smtClean="0"/>
              <a:t>Mono to Android Communication</a:t>
            </a:r>
          </a:p>
          <a:p>
            <a:pPr lvl="1"/>
            <a:r>
              <a:rPr lang="en-US" dirty="0" smtClean="0"/>
              <a:t>Java proxies</a:t>
            </a:r>
          </a:p>
          <a:p>
            <a:pPr lvl="2"/>
            <a:r>
              <a:rPr lang="en-US" dirty="0" smtClean="0"/>
              <a:t>Android Callable Wrappers </a:t>
            </a:r>
          </a:p>
          <a:p>
            <a:pPr lvl="2"/>
            <a:r>
              <a:rPr lang="en-US" dirty="0" smtClean="0"/>
              <a:t>Managed Callable Wrappers</a:t>
            </a:r>
          </a:p>
          <a:p>
            <a:pPr>
              <a:buNone/>
            </a:pPr>
            <a:endParaRPr lang="en-US" dirty="0" smtClean="0"/>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Architecture</a:t>
            </a:r>
            <a:endParaRPr lang="en-US" dirty="0">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rcRect t="-10074" b="-10074"/>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MonoDroid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Why would you use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85000" lnSpcReduction="10000"/>
          </a:bodyPr>
          <a:lstStyle/>
          <a:p>
            <a:r>
              <a:rPr lang="en-US" dirty="0" smtClean="0"/>
              <a:t>MonoDroid </a:t>
            </a:r>
            <a:r>
              <a:rPr lang="en-US" dirty="0" smtClean="0"/>
              <a:t>story not as compelling as MonoTouch.</a:t>
            </a:r>
          </a:p>
          <a:p>
            <a:pPr lvl="1"/>
            <a:r>
              <a:rPr lang="en-US" dirty="0" smtClean="0"/>
              <a:t>GC, decent IDE, not Objective-C</a:t>
            </a:r>
          </a:p>
          <a:p>
            <a:r>
              <a:rPr lang="en-US" dirty="0" smtClean="0"/>
              <a:t>Opportunities for re-use across platforms</a:t>
            </a:r>
          </a:p>
          <a:p>
            <a:pPr lvl="1"/>
            <a:r>
              <a:rPr lang="en-US" dirty="0" smtClean="0"/>
              <a:t>iOS</a:t>
            </a:r>
            <a:r>
              <a:rPr lang="en-US" dirty="0" smtClean="0"/>
              <a:t>, Android, Windows Phone 7 non-UI components</a:t>
            </a:r>
          </a:p>
          <a:p>
            <a:pPr lvl="1"/>
            <a:r>
              <a:rPr lang="en-US" dirty="0" smtClean="0"/>
              <a:t>XNA for games a possibility</a:t>
            </a:r>
          </a:p>
          <a:p>
            <a:r>
              <a:rPr lang="en-US" dirty="0" smtClean="0"/>
              <a:t>Development </a:t>
            </a:r>
            <a:r>
              <a:rPr lang="en-US" dirty="0" smtClean="0"/>
              <a:t>tooling and environment</a:t>
            </a:r>
          </a:p>
          <a:p>
            <a:pPr lvl="1"/>
            <a:r>
              <a:rPr lang="en-US" dirty="0" smtClean="0"/>
              <a:t>Visual Studio</a:t>
            </a:r>
          </a:p>
          <a:p>
            <a:pPr lvl="1"/>
            <a:r>
              <a:rPr lang="en-US" dirty="0" err="1" smtClean="0"/>
              <a:t>MonoDevelop</a:t>
            </a:r>
            <a:endParaRPr lang="en-US" dirty="0" smtClean="0"/>
          </a:p>
          <a:p>
            <a:r>
              <a:rPr lang="en-US" dirty="0" smtClean="0"/>
              <a:t>C# &gt; Java</a:t>
            </a:r>
          </a:p>
          <a:p>
            <a:pPr lvl="1"/>
            <a:r>
              <a:rPr lang="en-US" dirty="0" smtClean="0"/>
              <a:t>Friction still exists due to Java idioms and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Deployment Options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t>Deploy to Android Virtual Device</a:t>
            </a:r>
          </a:p>
          <a:p>
            <a:pPr>
              <a:spcAft>
                <a:spcPts val="1200"/>
              </a:spcAft>
            </a:pPr>
            <a:r>
              <a:rPr lang="en-US" sz="2800" dirty="0" smtClean="0"/>
              <a:t>Deploy to Device</a:t>
            </a:r>
          </a:p>
          <a:p>
            <a:pPr>
              <a:spcAft>
                <a:spcPts val="1200"/>
              </a:spcAft>
            </a:pPr>
            <a:r>
              <a:rPr lang="en-US" sz="2800" dirty="0" smtClean="0"/>
              <a:t>Debug capabilities on both</a:t>
            </a:r>
          </a:p>
          <a:p>
            <a:pPr>
              <a:spcAft>
                <a:spcPts val="1200"/>
              </a:spcAft>
            </a:pPr>
            <a:r>
              <a:rPr lang="en-US" sz="2800" dirty="0" smtClean="0"/>
              <a:t>Sell (eventually) via Android Marketplace</a:t>
            </a:r>
          </a:p>
          <a:p>
            <a:pPr lvl="1">
              <a:spcAft>
                <a:spcPts val="1200"/>
              </a:spcAft>
            </a:pPr>
            <a:r>
              <a:rPr lang="en-US" dirty="0" smtClean="0"/>
              <a:t>No “Go Live” license yet</a:t>
            </a:r>
          </a:p>
          <a:p>
            <a:pPr lvl="1">
              <a:spcAft>
                <a:spcPts val="1200"/>
              </a:spcAft>
            </a:pPr>
            <a:r>
              <a:rPr lang="en-US" dirty="0" smtClean="0"/>
              <a:t>$25 Google developer account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t>Activities</a:t>
            </a:r>
          </a:p>
          <a:p>
            <a:pPr>
              <a:spcAft>
                <a:spcPts val="3000"/>
              </a:spcAft>
            </a:pPr>
            <a:r>
              <a:rPr lang="en-US" dirty="0" smtClean="0"/>
              <a:t>Services</a:t>
            </a:r>
          </a:p>
          <a:p>
            <a:pPr>
              <a:spcAft>
                <a:spcPts val="3000"/>
              </a:spcAft>
            </a:pPr>
            <a:r>
              <a:rPr lang="en-US" dirty="0" smtClean="0"/>
              <a:t>Content Providers</a:t>
            </a:r>
          </a:p>
          <a:p>
            <a:pPr>
              <a:spcAft>
                <a:spcPts val="3000"/>
              </a:spcAft>
            </a:pPr>
            <a:r>
              <a:rPr lang="en-US" dirty="0" smtClean="0"/>
              <a:t>Intents</a:t>
            </a:r>
          </a:p>
          <a:p>
            <a:pPr>
              <a:spcAft>
                <a:spcPts val="3000"/>
              </a:spcAft>
            </a:pPr>
            <a:r>
              <a:rPr lang="en-US" dirty="0" smtClean="0"/>
              <a:t>Resources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Orchestrates a UI view</a:t>
            </a:r>
          </a:p>
          <a:p>
            <a:pPr>
              <a:spcAft>
                <a:spcPts val="600"/>
              </a:spcAft>
            </a:pPr>
            <a:r>
              <a:rPr lang="en-US" dirty="0" smtClean="0"/>
              <a:t>Applications are composed of 1-to-Many activities</a:t>
            </a:r>
          </a:p>
          <a:p>
            <a:r>
              <a:rPr lang="en-US" dirty="0" smtClean="0"/>
              <a:t>One activity marked as main and shown first upon launch</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 - Views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Each activity is given a default window to draw in. </a:t>
            </a:r>
          </a:p>
          <a:p>
            <a:r>
              <a:rPr lang="en-US" dirty="0" smtClean="0"/>
              <a:t>Content of the window is provided by a hierarchy of views</a:t>
            </a:r>
          </a:p>
          <a:p>
            <a:r>
              <a:rPr lang="en-US" dirty="0" smtClean="0"/>
              <a:t>A view hierarchy is placed within an activity's window by the </a:t>
            </a:r>
            <a:r>
              <a:rPr lang="en-US" dirty="0" err="1" smtClean="0"/>
              <a:t>Activity.SetContentView</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t>Overview of Android</a:t>
            </a:r>
          </a:p>
          <a:p>
            <a:pPr>
              <a:lnSpc>
                <a:spcPct val="200000"/>
              </a:lnSpc>
            </a:pPr>
            <a:r>
              <a:rPr lang="en-US" dirty="0" err="1" smtClean="0"/>
              <a:t>MonoDroid</a:t>
            </a:r>
            <a:r>
              <a:rPr lang="en-US" dirty="0" smtClean="0"/>
              <a:t> : What, How, Why</a:t>
            </a:r>
          </a:p>
          <a:p>
            <a:pPr>
              <a:lnSpc>
                <a:spcPct val="200000"/>
              </a:lnSpc>
            </a:pPr>
            <a:r>
              <a:rPr lang="en-US" dirty="0" smtClean="0"/>
              <a:t>Code Demo</a:t>
            </a:r>
          </a:p>
          <a:p>
            <a:pPr>
              <a:lnSpc>
                <a:spcPct val="200000"/>
              </a:lnSpc>
            </a:pPr>
            <a:r>
              <a:rPr lang="en-US" dirty="0" smtClean="0"/>
              <a:t>MonoDroid Resources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t>Android service are what you’d expect.</a:t>
            </a:r>
          </a:p>
          <a:p>
            <a:r>
              <a:rPr lang="en-US" dirty="0" smtClean="0"/>
              <a:t>Possible to bind to an ongoing service and communicate via exposed interface</a:t>
            </a:r>
          </a:p>
          <a:p>
            <a:r>
              <a:rPr lang="en-US" dirty="0" smtClean="0"/>
              <a:t>Runs in main application process but doesn’t block other components or UI</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Content</a:t>
            </a:r>
            <a:r>
              <a:rPr lang="en-US" dirty="0" smtClean="0"/>
              <a:t> </a:t>
            </a:r>
            <a:r>
              <a:rPr lang="en-US" dirty="0" smtClean="0">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t>Queryable</a:t>
            </a:r>
            <a:r>
              <a:rPr lang="en-US" dirty="0" smtClean="0"/>
              <a:t> application data stores</a:t>
            </a:r>
          </a:p>
          <a:p>
            <a:r>
              <a:rPr lang="en-US" dirty="0" smtClean="0"/>
              <a:t>Only way to share data amongst other apps</a:t>
            </a:r>
          </a:p>
          <a:p>
            <a:r>
              <a:rPr lang="en-US" dirty="0" smtClean="0"/>
              <a:t>Android ships with common providers</a:t>
            </a:r>
          </a:p>
          <a:p>
            <a:pPr lvl="1"/>
            <a:r>
              <a:rPr lang="en-US" dirty="0" smtClean="0"/>
              <a:t>Audio, video, images, contacts, etc.</a:t>
            </a:r>
          </a:p>
          <a:p>
            <a:r>
              <a:rPr lang="en-US" dirty="0" smtClean="0"/>
              <a:t>Making your application’s data public</a:t>
            </a:r>
          </a:p>
          <a:p>
            <a:pPr lvl="1"/>
            <a:r>
              <a:rPr lang="en-US" dirty="0" smtClean="0"/>
              <a:t>Create a new provider</a:t>
            </a:r>
          </a:p>
          <a:p>
            <a:pPr lvl="1"/>
            <a:r>
              <a:rPr lang="en-US" dirty="0" smtClean="0"/>
              <a:t>Add your data to existing provider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smtClean="0"/>
              <a:t>Eventing mechanism</a:t>
            </a:r>
          </a:p>
          <a:p>
            <a:r>
              <a:rPr lang="en-US" dirty="0" smtClean="0"/>
              <a:t>Intent objects are passive data that is of interest to the component that is receiving the intent</a:t>
            </a:r>
          </a:p>
          <a:p>
            <a:r>
              <a:rPr lang="en-US" dirty="0" smtClean="0"/>
              <a:t>Filterable</a:t>
            </a:r>
          </a:p>
          <a:p>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Images, layout descriptions, binary blobs and string dictionaries</a:t>
            </a:r>
          </a:p>
          <a:p>
            <a:pPr>
              <a:lnSpc>
                <a:spcPct val="150000"/>
              </a:lnSpc>
            </a:pPr>
            <a:r>
              <a:rPr lang="en-US" dirty="0" smtClean="0"/>
              <a:t>Abstraction layer which helps decouples code</a:t>
            </a:r>
          </a:p>
          <a:p>
            <a:pPr>
              <a:lnSpc>
                <a:spcPct val="150000"/>
              </a:lnSpc>
            </a:pPr>
            <a:r>
              <a:rPr lang="en-US" dirty="0" smtClean="0"/>
              <a:t>Makes managing assets easier</a:t>
            </a:r>
          </a:p>
          <a:p>
            <a:pPr lvl="1">
              <a:lnSpc>
                <a:spcPct val="150000"/>
              </a:lnSpc>
            </a:pPr>
            <a:r>
              <a:rPr lang="en-US" dirty="0" smtClean="0"/>
              <a:t>Localization</a:t>
            </a:r>
          </a:p>
          <a:p>
            <a:pPr lvl="1">
              <a:lnSpc>
                <a:spcPct val="150000"/>
              </a:lnSpc>
            </a:pPr>
            <a:r>
              <a:rPr lang="en-US" dirty="0" smtClean="0"/>
              <a:t>Multiple displays</a:t>
            </a:r>
          </a:p>
          <a:p>
            <a:pPr lvl="1">
              <a:lnSpc>
                <a:spcPct val="150000"/>
              </a:lnSpc>
            </a:pPr>
            <a:r>
              <a:rPr lang="en-US" dirty="0" smtClean="0"/>
              <a:t>Different hardware configurations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2"/>
              </a:rPr>
              <a:t>https://github.com/kevinmcmahon/MonoDroid101</a:t>
            </a:r>
            <a:endParaRPr lang="en-US" sz="2000" dirty="0" smtClean="0">
              <a:latin typeface="Lucida Console"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Resources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Download the Preview!</a:t>
            </a:r>
          </a:p>
          <a:p>
            <a:r>
              <a:rPr lang="en-US" dirty="0" smtClean="0">
                <a:latin typeface="Lucida Console"/>
                <a:cs typeface="Lucida Console"/>
                <a:hlinkClick r:id="rId2"/>
              </a:rPr>
              <a:t>http://monodroid.net/Welcome</a:t>
            </a:r>
            <a:endParaRPr lang="en-US" dirty="0" smtClean="0">
              <a:latin typeface="Lucida Console"/>
              <a:cs typeface="Lucida Console"/>
            </a:endParaRPr>
          </a:p>
          <a:p>
            <a:pPr>
              <a:buNone/>
            </a:pPr>
            <a:endParaRPr lang="en-US" dirty="0" smtClean="0"/>
          </a:p>
          <a:p>
            <a:pPr>
              <a:buNone/>
            </a:pPr>
            <a:r>
              <a:rPr lang="en-US" dirty="0" smtClean="0"/>
              <a:t>Links</a:t>
            </a:r>
          </a:p>
          <a:p>
            <a:r>
              <a:rPr lang="en-US" sz="2571" dirty="0" smtClean="0">
                <a:latin typeface="Lucida Console"/>
                <a:hlinkClick r:id="rId3"/>
              </a:rPr>
              <a:t>http://www.monodroid.net</a:t>
            </a:r>
          </a:p>
          <a:p>
            <a:r>
              <a:rPr lang="en-US" sz="2571" dirty="0" smtClean="0">
                <a:latin typeface="Lucida Console"/>
                <a:hlinkClick r:id="rId4"/>
              </a:rPr>
              <a:t>http://developer.android.com/</a:t>
            </a:r>
            <a:endParaRPr lang="en-US" sz="2571" dirty="0" smtClean="0">
              <a:latin typeface="Lucida Console"/>
            </a:endParaRPr>
          </a:p>
          <a:p>
            <a:endParaRPr lang="en-US" dirty="0" smtClean="0"/>
          </a:p>
          <a:p>
            <a:pPr>
              <a:buNone/>
            </a:pPr>
            <a:r>
              <a:rPr lang="en-US" dirty="0" smtClean="0"/>
              <a:t>IRC Support / Discussion</a:t>
            </a:r>
          </a:p>
          <a:p>
            <a:r>
              <a:rPr lang="en-US" sz="2581" dirty="0" smtClean="0">
                <a:latin typeface="Lucida Console"/>
                <a:cs typeface="Lucida Console"/>
              </a:rPr>
              <a:t>#</a:t>
            </a:r>
            <a:r>
              <a:rPr lang="en-US" sz="2581" dirty="0" err="1" smtClean="0">
                <a:latin typeface="Lucida Console"/>
                <a:cs typeface="Lucida Console"/>
              </a:rPr>
              <a:t>monodroid</a:t>
            </a:r>
            <a:r>
              <a:rPr lang="en-US" sz="2581" dirty="0" smtClean="0">
                <a:latin typeface="Lucida Console"/>
                <a:cs typeface="Lucida Console"/>
              </a:rPr>
              <a:t>  on </a:t>
            </a:r>
            <a:r>
              <a:rPr lang="en-US" sz="2581" dirty="0" err="1" smtClean="0">
                <a:latin typeface="Lucida Console"/>
                <a:cs typeface="Lucida Console"/>
              </a:rPr>
              <a:t>irc.gnome.org</a:t>
            </a:r>
            <a:endParaRPr lang="en-US" sz="2581" dirty="0" smtClean="0">
              <a:latin typeface="Lucida Console"/>
              <a:cs typeface="Lucida Console"/>
            </a:endParaRPr>
          </a:p>
          <a:p>
            <a:endParaRPr lang="en-US" dirty="0" smtClean="0"/>
          </a:p>
          <a:p>
            <a:pPr>
              <a:buNone/>
            </a:pPr>
            <a:r>
              <a:rPr lang="en-US" dirty="0" smtClean="0"/>
              <a:t>Code</a:t>
            </a:r>
          </a:p>
          <a:p>
            <a:r>
              <a:rPr lang="en-US" sz="2571" dirty="0" smtClean="0">
                <a:latin typeface="Lucida Console"/>
                <a:cs typeface="Lucida Console"/>
                <a:hlinkClick r:id="rId5"/>
              </a:rPr>
              <a:t>https://github.com/mono/monodroid-samples</a:t>
            </a:r>
            <a:endParaRPr lang="en-US" sz="2571" dirty="0" smtClean="0">
              <a:latin typeface="Lucida Console"/>
              <a:cs typeface="Lucida Console"/>
            </a:endParaRPr>
          </a:p>
          <a:p>
            <a:r>
              <a:rPr lang="en-US" sz="2571" dirty="0" smtClean="0">
                <a:latin typeface="Lucida Console"/>
                <a:cs typeface="Lucida Console"/>
                <a:hlinkClick r:id="rId6"/>
              </a:rPr>
              <a:t>https://github.com/kevinmcmahon/MonoDroid101</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What</a:t>
            </a:r>
            <a:r>
              <a:rPr lang="en-US" dirty="0" smtClean="0"/>
              <a:t> </a:t>
            </a:r>
            <a:r>
              <a:rPr lang="en-US" dirty="0" smtClean="0">
                <a:latin typeface="Franklin Gothic Medium"/>
              </a:rPr>
              <a:t>is Android?</a:t>
            </a:r>
            <a:endParaRPr lang="en-US" dirty="0">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t>Application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pitchFamily="34" charset="0"/>
              </a:rPr>
              <a:t>Dalvik Virtual Machine</a:t>
            </a:r>
            <a:endParaRPr lang="en-US" dirty="0">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t>Dalvik Virtual Machine</a:t>
            </a:r>
          </a:p>
          <a:p>
            <a:pPr lvl="1"/>
            <a:r>
              <a:rPr lang="en-US" dirty="0" smtClean="0"/>
              <a:t>Register-based</a:t>
            </a:r>
          </a:p>
          <a:p>
            <a:pPr lvl="1"/>
            <a:r>
              <a:rPr lang="en-US" dirty="0" smtClean="0"/>
              <a:t>Runs multiple </a:t>
            </a:r>
            <a:r>
              <a:rPr lang="en-US" dirty="0" err="1" smtClean="0"/>
              <a:t>VMs</a:t>
            </a:r>
            <a:r>
              <a:rPr lang="en-US" dirty="0" smtClean="0"/>
              <a:t> efficiently</a:t>
            </a:r>
          </a:p>
          <a:p>
            <a:pPr lvl="1"/>
            <a:r>
              <a:rPr lang="en-US" dirty="0" smtClean="0"/>
              <a:t>Requires a .class to .</a:t>
            </a:r>
            <a:r>
              <a:rPr lang="en-US" dirty="0" err="1" smtClean="0"/>
              <a:t>dex</a:t>
            </a:r>
            <a:r>
              <a:rPr lang="en-US" dirty="0" smtClean="0"/>
              <a:t> transformation</a:t>
            </a:r>
          </a:p>
          <a:p>
            <a:pPr lvl="1"/>
            <a:r>
              <a:rPr lang="en-US" dirty="0" smtClean="0"/>
              <a:t>JIT (as of Android 2.2)</a:t>
            </a:r>
          </a:p>
          <a:p>
            <a:r>
              <a:rPr lang="en-US" dirty="0" smtClean="0"/>
              <a:t>Each Android Application:</a:t>
            </a:r>
          </a:p>
          <a:p>
            <a:pPr lvl="1"/>
            <a:r>
              <a:rPr lang="en-US" dirty="0" smtClean="0"/>
              <a:t>Runs in their own process </a:t>
            </a:r>
          </a:p>
          <a:p>
            <a:pPr lvl="1"/>
            <a:r>
              <a:rPr lang="en-US" dirty="0" smtClean="0"/>
              <a:t>Runs on their own VM</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16412</TotalTime>
  <Words>721</Words>
  <Application>Microsoft Macintosh PowerPoint</Application>
  <PresentationFormat>On-screen Show (4:3)</PresentationFormat>
  <Paragraphs>146</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.NET? MonoDroid Does</vt:lpstr>
      <vt:lpstr>Overview</vt:lpstr>
      <vt:lpstr>What is Android?</vt:lpstr>
      <vt:lpstr>Android Stack</vt:lpstr>
      <vt:lpstr>Android Stack</vt:lpstr>
      <vt:lpstr>Android Stack</vt:lpstr>
      <vt:lpstr>Android Stack</vt:lpstr>
      <vt:lpstr>Android Stack</vt:lpstr>
      <vt:lpstr>Dalvik Virtual Machine</vt:lpstr>
      <vt:lpstr>What is MonoDroid?</vt:lpstr>
      <vt:lpstr>How Does it Work?</vt:lpstr>
      <vt:lpstr>MonoDroid Architecture</vt:lpstr>
      <vt:lpstr>MonoDroid Design Principles</vt:lpstr>
      <vt:lpstr>Why would you use MonoDroid?</vt:lpstr>
      <vt:lpstr>Deployment Options</vt:lpstr>
      <vt:lpstr>Android Application Concepts</vt:lpstr>
      <vt:lpstr>Activities</vt:lpstr>
      <vt:lpstr>Activities - Views</vt:lpstr>
      <vt:lpstr>PowerPoint Presentation</vt:lpstr>
      <vt:lpstr>Services</vt:lpstr>
      <vt:lpstr>Content Providers</vt:lpstr>
      <vt:lpstr>Intents</vt:lpstr>
      <vt:lpstr>Resources</vt:lpstr>
      <vt:lpstr>Code Demo</vt:lpstr>
      <vt:lpstr>MonoDroid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 McMahon</cp:lastModifiedBy>
  <cp:revision>125</cp:revision>
  <dcterms:created xsi:type="dcterms:W3CDTF">2010-11-10T00:07:38Z</dcterms:created>
  <dcterms:modified xsi:type="dcterms:W3CDTF">2011-01-05T15:00:14Z</dcterms:modified>
</cp:coreProperties>
</file>