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56" r:id="rId2"/>
    <p:sldId id="257" r:id="rId3"/>
    <p:sldId id="288" r:id="rId4"/>
    <p:sldId id="258" r:id="rId5"/>
    <p:sldId id="281" r:id="rId6"/>
    <p:sldId id="283" r:id="rId7"/>
    <p:sldId id="284" r:id="rId8"/>
    <p:sldId id="282" r:id="rId9"/>
    <p:sldId id="285" r:id="rId10"/>
    <p:sldId id="277" r:id="rId11"/>
    <p:sldId id="267" r:id="rId12"/>
    <p:sldId id="268" r:id="rId13"/>
    <p:sldId id="289" r:id="rId14"/>
    <p:sldId id="290" r:id="rId15"/>
    <p:sldId id="291" r:id="rId16"/>
    <p:sldId id="266" r:id="rId17"/>
    <p:sldId id="271" r:id="rId18"/>
    <p:sldId id="262" r:id="rId19"/>
    <p:sldId id="292" r:id="rId20"/>
    <p:sldId id="293" r:id="rId21"/>
    <p:sldId id="294" r:id="rId22"/>
    <p:sldId id="295" r:id="rId23"/>
    <p:sldId id="272" r:id="rId24"/>
    <p:sldId id="260" r:id="rId25"/>
    <p:sldId id="263" r:id="rId26"/>
    <p:sldId id="269" r:id="rId27"/>
    <p:sldId id="270" r:id="rId28"/>
    <p:sldId id="273" r:id="rId29"/>
    <p:sldId id="278" r:id="rId30"/>
    <p:sldId id="286" r:id="rId31"/>
    <p:sldId id="274" r:id="rId32"/>
    <p:sldId id="287" r:id="rId33"/>
    <p:sldId id="279" r:id="rId34"/>
    <p:sldId id="280" r:id="rId35"/>
    <p:sldId id="25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717"/>
    <a:srgbClr val="485C5B"/>
    <a:srgbClr val="6274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09" autoAdjust="0"/>
    <p:restoredTop sz="94660"/>
  </p:normalViewPr>
  <p:slideViewPr>
    <p:cSldViewPr>
      <p:cViewPr varScale="1">
        <p:scale>
          <a:sx n="95" d="100"/>
          <a:sy n="95" d="100"/>
        </p:scale>
        <p:origin x="-14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0D6D1A-8363-4607-B8C1-7D767644ECEE}" type="doc">
      <dgm:prSet loTypeId="urn:microsoft.com/office/officeart/2005/8/layout/hierarchy4" loCatId="relationship" qsTypeId="urn:microsoft.com/office/officeart/2005/8/quickstyle/simple2" qsCatId="simple" csTypeId="urn:microsoft.com/office/officeart/2005/8/colors/colorful2" csCatId="colorful" phldr="1"/>
      <dgm:spPr/>
      <dgm:t>
        <a:bodyPr/>
        <a:lstStyle/>
        <a:p>
          <a:endParaRPr lang="en-US"/>
        </a:p>
      </dgm:t>
    </dgm:pt>
    <dgm:pt modelId="{681C301B-C86B-464C-BD04-95B1694DA0A8}">
      <dgm:prSet phldrT="[Text]"/>
      <dgm:spPr/>
      <dgm:t>
        <a:bodyPr/>
        <a:lstStyle/>
        <a:p>
          <a:r>
            <a:rPr lang="en-US" dirty="0" smtClean="0"/>
            <a:t>Applications</a:t>
          </a:r>
          <a:endParaRPr lang="en-US" dirty="0"/>
        </a:p>
      </dgm:t>
    </dgm:pt>
    <dgm:pt modelId="{FC5D3AB0-B586-417E-9D20-E8B639333BF6}" type="parTrans" cxnId="{3A5BE1C9-F48F-4C10-8DBC-FAFCBA790F68}">
      <dgm:prSet/>
      <dgm:spPr/>
      <dgm:t>
        <a:bodyPr/>
        <a:lstStyle/>
        <a:p>
          <a:endParaRPr lang="en-US"/>
        </a:p>
      </dgm:t>
    </dgm:pt>
    <dgm:pt modelId="{40C148C3-2DEF-429A-BAE6-E48D80C5F531}" type="sibTrans" cxnId="{3A5BE1C9-F48F-4C10-8DBC-FAFCBA790F68}">
      <dgm:prSet/>
      <dgm:spPr/>
      <dgm:t>
        <a:bodyPr/>
        <a:lstStyle/>
        <a:p>
          <a:endParaRPr lang="en-US"/>
        </a:p>
      </dgm:t>
    </dgm:pt>
    <dgm:pt modelId="{074D7E3F-5B22-4076-B1AA-336E3D1A29F4}">
      <dgm:prSet phldrT="[Text]"/>
      <dgm:spPr/>
      <dgm:t>
        <a:bodyPr/>
        <a:lstStyle/>
        <a:p>
          <a:r>
            <a:rPr lang="en-US" dirty="0" smtClean="0"/>
            <a:t>Content Providers</a:t>
          </a:r>
          <a:endParaRPr lang="en-US" dirty="0"/>
        </a:p>
      </dgm:t>
    </dgm:pt>
    <dgm:pt modelId="{876371A6-DEDA-493D-B375-46ED05B2DE8F}" type="parTrans" cxnId="{A021D900-A9D3-40C9-8165-023E386C33CB}">
      <dgm:prSet/>
      <dgm:spPr/>
      <dgm:t>
        <a:bodyPr/>
        <a:lstStyle/>
        <a:p>
          <a:endParaRPr lang="en-US"/>
        </a:p>
      </dgm:t>
    </dgm:pt>
    <dgm:pt modelId="{A6C0C5C5-3289-4B28-B47A-68F6956AC11F}" type="sibTrans" cxnId="{A021D900-A9D3-40C9-8165-023E386C33CB}">
      <dgm:prSet/>
      <dgm:spPr/>
      <dgm:t>
        <a:bodyPr/>
        <a:lstStyle/>
        <a:p>
          <a:endParaRPr lang="en-US"/>
        </a:p>
      </dgm:t>
    </dgm:pt>
    <dgm:pt modelId="{9B049A10-506E-44D5-A0BD-AB4F1B88DF19}">
      <dgm:prSet phldrT="[Text]"/>
      <dgm:spPr/>
      <dgm:t>
        <a:bodyPr/>
        <a:lstStyle/>
        <a:p>
          <a:r>
            <a:rPr lang="en-US" dirty="0" smtClean="0"/>
            <a:t>Contacts</a:t>
          </a:r>
          <a:endParaRPr lang="en-US" dirty="0"/>
        </a:p>
      </dgm:t>
    </dgm:pt>
    <dgm:pt modelId="{85208592-7628-416E-BFBC-C35CFEEB7F14}" type="parTrans" cxnId="{F2964043-C41F-4985-8CD5-CBD3304794A3}">
      <dgm:prSet/>
      <dgm:spPr/>
      <dgm:t>
        <a:bodyPr/>
        <a:lstStyle/>
        <a:p>
          <a:endParaRPr lang="en-US"/>
        </a:p>
      </dgm:t>
    </dgm:pt>
    <dgm:pt modelId="{F7C4FEDC-D37E-4F02-9599-A9AF045B962B}" type="sibTrans" cxnId="{F2964043-C41F-4985-8CD5-CBD3304794A3}">
      <dgm:prSet/>
      <dgm:spPr/>
      <dgm:t>
        <a:bodyPr/>
        <a:lstStyle/>
        <a:p>
          <a:endParaRPr lang="en-US"/>
        </a:p>
      </dgm:t>
    </dgm:pt>
    <dgm:pt modelId="{1E2F8270-2E6F-410D-AAA0-021EBE63A6AB}">
      <dgm:prSet phldrT="[Text]"/>
      <dgm:spPr/>
      <dgm:t>
        <a:bodyPr/>
        <a:lstStyle/>
        <a:p>
          <a:r>
            <a:rPr lang="en-US" dirty="0" smtClean="0"/>
            <a:t>Music</a:t>
          </a:r>
          <a:endParaRPr lang="en-US" dirty="0"/>
        </a:p>
      </dgm:t>
    </dgm:pt>
    <dgm:pt modelId="{95CC80C5-211E-462B-9BC8-5B5FE238368B}" type="parTrans" cxnId="{A59A4746-70BE-4817-A960-25372B7C5F97}">
      <dgm:prSet/>
      <dgm:spPr/>
      <dgm:t>
        <a:bodyPr/>
        <a:lstStyle/>
        <a:p>
          <a:endParaRPr lang="en-US"/>
        </a:p>
      </dgm:t>
    </dgm:pt>
    <dgm:pt modelId="{69D01E89-7AC7-43F5-AEB2-7054B82207AB}" type="sibTrans" cxnId="{A59A4746-70BE-4817-A960-25372B7C5F97}">
      <dgm:prSet/>
      <dgm:spPr/>
      <dgm:t>
        <a:bodyPr/>
        <a:lstStyle/>
        <a:p>
          <a:endParaRPr lang="en-US"/>
        </a:p>
      </dgm:t>
    </dgm:pt>
    <dgm:pt modelId="{263115AB-CCDE-47C7-B038-C832561E0F3C}">
      <dgm:prSet phldrT="[Text]"/>
      <dgm:spPr/>
      <dgm:t>
        <a:bodyPr/>
        <a:lstStyle/>
        <a:p>
          <a:r>
            <a:rPr lang="en-US" dirty="0" smtClean="0"/>
            <a:t>Videos</a:t>
          </a:r>
          <a:endParaRPr lang="en-US" dirty="0"/>
        </a:p>
      </dgm:t>
    </dgm:pt>
    <dgm:pt modelId="{76146F21-437F-4CEC-B618-EE891581B4F6}" type="parTrans" cxnId="{5E1E869D-A60E-4B5F-B238-69BE228E1D85}">
      <dgm:prSet/>
      <dgm:spPr/>
      <dgm:t>
        <a:bodyPr/>
        <a:lstStyle/>
        <a:p>
          <a:endParaRPr lang="en-US"/>
        </a:p>
      </dgm:t>
    </dgm:pt>
    <dgm:pt modelId="{012A5AFA-1727-4365-BA37-60B6A4B0FEEC}" type="sibTrans" cxnId="{5E1E869D-A60E-4B5F-B238-69BE228E1D85}">
      <dgm:prSet/>
      <dgm:spPr/>
      <dgm:t>
        <a:bodyPr/>
        <a:lstStyle/>
        <a:p>
          <a:endParaRPr lang="en-US"/>
        </a:p>
      </dgm:t>
    </dgm:pt>
    <dgm:pt modelId="{6F2A0F62-BD49-4491-9A28-5D9F45A4B03B}">
      <dgm:prSet phldrT="[Text]"/>
      <dgm:spPr/>
      <dgm:t>
        <a:bodyPr/>
        <a:lstStyle/>
        <a:p>
          <a:r>
            <a:rPr lang="en-US" dirty="0" smtClean="0"/>
            <a:t>Pictures</a:t>
          </a:r>
          <a:endParaRPr lang="en-US" dirty="0"/>
        </a:p>
      </dgm:t>
    </dgm:pt>
    <dgm:pt modelId="{B8D37D13-D6F9-4810-AD1F-87DDAEB1526B}" type="parTrans" cxnId="{34A8D121-6634-47B7-8280-71390A3188AE}">
      <dgm:prSet/>
      <dgm:spPr/>
      <dgm:t>
        <a:bodyPr/>
        <a:lstStyle/>
        <a:p>
          <a:endParaRPr lang="en-US"/>
        </a:p>
      </dgm:t>
    </dgm:pt>
    <dgm:pt modelId="{98E029C8-5CA3-40CC-A10A-08B3CD21C568}" type="sibTrans" cxnId="{34A8D121-6634-47B7-8280-71390A3188AE}">
      <dgm:prSet/>
      <dgm:spPr/>
      <dgm:t>
        <a:bodyPr/>
        <a:lstStyle/>
        <a:p>
          <a:endParaRPr lang="en-US"/>
        </a:p>
      </dgm:t>
    </dgm:pt>
    <dgm:pt modelId="{E8EF62D3-D04A-4B8D-81FE-6F76C191CF66}">
      <dgm:prSet phldrT="[Text]"/>
      <dgm:spPr/>
      <dgm:t>
        <a:bodyPr/>
        <a:lstStyle/>
        <a:p>
          <a:r>
            <a:rPr lang="en-US" dirty="0" smtClean="0"/>
            <a:t>…</a:t>
          </a:r>
          <a:endParaRPr lang="en-US" dirty="0"/>
        </a:p>
      </dgm:t>
    </dgm:pt>
    <dgm:pt modelId="{725E2D73-95D0-4C2E-A077-4145F2DD855D}" type="parTrans" cxnId="{DA23F978-016A-4718-8C9D-53C750480B10}">
      <dgm:prSet/>
      <dgm:spPr/>
      <dgm:t>
        <a:bodyPr/>
        <a:lstStyle/>
        <a:p>
          <a:endParaRPr lang="en-US"/>
        </a:p>
      </dgm:t>
    </dgm:pt>
    <dgm:pt modelId="{119E229B-2350-400E-A8A9-348DF073E23C}" type="sibTrans" cxnId="{DA23F978-016A-4718-8C9D-53C750480B10}">
      <dgm:prSet/>
      <dgm:spPr/>
      <dgm:t>
        <a:bodyPr/>
        <a:lstStyle/>
        <a:p>
          <a:endParaRPr lang="en-US"/>
        </a:p>
      </dgm:t>
    </dgm:pt>
    <dgm:pt modelId="{D08656DD-EAEC-457F-9189-FD1C0F9666D2}" type="pres">
      <dgm:prSet presAssocID="{0E0D6D1A-8363-4607-B8C1-7D767644ECEE}" presName="Name0" presStyleCnt="0">
        <dgm:presLayoutVars>
          <dgm:chPref val="1"/>
          <dgm:dir/>
          <dgm:animOne val="branch"/>
          <dgm:animLvl val="lvl"/>
          <dgm:resizeHandles/>
        </dgm:presLayoutVars>
      </dgm:prSet>
      <dgm:spPr/>
      <dgm:t>
        <a:bodyPr/>
        <a:lstStyle/>
        <a:p>
          <a:endParaRPr lang="en-US"/>
        </a:p>
      </dgm:t>
    </dgm:pt>
    <dgm:pt modelId="{3A0460FE-4099-4EA8-AE35-45840DD7060A}" type="pres">
      <dgm:prSet presAssocID="{681C301B-C86B-464C-BD04-95B1694DA0A8}" presName="vertOne" presStyleCnt="0"/>
      <dgm:spPr/>
      <dgm:t>
        <a:bodyPr/>
        <a:lstStyle/>
        <a:p>
          <a:endParaRPr lang="en-US"/>
        </a:p>
      </dgm:t>
    </dgm:pt>
    <dgm:pt modelId="{0B6555FA-7902-4249-8C01-6D4257EF59E0}" type="pres">
      <dgm:prSet presAssocID="{681C301B-C86B-464C-BD04-95B1694DA0A8}" presName="txOne" presStyleLbl="node0" presStyleIdx="0" presStyleCnt="1" custLinFactNeighborX="-1093" custLinFactNeighborY="-81689">
        <dgm:presLayoutVars>
          <dgm:chPref val="3"/>
        </dgm:presLayoutVars>
      </dgm:prSet>
      <dgm:spPr/>
      <dgm:t>
        <a:bodyPr/>
        <a:lstStyle/>
        <a:p>
          <a:endParaRPr lang="en-US"/>
        </a:p>
      </dgm:t>
    </dgm:pt>
    <dgm:pt modelId="{C4D413CE-6FD5-4C1D-9808-AFD91791077B}" type="pres">
      <dgm:prSet presAssocID="{681C301B-C86B-464C-BD04-95B1694DA0A8}" presName="parTransOne" presStyleCnt="0"/>
      <dgm:spPr/>
      <dgm:t>
        <a:bodyPr/>
        <a:lstStyle/>
        <a:p>
          <a:endParaRPr lang="en-US"/>
        </a:p>
      </dgm:t>
    </dgm:pt>
    <dgm:pt modelId="{41454483-B3A7-4A30-BE8C-D8D4DA1BE6B2}" type="pres">
      <dgm:prSet presAssocID="{681C301B-C86B-464C-BD04-95B1694DA0A8}" presName="horzOne" presStyleCnt="0"/>
      <dgm:spPr/>
      <dgm:t>
        <a:bodyPr/>
        <a:lstStyle/>
        <a:p>
          <a:endParaRPr lang="en-US"/>
        </a:p>
      </dgm:t>
    </dgm:pt>
    <dgm:pt modelId="{2D8FE20B-0698-49FA-BFC1-C78D28D95111}" type="pres">
      <dgm:prSet presAssocID="{074D7E3F-5B22-4076-B1AA-336E3D1A29F4}" presName="vertTwo" presStyleCnt="0"/>
      <dgm:spPr/>
      <dgm:t>
        <a:bodyPr/>
        <a:lstStyle/>
        <a:p>
          <a:endParaRPr lang="en-US"/>
        </a:p>
      </dgm:t>
    </dgm:pt>
    <dgm:pt modelId="{FEAF7C20-F85F-4B97-8959-D874D706536D}" type="pres">
      <dgm:prSet presAssocID="{074D7E3F-5B22-4076-B1AA-336E3D1A29F4}" presName="txTwo" presStyleLbl="node2" presStyleIdx="0" presStyleCnt="1">
        <dgm:presLayoutVars>
          <dgm:chPref val="3"/>
        </dgm:presLayoutVars>
      </dgm:prSet>
      <dgm:spPr/>
      <dgm:t>
        <a:bodyPr/>
        <a:lstStyle/>
        <a:p>
          <a:endParaRPr lang="en-US"/>
        </a:p>
      </dgm:t>
    </dgm:pt>
    <dgm:pt modelId="{4B7E603D-05FE-421C-98CA-71D4BE10ABB0}" type="pres">
      <dgm:prSet presAssocID="{074D7E3F-5B22-4076-B1AA-336E3D1A29F4}" presName="parTransTwo" presStyleCnt="0"/>
      <dgm:spPr/>
      <dgm:t>
        <a:bodyPr/>
        <a:lstStyle/>
        <a:p>
          <a:endParaRPr lang="en-US"/>
        </a:p>
      </dgm:t>
    </dgm:pt>
    <dgm:pt modelId="{24A93400-7BB2-46FC-A396-16ABE9847AC3}" type="pres">
      <dgm:prSet presAssocID="{074D7E3F-5B22-4076-B1AA-336E3D1A29F4}" presName="horzTwo" presStyleCnt="0"/>
      <dgm:spPr/>
      <dgm:t>
        <a:bodyPr/>
        <a:lstStyle/>
        <a:p>
          <a:endParaRPr lang="en-US"/>
        </a:p>
      </dgm:t>
    </dgm:pt>
    <dgm:pt modelId="{F85C6B00-6FBA-4B0A-8689-B44EA55C0DE6}" type="pres">
      <dgm:prSet presAssocID="{9B049A10-506E-44D5-A0BD-AB4F1B88DF19}" presName="vertThree" presStyleCnt="0"/>
      <dgm:spPr/>
      <dgm:t>
        <a:bodyPr/>
        <a:lstStyle/>
        <a:p>
          <a:endParaRPr lang="en-US"/>
        </a:p>
      </dgm:t>
    </dgm:pt>
    <dgm:pt modelId="{1FC44A36-FCC7-4132-99EE-C64E4C5C267C}" type="pres">
      <dgm:prSet presAssocID="{9B049A10-506E-44D5-A0BD-AB4F1B88DF19}" presName="txThree" presStyleLbl="node3" presStyleIdx="0" presStyleCnt="5">
        <dgm:presLayoutVars>
          <dgm:chPref val="3"/>
        </dgm:presLayoutVars>
      </dgm:prSet>
      <dgm:spPr/>
      <dgm:t>
        <a:bodyPr/>
        <a:lstStyle/>
        <a:p>
          <a:endParaRPr lang="en-US"/>
        </a:p>
      </dgm:t>
    </dgm:pt>
    <dgm:pt modelId="{944FE749-A50F-4E35-9398-8CF9C0D291CA}" type="pres">
      <dgm:prSet presAssocID="{9B049A10-506E-44D5-A0BD-AB4F1B88DF19}" presName="horzThree" presStyleCnt="0"/>
      <dgm:spPr/>
      <dgm:t>
        <a:bodyPr/>
        <a:lstStyle/>
        <a:p>
          <a:endParaRPr lang="en-US"/>
        </a:p>
      </dgm:t>
    </dgm:pt>
    <dgm:pt modelId="{5CF9E9BF-1B63-49E8-A81B-E3B77878D2DD}" type="pres">
      <dgm:prSet presAssocID="{F7C4FEDC-D37E-4F02-9599-A9AF045B962B}" presName="sibSpaceThree" presStyleCnt="0"/>
      <dgm:spPr/>
      <dgm:t>
        <a:bodyPr/>
        <a:lstStyle/>
        <a:p>
          <a:endParaRPr lang="en-US"/>
        </a:p>
      </dgm:t>
    </dgm:pt>
    <dgm:pt modelId="{87B498D6-78D4-4330-AEEE-7139B1916C10}" type="pres">
      <dgm:prSet presAssocID="{1E2F8270-2E6F-410D-AAA0-021EBE63A6AB}" presName="vertThree" presStyleCnt="0"/>
      <dgm:spPr/>
      <dgm:t>
        <a:bodyPr/>
        <a:lstStyle/>
        <a:p>
          <a:endParaRPr lang="en-US"/>
        </a:p>
      </dgm:t>
    </dgm:pt>
    <dgm:pt modelId="{564EF014-E9C0-4EDE-8A9B-CD91F89509FB}" type="pres">
      <dgm:prSet presAssocID="{1E2F8270-2E6F-410D-AAA0-021EBE63A6AB}" presName="txThree" presStyleLbl="node3" presStyleIdx="1" presStyleCnt="5">
        <dgm:presLayoutVars>
          <dgm:chPref val="3"/>
        </dgm:presLayoutVars>
      </dgm:prSet>
      <dgm:spPr/>
      <dgm:t>
        <a:bodyPr/>
        <a:lstStyle/>
        <a:p>
          <a:endParaRPr lang="en-US"/>
        </a:p>
      </dgm:t>
    </dgm:pt>
    <dgm:pt modelId="{9F80209C-BD21-4DBC-8B3B-5D60A9765440}" type="pres">
      <dgm:prSet presAssocID="{1E2F8270-2E6F-410D-AAA0-021EBE63A6AB}" presName="horzThree" presStyleCnt="0"/>
      <dgm:spPr/>
      <dgm:t>
        <a:bodyPr/>
        <a:lstStyle/>
        <a:p>
          <a:endParaRPr lang="en-US"/>
        </a:p>
      </dgm:t>
    </dgm:pt>
    <dgm:pt modelId="{8457F227-4000-4F8C-AC8C-422B8DC03548}" type="pres">
      <dgm:prSet presAssocID="{69D01E89-7AC7-43F5-AEB2-7054B82207AB}" presName="sibSpaceThree" presStyleCnt="0"/>
      <dgm:spPr/>
      <dgm:t>
        <a:bodyPr/>
        <a:lstStyle/>
        <a:p>
          <a:endParaRPr lang="en-US"/>
        </a:p>
      </dgm:t>
    </dgm:pt>
    <dgm:pt modelId="{EDA37E82-93FA-49C8-939C-BBFFD337AF96}" type="pres">
      <dgm:prSet presAssocID="{263115AB-CCDE-47C7-B038-C832561E0F3C}" presName="vertThree" presStyleCnt="0"/>
      <dgm:spPr/>
      <dgm:t>
        <a:bodyPr/>
        <a:lstStyle/>
        <a:p>
          <a:endParaRPr lang="en-US"/>
        </a:p>
      </dgm:t>
    </dgm:pt>
    <dgm:pt modelId="{43D8FDAF-E129-47BA-80A8-B31A224BB232}" type="pres">
      <dgm:prSet presAssocID="{263115AB-CCDE-47C7-B038-C832561E0F3C}" presName="txThree" presStyleLbl="node3" presStyleIdx="2" presStyleCnt="5">
        <dgm:presLayoutVars>
          <dgm:chPref val="3"/>
        </dgm:presLayoutVars>
      </dgm:prSet>
      <dgm:spPr/>
      <dgm:t>
        <a:bodyPr/>
        <a:lstStyle/>
        <a:p>
          <a:endParaRPr lang="en-US"/>
        </a:p>
      </dgm:t>
    </dgm:pt>
    <dgm:pt modelId="{70D0AA70-4390-489B-BB39-2CA31F78DE91}" type="pres">
      <dgm:prSet presAssocID="{263115AB-CCDE-47C7-B038-C832561E0F3C}" presName="horzThree" presStyleCnt="0"/>
      <dgm:spPr/>
      <dgm:t>
        <a:bodyPr/>
        <a:lstStyle/>
        <a:p>
          <a:endParaRPr lang="en-US"/>
        </a:p>
      </dgm:t>
    </dgm:pt>
    <dgm:pt modelId="{383C2657-6197-4AC8-94F2-907A4486215F}" type="pres">
      <dgm:prSet presAssocID="{012A5AFA-1727-4365-BA37-60B6A4B0FEEC}" presName="sibSpaceThree" presStyleCnt="0"/>
      <dgm:spPr/>
      <dgm:t>
        <a:bodyPr/>
        <a:lstStyle/>
        <a:p>
          <a:endParaRPr lang="en-US"/>
        </a:p>
      </dgm:t>
    </dgm:pt>
    <dgm:pt modelId="{8CF0160C-16EA-4A7E-B215-EC596970B5EB}" type="pres">
      <dgm:prSet presAssocID="{6F2A0F62-BD49-4491-9A28-5D9F45A4B03B}" presName="vertThree" presStyleCnt="0"/>
      <dgm:spPr/>
      <dgm:t>
        <a:bodyPr/>
        <a:lstStyle/>
        <a:p>
          <a:endParaRPr lang="en-US"/>
        </a:p>
      </dgm:t>
    </dgm:pt>
    <dgm:pt modelId="{F4B51CB0-DCEB-4ED0-B2AE-DCEE75995E19}" type="pres">
      <dgm:prSet presAssocID="{6F2A0F62-BD49-4491-9A28-5D9F45A4B03B}" presName="txThree" presStyleLbl="node3" presStyleIdx="3" presStyleCnt="5">
        <dgm:presLayoutVars>
          <dgm:chPref val="3"/>
        </dgm:presLayoutVars>
      </dgm:prSet>
      <dgm:spPr/>
      <dgm:t>
        <a:bodyPr/>
        <a:lstStyle/>
        <a:p>
          <a:endParaRPr lang="en-US"/>
        </a:p>
      </dgm:t>
    </dgm:pt>
    <dgm:pt modelId="{CDB19019-DCEC-4809-92A6-63E705962465}" type="pres">
      <dgm:prSet presAssocID="{6F2A0F62-BD49-4491-9A28-5D9F45A4B03B}" presName="horzThree" presStyleCnt="0"/>
      <dgm:spPr/>
      <dgm:t>
        <a:bodyPr/>
        <a:lstStyle/>
        <a:p>
          <a:endParaRPr lang="en-US"/>
        </a:p>
      </dgm:t>
    </dgm:pt>
    <dgm:pt modelId="{25F921CF-6224-4395-BA6D-9B6B007018AB}" type="pres">
      <dgm:prSet presAssocID="{98E029C8-5CA3-40CC-A10A-08B3CD21C568}" presName="sibSpaceThree" presStyleCnt="0"/>
      <dgm:spPr/>
      <dgm:t>
        <a:bodyPr/>
        <a:lstStyle/>
        <a:p>
          <a:endParaRPr lang="en-US"/>
        </a:p>
      </dgm:t>
    </dgm:pt>
    <dgm:pt modelId="{80EB155D-D197-42B3-BB7C-A5ED49E57FA9}" type="pres">
      <dgm:prSet presAssocID="{E8EF62D3-D04A-4B8D-81FE-6F76C191CF66}" presName="vertThree" presStyleCnt="0"/>
      <dgm:spPr/>
      <dgm:t>
        <a:bodyPr/>
        <a:lstStyle/>
        <a:p>
          <a:endParaRPr lang="en-US"/>
        </a:p>
      </dgm:t>
    </dgm:pt>
    <dgm:pt modelId="{64026979-1DD5-40DC-B158-A064C52D5C90}" type="pres">
      <dgm:prSet presAssocID="{E8EF62D3-D04A-4B8D-81FE-6F76C191CF66}" presName="txThree" presStyleLbl="node3" presStyleIdx="4" presStyleCnt="5">
        <dgm:presLayoutVars>
          <dgm:chPref val="3"/>
        </dgm:presLayoutVars>
      </dgm:prSet>
      <dgm:spPr/>
      <dgm:t>
        <a:bodyPr/>
        <a:lstStyle/>
        <a:p>
          <a:endParaRPr lang="en-US"/>
        </a:p>
      </dgm:t>
    </dgm:pt>
    <dgm:pt modelId="{F49EBF2B-C060-48A0-A384-59ED83355496}" type="pres">
      <dgm:prSet presAssocID="{E8EF62D3-D04A-4B8D-81FE-6F76C191CF66}" presName="horzThree" presStyleCnt="0"/>
      <dgm:spPr/>
      <dgm:t>
        <a:bodyPr/>
        <a:lstStyle/>
        <a:p>
          <a:endParaRPr lang="en-US"/>
        </a:p>
      </dgm:t>
    </dgm:pt>
  </dgm:ptLst>
  <dgm:cxnLst>
    <dgm:cxn modelId="{34A8D121-6634-47B7-8280-71390A3188AE}" srcId="{074D7E3F-5B22-4076-B1AA-336E3D1A29F4}" destId="{6F2A0F62-BD49-4491-9A28-5D9F45A4B03B}" srcOrd="3" destOrd="0" parTransId="{B8D37D13-D6F9-4810-AD1F-87DDAEB1526B}" sibTransId="{98E029C8-5CA3-40CC-A10A-08B3CD21C568}"/>
    <dgm:cxn modelId="{0170D49D-EBFB-A34C-B017-D2C670D2DF44}" type="presOf" srcId="{681C301B-C86B-464C-BD04-95B1694DA0A8}" destId="{0B6555FA-7902-4249-8C01-6D4257EF59E0}" srcOrd="0" destOrd="0" presId="urn:microsoft.com/office/officeart/2005/8/layout/hierarchy4"/>
    <dgm:cxn modelId="{987D2A46-0602-054A-8925-66A57A5AD74C}" type="presOf" srcId="{074D7E3F-5B22-4076-B1AA-336E3D1A29F4}" destId="{FEAF7C20-F85F-4B97-8959-D874D706536D}" srcOrd="0" destOrd="0" presId="urn:microsoft.com/office/officeart/2005/8/layout/hierarchy4"/>
    <dgm:cxn modelId="{D4075D8B-F57E-4948-8803-B38B9F038684}" type="presOf" srcId="{9B049A10-506E-44D5-A0BD-AB4F1B88DF19}" destId="{1FC44A36-FCC7-4132-99EE-C64E4C5C267C}" srcOrd="0" destOrd="0" presId="urn:microsoft.com/office/officeart/2005/8/layout/hierarchy4"/>
    <dgm:cxn modelId="{A021D900-A9D3-40C9-8165-023E386C33CB}" srcId="{681C301B-C86B-464C-BD04-95B1694DA0A8}" destId="{074D7E3F-5B22-4076-B1AA-336E3D1A29F4}" srcOrd="0" destOrd="0" parTransId="{876371A6-DEDA-493D-B375-46ED05B2DE8F}" sibTransId="{A6C0C5C5-3289-4B28-B47A-68F6956AC11F}"/>
    <dgm:cxn modelId="{72B61C53-A37A-F94A-8195-B0B539C5BA3C}" type="presOf" srcId="{1E2F8270-2E6F-410D-AAA0-021EBE63A6AB}" destId="{564EF014-E9C0-4EDE-8A9B-CD91F89509FB}" srcOrd="0" destOrd="0" presId="urn:microsoft.com/office/officeart/2005/8/layout/hierarchy4"/>
    <dgm:cxn modelId="{F2964043-C41F-4985-8CD5-CBD3304794A3}" srcId="{074D7E3F-5B22-4076-B1AA-336E3D1A29F4}" destId="{9B049A10-506E-44D5-A0BD-AB4F1B88DF19}" srcOrd="0" destOrd="0" parTransId="{85208592-7628-416E-BFBC-C35CFEEB7F14}" sibTransId="{F7C4FEDC-D37E-4F02-9599-A9AF045B962B}"/>
    <dgm:cxn modelId="{BFB713FF-CEC0-2D48-BB8B-94CC474E171D}" type="presOf" srcId="{6F2A0F62-BD49-4491-9A28-5D9F45A4B03B}" destId="{F4B51CB0-DCEB-4ED0-B2AE-DCEE75995E19}" srcOrd="0" destOrd="0" presId="urn:microsoft.com/office/officeart/2005/8/layout/hierarchy4"/>
    <dgm:cxn modelId="{606229B4-CA60-0840-82E3-0D0767158F1A}" type="presOf" srcId="{E8EF62D3-D04A-4B8D-81FE-6F76C191CF66}" destId="{64026979-1DD5-40DC-B158-A064C52D5C90}" srcOrd="0" destOrd="0" presId="urn:microsoft.com/office/officeart/2005/8/layout/hierarchy4"/>
    <dgm:cxn modelId="{5E1E869D-A60E-4B5F-B238-69BE228E1D85}" srcId="{074D7E3F-5B22-4076-B1AA-336E3D1A29F4}" destId="{263115AB-CCDE-47C7-B038-C832561E0F3C}" srcOrd="2" destOrd="0" parTransId="{76146F21-437F-4CEC-B618-EE891581B4F6}" sibTransId="{012A5AFA-1727-4365-BA37-60B6A4B0FEEC}"/>
    <dgm:cxn modelId="{1BB09C71-0331-C54C-A26A-C7D631F818F4}" type="presOf" srcId="{0E0D6D1A-8363-4607-B8C1-7D767644ECEE}" destId="{D08656DD-EAEC-457F-9189-FD1C0F9666D2}" srcOrd="0" destOrd="0" presId="urn:microsoft.com/office/officeart/2005/8/layout/hierarchy4"/>
    <dgm:cxn modelId="{3A5BE1C9-F48F-4C10-8DBC-FAFCBA790F68}" srcId="{0E0D6D1A-8363-4607-B8C1-7D767644ECEE}" destId="{681C301B-C86B-464C-BD04-95B1694DA0A8}" srcOrd="0" destOrd="0" parTransId="{FC5D3AB0-B586-417E-9D20-E8B639333BF6}" sibTransId="{40C148C3-2DEF-429A-BAE6-E48D80C5F531}"/>
    <dgm:cxn modelId="{8105FAD9-DC60-8744-AB1B-4BEB5E4C5B3E}" type="presOf" srcId="{263115AB-CCDE-47C7-B038-C832561E0F3C}" destId="{43D8FDAF-E129-47BA-80A8-B31A224BB232}" srcOrd="0" destOrd="0" presId="urn:microsoft.com/office/officeart/2005/8/layout/hierarchy4"/>
    <dgm:cxn modelId="{DA23F978-016A-4718-8C9D-53C750480B10}" srcId="{074D7E3F-5B22-4076-B1AA-336E3D1A29F4}" destId="{E8EF62D3-D04A-4B8D-81FE-6F76C191CF66}" srcOrd="4" destOrd="0" parTransId="{725E2D73-95D0-4C2E-A077-4145F2DD855D}" sibTransId="{119E229B-2350-400E-A8A9-348DF073E23C}"/>
    <dgm:cxn modelId="{A59A4746-70BE-4817-A960-25372B7C5F97}" srcId="{074D7E3F-5B22-4076-B1AA-336E3D1A29F4}" destId="{1E2F8270-2E6F-410D-AAA0-021EBE63A6AB}" srcOrd="1" destOrd="0" parTransId="{95CC80C5-211E-462B-9BC8-5B5FE238368B}" sibTransId="{69D01E89-7AC7-43F5-AEB2-7054B82207AB}"/>
    <dgm:cxn modelId="{324F1D6E-053B-9248-B5A5-AD75574937FC}" type="presParOf" srcId="{D08656DD-EAEC-457F-9189-FD1C0F9666D2}" destId="{3A0460FE-4099-4EA8-AE35-45840DD7060A}" srcOrd="0" destOrd="0" presId="urn:microsoft.com/office/officeart/2005/8/layout/hierarchy4"/>
    <dgm:cxn modelId="{BC6A6F58-8114-2C49-945F-7BD1CEEFFEE4}" type="presParOf" srcId="{3A0460FE-4099-4EA8-AE35-45840DD7060A}" destId="{0B6555FA-7902-4249-8C01-6D4257EF59E0}" srcOrd="0" destOrd="0" presId="urn:microsoft.com/office/officeart/2005/8/layout/hierarchy4"/>
    <dgm:cxn modelId="{CA6C904C-9256-704B-99A6-B742EAE308F9}" type="presParOf" srcId="{3A0460FE-4099-4EA8-AE35-45840DD7060A}" destId="{C4D413CE-6FD5-4C1D-9808-AFD91791077B}" srcOrd="1" destOrd="0" presId="urn:microsoft.com/office/officeart/2005/8/layout/hierarchy4"/>
    <dgm:cxn modelId="{C1BB3732-1632-3F41-9FD0-1C1F36EC70CB}" type="presParOf" srcId="{3A0460FE-4099-4EA8-AE35-45840DD7060A}" destId="{41454483-B3A7-4A30-BE8C-D8D4DA1BE6B2}" srcOrd="2" destOrd="0" presId="urn:microsoft.com/office/officeart/2005/8/layout/hierarchy4"/>
    <dgm:cxn modelId="{0D51437E-CF4D-0548-8B0A-DFACF11B8948}" type="presParOf" srcId="{41454483-B3A7-4A30-BE8C-D8D4DA1BE6B2}" destId="{2D8FE20B-0698-49FA-BFC1-C78D28D95111}" srcOrd="0" destOrd="0" presId="urn:microsoft.com/office/officeart/2005/8/layout/hierarchy4"/>
    <dgm:cxn modelId="{F297C196-F678-BC4F-9472-F83231E6C017}" type="presParOf" srcId="{2D8FE20B-0698-49FA-BFC1-C78D28D95111}" destId="{FEAF7C20-F85F-4B97-8959-D874D706536D}" srcOrd="0" destOrd="0" presId="urn:microsoft.com/office/officeart/2005/8/layout/hierarchy4"/>
    <dgm:cxn modelId="{4F1E3DC0-3C99-B84B-89E9-D3FC3D7AA4BF}" type="presParOf" srcId="{2D8FE20B-0698-49FA-BFC1-C78D28D95111}" destId="{4B7E603D-05FE-421C-98CA-71D4BE10ABB0}" srcOrd="1" destOrd="0" presId="urn:microsoft.com/office/officeart/2005/8/layout/hierarchy4"/>
    <dgm:cxn modelId="{6B3A9BFE-783A-E043-A739-C69057187FE5}" type="presParOf" srcId="{2D8FE20B-0698-49FA-BFC1-C78D28D95111}" destId="{24A93400-7BB2-46FC-A396-16ABE9847AC3}" srcOrd="2" destOrd="0" presId="urn:microsoft.com/office/officeart/2005/8/layout/hierarchy4"/>
    <dgm:cxn modelId="{ACDA18DE-2E49-D445-8412-BB1FA2801F1E}" type="presParOf" srcId="{24A93400-7BB2-46FC-A396-16ABE9847AC3}" destId="{F85C6B00-6FBA-4B0A-8689-B44EA55C0DE6}" srcOrd="0" destOrd="0" presId="urn:microsoft.com/office/officeart/2005/8/layout/hierarchy4"/>
    <dgm:cxn modelId="{990CAFE5-D187-1446-9F01-BD206D0B13CF}" type="presParOf" srcId="{F85C6B00-6FBA-4B0A-8689-B44EA55C0DE6}" destId="{1FC44A36-FCC7-4132-99EE-C64E4C5C267C}" srcOrd="0" destOrd="0" presId="urn:microsoft.com/office/officeart/2005/8/layout/hierarchy4"/>
    <dgm:cxn modelId="{FFEC07DF-5AC7-BF42-A598-715F6975A055}" type="presParOf" srcId="{F85C6B00-6FBA-4B0A-8689-B44EA55C0DE6}" destId="{944FE749-A50F-4E35-9398-8CF9C0D291CA}" srcOrd="1" destOrd="0" presId="urn:microsoft.com/office/officeart/2005/8/layout/hierarchy4"/>
    <dgm:cxn modelId="{83A26570-B000-9B43-A3BF-C1FD6B162C8F}" type="presParOf" srcId="{24A93400-7BB2-46FC-A396-16ABE9847AC3}" destId="{5CF9E9BF-1B63-49E8-A81B-E3B77878D2DD}" srcOrd="1" destOrd="0" presId="urn:microsoft.com/office/officeart/2005/8/layout/hierarchy4"/>
    <dgm:cxn modelId="{6FF17EA1-4541-F046-BA96-055B994B0393}" type="presParOf" srcId="{24A93400-7BB2-46FC-A396-16ABE9847AC3}" destId="{87B498D6-78D4-4330-AEEE-7139B1916C10}" srcOrd="2" destOrd="0" presId="urn:microsoft.com/office/officeart/2005/8/layout/hierarchy4"/>
    <dgm:cxn modelId="{345839F8-2DEE-B44E-B5D0-8A4A062396E8}" type="presParOf" srcId="{87B498D6-78D4-4330-AEEE-7139B1916C10}" destId="{564EF014-E9C0-4EDE-8A9B-CD91F89509FB}" srcOrd="0" destOrd="0" presId="urn:microsoft.com/office/officeart/2005/8/layout/hierarchy4"/>
    <dgm:cxn modelId="{BD0CC8AB-2292-0F46-B823-898DD52A5CA8}" type="presParOf" srcId="{87B498D6-78D4-4330-AEEE-7139B1916C10}" destId="{9F80209C-BD21-4DBC-8B3B-5D60A9765440}" srcOrd="1" destOrd="0" presId="urn:microsoft.com/office/officeart/2005/8/layout/hierarchy4"/>
    <dgm:cxn modelId="{1DF19EF5-9769-764E-970C-BF69C7586394}" type="presParOf" srcId="{24A93400-7BB2-46FC-A396-16ABE9847AC3}" destId="{8457F227-4000-4F8C-AC8C-422B8DC03548}" srcOrd="3" destOrd="0" presId="urn:microsoft.com/office/officeart/2005/8/layout/hierarchy4"/>
    <dgm:cxn modelId="{5F7A6CD3-B2C5-8542-819D-D9C8CE52EB3A}" type="presParOf" srcId="{24A93400-7BB2-46FC-A396-16ABE9847AC3}" destId="{EDA37E82-93FA-49C8-939C-BBFFD337AF96}" srcOrd="4" destOrd="0" presId="urn:microsoft.com/office/officeart/2005/8/layout/hierarchy4"/>
    <dgm:cxn modelId="{09A273FC-2549-D040-8DE3-9BB703B82715}" type="presParOf" srcId="{EDA37E82-93FA-49C8-939C-BBFFD337AF96}" destId="{43D8FDAF-E129-47BA-80A8-B31A224BB232}" srcOrd="0" destOrd="0" presId="urn:microsoft.com/office/officeart/2005/8/layout/hierarchy4"/>
    <dgm:cxn modelId="{71473528-27EC-3948-924C-AE706DC56EE9}" type="presParOf" srcId="{EDA37E82-93FA-49C8-939C-BBFFD337AF96}" destId="{70D0AA70-4390-489B-BB39-2CA31F78DE91}" srcOrd="1" destOrd="0" presId="urn:microsoft.com/office/officeart/2005/8/layout/hierarchy4"/>
    <dgm:cxn modelId="{92D1ACDB-5B91-374D-BB48-B221D75E45EF}" type="presParOf" srcId="{24A93400-7BB2-46FC-A396-16ABE9847AC3}" destId="{383C2657-6197-4AC8-94F2-907A4486215F}" srcOrd="5" destOrd="0" presId="urn:microsoft.com/office/officeart/2005/8/layout/hierarchy4"/>
    <dgm:cxn modelId="{7C71617D-4C18-EF40-9B81-8C78D2E986F6}" type="presParOf" srcId="{24A93400-7BB2-46FC-A396-16ABE9847AC3}" destId="{8CF0160C-16EA-4A7E-B215-EC596970B5EB}" srcOrd="6" destOrd="0" presId="urn:microsoft.com/office/officeart/2005/8/layout/hierarchy4"/>
    <dgm:cxn modelId="{9949C69A-98A4-DC4E-A5DE-A592DBAA0893}" type="presParOf" srcId="{8CF0160C-16EA-4A7E-B215-EC596970B5EB}" destId="{F4B51CB0-DCEB-4ED0-B2AE-DCEE75995E19}" srcOrd="0" destOrd="0" presId="urn:microsoft.com/office/officeart/2005/8/layout/hierarchy4"/>
    <dgm:cxn modelId="{3C2ED2C5-F717-954C-8EE1-F7EA83CADD54}" type="presParOf" srcId="{8CF0160C-16EA-4A7E-B215-EC596970B5EB}" destId="{CDB19019-DCEC-4809-92A6-63E705962465}" srcOrd="1" destOrd="0" presId="urn:microsoft.com/office/officeart/2005/8/layout/hierarchy4"/>
    <dgm:cxn modelId="{E9845962-B8FC-A34E-A6EB-C24344DD53AE}" type="presParOf" srcId="{24A93400-7BB2-46FC-A396-16ABE9847AC3}" destId="{25F921CF-6224-4395-BA6D-9B6B007018AB}" srcOrd="7" destOrd="0" presId="urn:microsoft.com/office/officeart/2005/8/layout/hierarchy4"/>
    <dgm:cxn modelId="{99637027-D849-D241-82DC-168FEC931886}" type="presParOf" srcId="{24A93400-7BB2-46FC-A396-16ABE9847AC3}" destId="{80EB155D-D197-42B3-BB7C-A5ED49E57FA9}" srcOrd="8" destOrd="0" presId="urn:microsoft.com/office/officeart/2005/8/layout/hierarchy4"/>
    <dgm:cxn modelId="{218C42A4-EEC2-9C47-8515-124EB782D8C1}" type="presParOf" srcId="{80EB155D-D197-42B3-BB7C-A5ED49E57FA9}" destId="{64026979-1DD5-40DC-B158-A064C52D5C90}" srcOrd="0" destOrd="0" presId="urn:microsoft.com/office/officeart/2005/8/layout/hierarchy4"/>
    <dgm:cxn modelId="{AD839F87-6494-4246-899F-F0246C30C905}" type="presParOf" srcId="{80EB155D-D197-42B3-BB7C-A5ED49E57FA9}" destId="{F49EBF2B-C060-48A0-A384-59ED83355496}" srcOrd="1" destOrd="0" presId="urn:microsoft.com/office/officeart/2005/8/layout/hierarchy4"/>
  </dgm:cxnLst>
  <dgm:bg>
    <a:effectLst>
      <a:outerShdw blurRad="50800" dist="50800" dir="5400000" sx="1000" sy="1000" algn="ctr" rotWithShape="0">
        <a:srgbClr val="000000">
          <a:alpha val="48000"/>
        </a:srgb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5FA-7902-4249-8C01-6D4257EF59E0}">
      <dsp:nvSpPr>
        <dsp:cNvPr id="0" name=""/>
        <dsp:cNvSpPr/>
      </dsp:nvSpPr>
      <dsp:spPr>
        <a:xfrm>
          <a:off x="0" y="0"/>
          <a:ext cx="7690668" cy="927199"/>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Applications</a:t>
          </a:r>
          <a:endParaRPr lang="en-US" sz="4000" kern="1200" dirty="0"/>
        </a:p>
      </dsp:txBody>
      <dsp:txXfrm>
        <a:off x="27157" y="27157"/>
        <a:ext cx="7636354" cy="872885"/>
      </dsp:txXfrm>
    </dsp:sp>
    <dsp:sp modelId="{FEAF7C20-F85F-4B97-8959-D874D706536D}">
      <dsp:nvSpPr>
        <dsp:cNvPr id="0" name=""/>
        <dsp:cNvSpPr/>
      </dsp:nvSpPr>
      <dsp:spPr>
        <a:xfrm>
          <a:off x="2765" y="1060400"/>
          <a:ext cx="7690668" cy="927199"/>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Content Providers</a:t>
          </a:r>
          <a:endParaRPr lang="en-US" sz="4000" kern="1200" dirty="0"/>
        </a:p>
      </dsp:txBody>
      <dsp:txXfrm>
        <a:off x="29922" y="1087557"/>
        <a:ext cx="7636354" cy="872885"/>
      </dsp:txXfrm>
    </dsp:sp>
    <dsp:sp modelId="{1FC44A36-FCC7-4132-99EE-C64E4C5C267C}">
      <dsp:nvSpPr>
        <dsp:cNvPr id="0" name=""/>
        <dsp:cNvSpPr/>
      </dsp:nvSpPr>
      <dsp:spPr>
        <a:xfrm>
          <a:off x="2765"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Contacts</a:t>
          </a:r>
          <a:endParaRPr lang="en-US" sz="2900" kern="1200" dirty="0"/>
        </a:p>
      </dsp:txBody>
      <dsp:txXfrm>
        <a:off x="29922" y="2145862"/>
        <a:ext cx="1433818" cy="872885"/>
      </dsp:txXfrm>
    </dsp:sp>
    <dsp:sp modelId="{564EF014-E9C0-4EDE-8A9B-CD91F89509FB}">
      <dsp:nvSpPr>
        <dsp:cNvPr id="0" name=""/>
        <dsp:cNvSpPr/>
      </dsp:nvSpPr>
      <dsp:spPr>
        <a:xfrm>
          <a:off x="1553399"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Music</a:t>
          </a:r>
          <a:endParaRPr lang="en-US" sz="2900" kern="1200" dirty="0"/>
        </a:p>
      </dsp:txBody>
      <dsp:txXfrm>
        <a:off x="1580556" y="2145862"/>
        <a:ext cx="1433818" cy="872885"/>
      </dsp:txXfrm>
    </dsp:sp>
    <dsp:sp modelId="{43D8FDAF-E129-47BA-80A8-B31A224BB232}">
      <dsp:nvSpPr>
        <dsp:cNvPr id="0" name=""/>
        <dsp:cNvSpPr/>
      </dsp:nvSpPr>
      <dsp:spPr>
        <a:xfrm>
          <a:off x="3104033"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Videos</a:t>
          </a:r>
          <a:endParaRPr lang="en-US" sz="2900" kern="1200" dirty="0"/>
        </a:p>
      </dsp:txBody>
      <dsp:txXfrm>
        <a:off x="3131190" y="2145862"/>
        <a:ext cx="1433818" cy="872885"/>
      </dsp:txXfrm>
    </dsp:sp>
    <dsp:sp modelId="{F4B51CB0-DCEB-4ED0-B2AE-DCEE75995E19}">
      <dsp:nvSpPr>
        <dsp:cNvPr id="0" name=""/>
        <dsp:cNvSpPr/>
      </dsp:nvSpPr>
      <dsp:spPr>
        <a:xfrm>
          <a:off x="4654667"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Pictures</a:t>
          </a:r>
          <a:endParaRPr lang="en-US" sz="2900" kern="1200" dirty="0"/>
        </a:p>
      </dsp:txBody>
      <dsp:txXfrm>
        <a:off x="4681824" y="2145862"/>
        <a:ext cx="1433818" cy="872885"/>
      </dsp:txXfrm>
    </dsp:sp>
    <dsp:sp modelId="{64026979-1DD5-40DC-B158-A064C52D5C90}">
      <dsp:nvSpPr>
        <dsp:cNvPr id="0" name=""/>
        <dsp:cNvSpPr/>
      </dsp:nvSpPr>
      <dsp:spPr>
        <a:xfrm>
          <a:off x="6205301"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t>
          </a:r>
          <a:endParaRPr lang="en-US" sz="2900" kern="1200" dirty="0"/>
        </a:p>
      </dsp:txBody>
      <dsp:txXfrm>
        <a:off x="6232458" y="2145862"/>
        <a:ext cx="1433818" cy="8728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a:defRPr>
            </a:lvl1pPr>
          </a:lstStyle>
          <a:p>
            <a:fld id="{122FED64-F4A4-1445-90DE-B431FA7DF8D3}" type="datetimeFigureOut">
              <a:rPr lang="en-US" smtClean="0"/>
              <a:pPr/>
              <a:t>5/12/11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a:defRPr>
            </a:lvl1pPr>
          </a:lstStyle>
          <a:p>
            <a:fld id="{DA2E8BC1-B6F3-3D4E-8CDE-8AF731476279}" type="slidenum">
              <a:rPr lang="en-US" smtClean="0"/>
              <a:pPr/>
              <a:t>‹#›</a:t>
            </a:fld>
            <a:endParaRPr lang="en-US" dirty="0"/>
          </a:p>
        </p:txBody>
      </p:sp>
    </p:spTree>
    <p:extLst>
      <p:ext uri="{BB962C8B-B14F-4D97-AF65-F5344CB8AC3E}">
        <p14:creationId xmlns:p14="http://schemas.microsoft.com/office/powerpoint/2010/main" val="30568567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a:ea typeface="+mn-ea"/>
        <a:cs typeface="+mn-cs"/>
      </a:defRPr>
    </a:lvl1pPr>
    <a:lvl2pPr marL="457200" algn="l" defTabSz="457200" rtl="0" eaLnBrk="1" latinLnBrk="0" hangingPunct="1">
      <a:defRPr sz="1200" kern="1200">
        <a:solidFill>
          <a:schemeClr val="tx1"/>
        </a:solidFill>
        <a:latin typeface="Times New Roman"/>
        <a:ea typeface="+mn-ea"/>
        <a:cs typeface="+mn-cs"/>
      </a:defRPr>
    </a:lvl2pPr>
    <a:lvl3pPr marL="914400" algn="l" defTabSz="457200" rtl="0" eaLnBrk="1" latinLnBrk="0" hangingPunct="1">
      <a:defRPr sz="1200" kern="1200">
        <a:solidFill>
          <a:schemeClr val="tx1"/>
        </a:solidFill>
        <a:latin typeface="Times New Roman"/>
        <a:ea typeface="+mn-ea"/>
        <a:cs typeface="+mn-cs"/>
      </a:defRPr>
    </a:lvl3pPr>
    <a:lvl4pPr marL="1371600" algn="l" defTabSz="457200" rtl="0" eaLnBrk="1" latinLnBrk="0" hangingPunct="1">
      <a:defRPr sz="1200" kern="1200">
        <a:solidFill>
          <a:schemeClr val="tx1"/>
        </a:solidFill>
        <a:latin typeface="Times New Roman"/>
        <a:ea typeface="+mn-ea"/>
        <a:cs typeface="+mn-cs"/>
      </a:defRPr>
    </a:lvl4pPr>
    <a:lvl5pPr marL="1828800" algn="l" defTabSz="457200" rtl="0" eaLnBrk="1" latinLnBrk="0" hangingPunct="1">
      <a:defRPr sz="1200" kern="1200">
        <a:solidFill>
          <a:schemeClr val="tx1"/>
        </a:solidFill>
        <a:latin typeface="Times New Roman"/>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err="1" smtClean="0"/>
              <a:t>libc</a:t>
            </a:r>
            <a:endParaRPr lang="en-US" dirty="0" smtClean="0"/>
          </a:p>
          <a:p>
            <a:pPr>
              <a:lnSpc>
                <a:spcPct val="160000"/>
              </a:lnSpc>
            </a:pPr>
            <a:r>
              <a:rPr lang="en-US" dirty="0" smtClean="0"/>
              <a:t>Media libraries based on </a:t>
            </a:r>
            <a:r>
              <a:rPr lang="en-US" dirty="0" err="1" smtClean="0"/>
              <a:t>OpenCORE</a:t>
            </a:r>
            <a:endParaRPr lang="en-US" dirty="0" smtClean="0"/>
          </a:p>
          <a:p>
            <a:pPr>
              <a:lnSpc>
                <a:spcPct val="160000"/>
              </a:lnSpc>
            </a:pPr>
            <a:r>
              <a:rPr lang="en-US" dirty="0" err="1" smtClean="0"/>
              <a:t>LibWebCore</a:t>
            </a:r>
            <a:endParaRPr lang="en-US" dirty="0" smtClean="0"/>
          </a:p>
          <a:p>
            <a:pPr>
              <a:lnSpc>
                <a:spcPct val="160000"/>
              </a:lnSpc>
            </a:pPr>
            <a:r>
              <a:rPr lang="en-US" dirty="0" smtClean="0"/>
              <a:t>SGL for 2D and OpenGL ES for 3D Graphics</a:t>
            </a:r>
          </a:p>
          <a:p>
            <a:pPr>
              <a:lnSpc>
                <a:spcPct val="160000"/>
              </a:lnSpc>
            </a:pPr>
            <a:r>
              <a:rPr lang="en-US" dirty="0" err="1" smtClean="0"/>
              <a:t>SQLite</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smtClean="0"/>
              <a:t>Views</a:t>
            </a:r>
          </a:p>
          <a:p>
            <a:pPr>
              <a:lnSpc>
                <a:spcPct val="160000"/>
              </a:lnSpc>
            </a:pPr>
            <a:r>
              <a:rPr lang="en-US" dirty="0" smtClean="0"/>
              <a:t>Content Providers</a:t>
            </a:r>
          </a:p>
          <a:p>
            <a:pPr>
              <a:lnSpc>
                <a:spcPct val="160000"/>
              </a:lnSpc>
            </a:pPr>
            <a:r>
              <a:rPr lang="en-US" dirty="0" smtClean="0"/>
              <a:t>Resource Manager</a:t>
            </a:r>
          </a:p>
          <a:p>
            <a:pPr>
              <a:lnSpc>
                <a:spcPct val="160000"/>
              </a:lnSpc>
            </a:pPr>
            <a:r>
              <a:rPr lang="en-US" dirty="0" smtClean="0"/>
              <a:t>Notification Manager</a:t>
            </a:r>
          </a:p>
          <a:p>
            <a:pPr>
              <a:lnSpc>
                <a:spcPct val="160000"/>
              </a:lnSpc>
            </a:pPr>
            <a:r>
              <a:rPr lang="en-US" dirty="0" smtClean="0"/>
              <a:t>Activity Manager</a:t>
            </a:r>
          </a:p>
        </p:txBody>
      </p:sp>
      <p:sp>
        <p:nvSpPr>
          <p:cNvPr id="4" name="Slide Number Placeholder 3"/>
          <p:cNvSpPr>
            <a:spLocks noGrp="1"/>
          </p:cNvSpPr>
          <p:nvPr>
            <p:ph type="sldNum" sz="quarter" idx="10"/>
          </p:nvPr>
        </p:nvSpPr>
        <p:spPr/>
        <p:txBody>
          <a:bodyPr/>
          <a:lstStyle/>
          <a:p>
            <a:fld id="{DA2E8BC1-B6F3-3D4E-8CDE-8AF731476279}"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System.IO.*, </a:t>
            </a:r>
            <a:r>
              <a:rPr lang="en-US" dirty="0" err="1" smtClean="0"/>
              <a:t>System.Net</a:t>
            </a:r>
            <a:r>
              <a:rPr lang="en-US" dirty="0" smtClean="0"/>
              <a:t>.* and the rest of the .NET class libraries to access the underlying Linux operating system facilities</a:t>
            </a:r>
          </a:p>
          <a:p>
            <a:endParaRPr lang="en-US" dirty="0" smtClean="0"/>
          </a:p>
          <a:p>
            <a:r>
              <a:rPr lang="en-US" dirty="0" smtClean="0"/>
              <a:t>Audio, Graphics, OpenGL and Telephony are only exposed through the </a:t>
            </a:r>
            <a:r>
              <a:rPr lang="en-US" dirty="0" err="1" smtClean="0"/>
              <a:t>Dalvik</a:t>
            </a:r>
            <a:r>
              <a:rPr lang="en-US" dirty="0" smtClean="0"/>
              <a:t> Java APIs in Java.* or Android.* namespace</a:t>
            </a:r>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16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Android APIs do not operate directly with filenames, but instead operate on resource IDs.  When you compile an Android application that uses resources, the build system will package the resources for distribution and generate a class called "R" (this is an Android convention) that contains the tokens for each one of the resources included.” – http://http://</a:t>
            </a:r>
            <a:r>
              <a:rPr lang="en-US" dirty="0" err="1" smtClean="0"/>
              <a:t>monodroid.net</a:t>
            </a:r>
            <a:r>
              <a:rPr lang="en-US" dirty="0" smtClean="0"/>
              <a:t>/Documentation/</a:t>
            </a:r>
            <a:r>
              <a:rPr lang="en-US" dirty="0" err="1" smtClean="0"/>
              <a:t>API_Design</a:t>
            </a:r>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33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New Roman"/>
                <a:ea typeface="+mn-ea"/>
                <a:cs typeface="+mn-cs"/>
              </a:rPr>
              <a:t>Demo Order:</a:t>
            </a:r>
          </a:p>
          <a:p>
            <a:r>
              <a:rPr lang="en-US" sz="1200" b="0" i="0" kern="1200" dirty="0" err="1" smtClean="0">
                <a:solidFill>
                  <a:schemeClr val="tx1"/>
                </a:solidFill>
                <a:latin typeface="Times New Roman"/>
                <a:ea typeface="+mn-ea"/>
                <a:cs typeface="+mn-cs"/>
              </a:rPr>
              <a:t>HelloLinearLayout</a:t>
            </a:r>
            <a:endParaRPr lang="en-US" dirty="0" smtClean="0"/>
          </a:p>
          <a:p>
            <a:r>
              <a:rPr lang="en-US" sz="1200" b="0" i="0" kern="1200" dirty="0" err="1" smtClean="0">
                <a:solidFill>
                  <a:schemeClr val="tx1"/>
                </a:solidFill>
                <a:latin typeface="Times New Roman"/>
                <a:ea typeface="+mn-ea"/>
                <a:cs typeface="+mn-cs"/>
              </a:rPr>
              <a:t>HelloListView</a:t>
            </a:r>
            <a:endParaRPr lang="en-US" dirty="0" smtClean="0"/>
          </a:p>
          <a:p>
            <a:r>
              <a:rPr lang="en-US" sz="1200" b="0" i="0" kern="1200" dirty="0" smtClean="0">
                <a:solidFill>
                  <a:schemeClr val="tx1"/>
                </a:solidFill>
                <a:latin typeface="Times New Roman"/>
                <a:ea typeface="+mn-ea"/>
                <a:cs typeface="+mn-cs"/>
              </a:rPr>
              <a:t>HelloL10N</a:t>
            </a:r>
            <a:endParaRPr lang="en-US" dirty="0" smtClean="0"/>
          </a:p>
          <a:p>
            <a:r>
              <a:rPr lang="en-US" sz="1200" b="0" i="0" kern="1200" dirty="0" err="1" smtClean="0">
                <a:solidFill>
                  <a:schemeClr val="tx1"/>
                </a:solidFill>
                <a:latin typeface="Times New Roman"/>
                <a:ea typeface="+mn-ea"/>
                <a:cs typeface="+mn-cs"/>
              </a:rPr>
              <a:t>CABarCode</a:t>
            </a:r>
            <a:endParaRPr lang="en-US" dirty="0" smtClean="0"/>
          </a:p>
          <a:p>
            <a:r>
              <a:rPr lang="en-US" sz="1200" b="0" i="0" kern="1200" dirty="0" err="1" smtClean="0">
                <a:solidFill>
                  <a:schemeClr val="tx1"/>
                </a:solidFill>
                <a:latin typeface="Times New Roman"/>
                <a:ea typeface="+mn-ea"/>
                <a:cs typeface="+mn-cs"/>
              </a:rPr>
              <a:t>HelloSpinner</a:t>
            </a:r>
            <a:endParaRPr lang="en-US" dirty="0" smtClean="0"/>
          </a:p>
          <a:p>
            <a:r>
              <a:rPr lang="en-US" sz="1200" b="0" i="0" kern="1200" dirty="0" err="1" smtClean="0">
                <a:solidFill>
                  <a:schemeClr val="tx1"/>
                </a:solidFill>
                <a:latin typeface="Times New Roman"/>
                <a:ea typeface="+mn-ea"/>
                <a:cs typeface="+mn-cs"/>
              </a:rPr>
              <a:t>GPSMap</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34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5/12/11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5/12/11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5/12/11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5/12/11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4A1DA-BDB1-4693-9FC0-65DE61D7C2F9}" type="datetimeFigureOut">
              <a:rPr lang="en-US" smtClean="0"/>
              <a:pPr/>
              <a:t>5/12/11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14A1DA-BDB1-4693-9FC0-65DE61D7C2F9}" type="datetimeFigureOut">
              <a:rPr lang="en-US" smtClean="0"/>
              <a:pPr/>
              <a:t>5/12/11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14A1DA-BDB1-4693-9FC0-65DE61D7C2F9}" type="datetimeFigureOut">
              <a:rPr lang="en-US" smtClean="0"/>
              <a:pPr/>
              <a:t>5/12/11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14A1DA-BDB1-4693-9FC0-65DE61D7C2F9}" type="datetimeFigureOut">
              <a:rPr lang="en-US" smtClean="0"/>
              <a:pPr/>
              <a:t>5/12/11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4A1DA-BDB1-4693-9FC0-65DE61D7C2F9}" type="datetimeFigureOut">
              <a:rPr lang="en-US" smtClean="0"/>
              <a:pPr/>
              <a:t>5/12/11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5/12/11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5/12/11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a:defRPr>
            </a:lvl1pPr>
          </a:lstStyle>
          <a:p>
            <a:fld id="{DC14A1DA-BDB1-4693-9FC0-65DE61D7C2F9}" type="datetimeFigureOut">
              <a:rPr lang="en-US" smtClean="0"/>
              <a:pPr/>
              <a:t>5/12/11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a:defRPr>
            </a:lvl1pPr>
          </a:lstStyle>
          <a:p>
            <a:fld id="{55DC600C-ED83-4F4D-8E7A-24B1CDAF372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400" kern="1200">
          <a:solidFill>
            <a:schemeClr val="tx1"/>
          </a:solidFill>
          <a:latin typeface="Times New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hyperlink" Target="http://about.me/kevinmcmah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kevinmcmahon/MonoDroid101"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github.com/mono/monodroid-samples" TargetMode="External"/><Relationship Id="rId4" Type="http://schemas.openxmlformats.org/officeDocument/2006/relationships/hyperlink" Target="http://developer.android.com/" TargetMode="External"/><Relationship Id="rId5" Type="http://schemas.openxmlformats.org/officeDocument/2006/relationships/hyperlink" Target="https://github.com/mono/monodroid-samples" TargetMode="External"/><Relationship Id="rId6" Type="http://schemas.openxmlformats.org/officeDocument/2006/relationships/hyperlink" Target="https://github.com/kevinmcmahon/MonoDroid101" TargetMode="External"/><Relationship Id="rId1" Type="http://schemas.openxmlformats.org/officeDocument/2006/relationships/slideLayout" Target="../slideLayouts/slideLayout2.xml"/><Relationship Id="rId2" Type="http://schemas.openxmlformats.org/officeDocument/2006/relationships/hyperlink" Target="http://monodroid.net/Welc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solidFill>
                  <a:srgbClr val="141717"/>
                </a:solidFill>
                <a:latin typeface="Franklin Gothic Medium"/>
                <a:cs typeface="Franklin Gothic Medium"/>
              </a:rPr>
              <a:t>.NET? Mono </a:t>
            </a:r>
            <a:r>
              <a:rPr lang="en-US" smtClean="0">
                <a:solidFill>
                  <a:srgbClr val="141717"/>
                </a:solidFill>
                <a:latin typeface="Franklin Gothic Medium"/>
                <a:cs typeface="Franklin Gothic Medium"/>
              </a:rPr>
              <a:t>for Android Does</a:t>
            </a:r>
            <a:endParaRPr lang="en-US" dirty="0">
              <a:solidFill>
                <a:srgbClr val="141717"/>
              </a:solidFill>
            </a:endParaRPr>
          </a:p>
        </p:txBody>
      </p:sp>
      <p:sp>
        <p:nvSpPr>
          <p:cNvPr id="3" name="Subtitle 2"/>
          <p:cNvSpPr>
            <a:spLocks noGrp="1"/>
          </p:cNvSpPr>
          <p:nvPr>
            <p:ph type="subTitle" idx="1"/>
          </p:nvPr>
        </p:nvSpPr>
        <p:spPr/>
        <p:txBody>
          <a:bodyPr/>
          <a:lstStyle/>
          <a:p>
            <a:endParaRPr lang="en-US" dirty="0">
              <a:solidFill>
                <a:srgbClr val="485C5B"/>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pitchFamily="34" charset="0"/>
              </a:rPr>
              <a:t>Dalvik Virtual Machine</a:t>
            </a:r>
            <a:endParaRPr lang="en-US" dirty="0">
              <a:solidFill>
                <a:srgbClr val="141717"/>
              </a:solidFill>
              <a:latin typeface="Franklin Gothic Medium" pitchFamily="34" charset="0"/>
            </a:endParaRPr>
          </a:p>
        </p:txBody>
      </p:sp>
      <p:sp>
        <p:nvSpPr>
          <p:cNvPr id="3" name="Content Placeholder 2"/>
          <p:cNvSpPr>
            <a:spLocks noGrp="1"/>
          </p:cNvSpPr>
          <p:nvPr>
            <p:ph idx="1"/>
          </p:nvPr>
        </p:nvSpPr>
        <p:spPr/>
        <p:txBody>
          <a:bodyPr>
            <a:normAutofit/>
          </a:bodyPr>
          <a:lstStyle/>
          <a:p>
            <a:r>
              <a:rPr lang="en-US" dirty="0" smtClean="0">
                <a:solidFill>
                  <a:srgbClr val="141717"/>
                </a:solidFill>
              </a:rPr>
              <a:t>Dalvik Virtual Machine</a:t>
            </a:r>
          </a:p>
          <a:p>
            <a:pPr lvl="1"/>
            <a:r>
              <a:rPr lang="en-US" dirty="0" smtClean="0">
                <a:solidFill>
                  <a:srgbClr val="141717"/>
                </a:solidFill>
              </a:rPr>
              <a:t>Register-based</a:t>
            </a:r>
          </a:p>
          <a:p>
            <a:pPr lvl="1"/>
            <a:r>
              <a:rPr lang="en-US" dirty="0" smtClean="0">
                <a:solidFill>
                  <a:srgbClr val="141717"/>
                </a:solidFill>
              </a:rPr>
              <a:t>Runs multiple </a:t>
            </a:r>
            <a:r>
              <a:rPr lang="en-US" dirty="0" err="1" smtClean="0">
                <a:solidFill>
                  <a:srgbClr val="141717"/>
                </a:solidFill>
              </a:rPr>
              <a:t>VMs</a:t>
            </a:r>
            <a:r>
              <a:rPr lang="en-US" dirty="0" smtClean="0">
                <a:solidFill>
                  <a:srgbClr val="141717"/>
                </a:solidFill>
              </a:rPr>
              <a:t> efficiently</a:t>
            </a:r>
          </a:p>
          <a:p>
            <a:pPr lvl="1"/>
            <a:r>
              <a:rPr lang="en-US" dirty="0" smtClean="0">
                <a:solidFill>
                  <a:srgbClr val="141717"/>
                </a:solidFill>
              </a:rPr>
              <a:t>Requires a .class to .</a:t>
            </a:r>
            <a:r>
              <a:rPr lang="en-US" dirty="0" err="1" smtClean="0">
                <a:solidFill>
                  <a:srgbClr val="141717"/>
                </a:solidFill>
              </a:rPr>
              <a:t>dex</a:t>
            </a:r>
            <a:r>
              <a:rPr lang="en-US" dirty="0" smtClean="0">
                <a:solidFill>
                  <a:srgbClr val="141717"/>
                </a:solidFill>
              </a:rPr>
              <a:t> transformation</a:t>
            </a:r>
          </a:p>
          <a:p>
            <a:pPr lvl="1"/>
            <a:r>
              <a:rPr lang="en-US" dirty="0" smtClean="0">
                <a:solidFill>
                  <a:srgbClr val="141717"/>
                </a:solidFill>
              </a:rPr>
              <a:t>JIT (as of Android 2.2)</a:t>
            </a:r>
          </a:p>
          <a:p>
            <a:r>
              <a:rPr lang="en-US" dirty="0" smtClean="0">
                <a:solidFill>
                  <a:srgbClr val="141717"/>
                </a:solidFill>
              </a:rPr>
              <a:t>Each Android Application:</a:t>
            </a:r>
          </a:p>
          <a:p>
            <a:pPr lvl="1"/>
            <a:r>
              <a:rPr lang="en-US" dirty="0" smtClean="0">
                <a:solidFill>
                  <a:srgbClr val="141717"/>
                </a:solidFill>
              </a:rPr>
              <a:t>Runs in their own process </a:t>
            </a:r>
          </a:p>
          <a:p>
            <a:pPr lvl="1"/>
            <a:r>
              <a:rPr lang="en-US" dirty="0" smtClean="0">
                <a:solidFill>
                  <a:srgbClr val="141717"/>
                </a:solidFill>
              </a:rPr>
              <a:t>Runs on their own VM</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What is Mono for Android?</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solidFill>
                  <a:srgbClr val="141717"/>
                </a:solidFill>
              </a:rPr>
              <a:t>Commercial Product from Novell</a:t>
            </a:r>
          </a:p>
          <a:p>
            <a:pPr lvl="1"/>
            <a:r>
              <a:rPr lang="en-US" dirty="0" smtClean="0">
                <a:solidFill>
                  <a:srgbClr val="141717"/>
                </a:solidFill>
              </a:rPr>
              <a:t>$399 individual / ~$999 enterprise </a:t>
            </a:r>
            <a:r>
              <a:rPr lang="en-US" dirty="0">
                <a:solidFill>
                  <a:srgbClr val="141717"/>
                </a:solidFill>
              </a:rPr>
              <a:t>/ ~$</a:t>
            </a:r>
            <a:r>
              <a:rPr lang="en-US" dirty="0" smtClean="0">
                <a:solidFill>
                  <a:srgbClr val="141717"/>
                </a:solidFill>
              </a:rPr>
              <a:t>99 student </a:t>
            </a:r>
          </a:p>
          <a:p>
            <a:r>
              <a:rPr lang="en-US" dirty="0" smtClean="0">
                <a:solidFill>
                  <a:srgbClr val="141717"/>
                </a:solidFill>
              </a:rPr>
              <a:t>Windows and Mac OS X (Linux soon)</a:t>
            </a:r>
          </a:p>
          <a:p>
            <a:r>
              <a:rPr lang="en-US" dirty="0" smtClean="0">
                <a:solidFill>
                  <a:srgbClr val="141717"/>
                </a:solidFill>
              </a:rPr>
              <a:t>Demo can do everything but deploy</a:t>
            </a:r>
          </a:p>
          <a:p>
            <a:pPr lvl="1"/>
            <a:r>
              <a:rPr lang="en-US" b="1" dirty="0" smtClean="0">
                <a:solidFill>
                  <a:srgbClr val="141717"/>
                </a:solidFill>
              </a:rPr>
              <a:t>DOWNLOAD AND TRY IT!</a:t>
            </a:r>
          </a:p>
          <a:p>
            <a:r>
              <a:rPr lang="en-US" dirty="0" smtClean="0">
                <a:solidFill>
                  <a:srgbClr val="141717"/>
                </a:solidFill>
              </a:rPr>
              <a:t>Shipped v1.0 in early April</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How Does it Work?</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lstStyle/>
          <a:p>
            <a:r>
              <a:rPr lang="en-US" dirty="0" smtClean="0">
                <a:solidFill>
                  <a:srgbClr val="141717"/>
                </a:solidFill>
              </a:rPr>
              <a:t>Mono Runtime</a:t>
            </a:r>
          </a:p>
          <a:p>
            <a:pPr lvl="1"/>
            <a:r>
              <a:rPr lang="en-US" dirty="0" smtClean="0">
                <a:solidFill>
                  <a:srgbClr val="141717"/>
                </a:solidFill>
              </a:rPr>
              <a:t>Native to the device</a:t>
            </a:r>
          </a:p>
          <a:p>
            <a:pPr lvl="1"/>
            <a:r>
              <a:rPr lang="en-US" dirty="0" smtClean="0">
                <a:solidFill>
                  <a:srgbClr val="141717"/>
                </a:solidFill>
              </a:rPr>
              <a:t>Executes .Net code</a:t>
            </a:r>
          </a:p>
          <a:p>
            <a:pPr lvl="1"/>
            <a:r>
              <a:rPr lang="en-US" dirty="0" smtClean="0">
                <a:solidFill>
                  <a:srgbClr val="141717"/>
                </a:solidFill>
              </a:rPr>
              <a:t>Runs </a:t>
            </a:r>
            <a:r>
              <a:rPr lang="en-US" b="1" dirty="0" smtClean="0">
                <a:solidFill>
                  <a:srgbClr val="141717"/>
                </a:solidFill>
              </a:rPr>
              <a:t>side-by-side</a:t>
            </a:r>
            <a:r>
              <a:rPr lang="en-US" dirty="0" smtClean="0">
                <a:solidFill>
                  <a:srgbClr val="141717"/>
                </a:solidFill>
              </a:rPr>
              <a:t> with Dalvik</a:t>
            </a:r>
          </a:p>
          <a:p>
            <a:r>
              <a:rPr lang="en-US" dirty="0" smtClean="0">
                <a:solidFill>
                  <a:srgbClr val="141717"/>
                </a:solidFill>
              </a:rPr>
              <a:t>Mono to Android Communication</a:t>
            </a:r>
          </a:p>
          <a:p>
            <a:pPr lvl="1"/>
            <a:r>
              <a:rPr lang="en-US" dirty="0" smtClean="0">
                <a:solidFill>
                  <a:srgbClr val="141717"/>
                </a:solidFill>
              </a:rPr>
              <a:t>Java proxies</a:t>
            </a:r>
          </a:p>
          <a:p>
            <a:pPr lvl="2"/>
            <a:r>
              <a:rPr lang="en-US" dirty="0" smtClean="0">
                <a:solidFill>
                  <a:srgbClr val="141717"/>
                </a:solidFill>
              </a:rPr>
              <a:t>Android Callable Wrappers </a:t>
            </a:r>
          </a:p>
          <a:p>
            <a:pPr lvl="2"/>
            <a:r>
              <a:rPr lang="en-US" dirty="0" smtClean="0">
                <a:solidFill>
                  <a:srgbClr val="141717"/>
                </a:solidFill>
              </a:rPr>
              <a:t>Managed Callable Wrappers</a:t>
            </a:r>
          </a:p>
          <a:p>
            <a:pPr>
              <a:buNone/>
            </a:pPr>
            <a:endParaRPr lang="en-US" dirty="0" smtClean="0">
              <a:solidFill>
                <a:srgbClr val="141717"/>
              </a:solidFill>
            </a:endParaRPr>
          </a:p>
          <a:p>
            <a:endParaRPr lang="en-US" dirty="0" smtClean="0">
              <a:solidFill>
                <a:srgbClr val="14171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droid-dalvik-mono-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4000"/>
            <a:ext cx="7480300" cy="6337300"/>
          </a:xfrm>
          <a:prstGeom prst="rect">
            <a:avLst/>
          </a:prstGeom>
        </p:spPr>
      </p:pic>
    </p:spTree>
    <p:extLst>
      <p:ext uri="{BB962C8B-B14F-4D97-AF65-F5344CB8AC3E}">
        <p14:creationId xmlns:p14="http://schemas.microsoft.com/office/powerpoint/2010/main" val="113773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droid-dalvik-mono-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4000"/>
            <a:ext cx="7480300" cy="6337300"/>
          </a:xfrm>
          <a:prstGeom prst="rect">
            <a:avLst/>
          </a:prstGeom>
        </p:spPr>
      </p:pic>
    </p:spTree>
    <p:extLst>
      <p:ext uri="{BB962C8B-B14F-4D97-AF65-F5344CB8AC3E}">
        <p14:creationId xmlns:p14="http://schemas.microsoft.com/office/powerpoint/2010/main" val="233011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droid-dalvik-mono-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4000"/>
            <a:ext cx="7480300" cy="6337300"/>
          </a:xfrm>
          <a:prstGeom prst="rect">
            <a:avLst/>
          </a:prstGeom>
        </p:spPr>
      </p:pic>
    </p:spTree>
    <p:extLst>
      <p:ext uri="{BB962C8B-B14F-4D97-AF65-F5344CB8AC3E}">
        <p14:creationId xmlns:p14="http://schemas.microsoft.com/office/powerpoint/2010/main" val="215525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Mono for Android Architecture</a:t>
            </a:r>
            <a:endParaRPr lang="en-US" dirty="0">
              <a:solidFill>
                <a:srgbClr val="141717"/>
              </a:solidFill>
              <a:latin typeface="Franklin Gothic Medium"/>
              <a:cs typeface="Franklin Gothic Medium"/>
            </a:endParaRPr>
          </a:p>
        </p:txBody>
      </p:sp>
      <p:pic>
        <p:nvPicPr>
          <p:cNvPr id="4" name="Content Placeholder 3" descr="architecture2.PNG"/>
          <p:cNvPicPr>
            <a:picLocks noGrp="1" noChangeAspect="1"/>
          </p:cNvPicPr>
          <p:nvPr>
            <p:ph idx="1"/>
          </p:nvPr>
        </p:nvPicPr>
        <p:blipFill>
          <a:blip r:embed="rId3" cstate="print"/>
          <a:stretch>
            <a:fillRect/>
          </a:stretch>
        </p:blipFill>
        <p:spPr>
          <a:xfrm>
            <a:off x="1585495" y="2496153"/>
            <a:ext cx="5973009" cy="2734057"/>
          </a:xfr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Franklin Gothic Medium"/>
                <a:cs typeface="Franklin Gothic Medium"/>
              </a:rPr>
              <a:t>Mono for Android Design Principles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lnSpc>
                <a:spcPct val="160000"/>
              </a:lnSpc>
            </a:pPr>
            <a:r>
              <a:rPr lang="en-US" dirty="0" smtClean="0"/>
              <a:t>Follow the Framework Design Guidelines</a:t>
            </a:r>
          </a:p>
          <a:p>
            <a:pPr>
              <a:lnSpc>
                <a:spcPct val="160000"/>
              </a:lnSpc>
            </a:pPr>
            <a:r>
              <a:rPr lang="en-US" dirty="0" smtClean="0"/>
              <a:t>Allow developers to subclass any Java class</a:t>
            </a:r>
          </a:p>
          <a:p>
            <a:pPr>
              <a:lnSpc>
                <a:spcPct val="160000"/>
              </a:lnSpc>
            </a:pPr>
            <a:r>
              <a:rPr lang="en-US" dirty="0" smtClean="0"/>
              <a:t>C# delegates (lambdas, anonymous methods)</a:t>
            </a:r>
          </a:p>
          <a:p>
            <a:pPr>
              <a:lnSpc>
                <a:spcPct val="160000"/>
              </a:lnSpc>
            </a:pPr>
            <a:r>
              <a:rPr lang="en-US" dirty="0" smtClean="0"/>
              <a:t>Java properties as C# properties</a:t>
            </a:r>
          </a:p>
          <a:p>
            <a:pPr>
              <a:lnSpc>
                <a:spcPct val="160000"/>
              </a:lnSpc>
            </a:pPr>
            <a:r>
              <a:rPr lang="en-US" dirty="0" smtClean="0"/>
              <a:t>Strongly typed API</a:t>
            </a:r>
          </a:p>
          <a:p>
            <a:pPr>
              <a:lnSpc>
                <a:spcPct val="160000"/>
              </a:lnSpc>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pPr marL="0" indent="0" algn="ctr">
              <a:buNone/>
            </a:pPr>
            <a:r>
              <a:rPr lang="en-US" sz="8000" dirty="0" smtClean="0">
                <a:solidFill>
                  <a:srgbClr val="141717"/>
                </a:solidFill>
                <a:latin typeface="Franklin Gothic Medium"/>
                <a:cs typeface="Franklin Gothic Medium"/>
              </a:rPr>
              <a:t>WHY?</a:t>
            </a:r>
            <a:endParaRPr lang="en-US" sz="8000" dirty="0" smtClean="0">
              <a:solidFill>
                <a:srgbClr val="141717"/>
              </a:solidFill>
              <a:latin typeface="Franklin Gothic Medium"/>
              <a:cs typeface="Franklin Gothic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6000" dirty="0">
                <a:solidFill>
                  <a:srgbClr val="141717"/>
                </a:solidFill>
              </a:rPr>
              <a:t>Mono for Android story not as compelling as </a:t>
            </a:r>
            <a:r>
              <a:rPr lang="en-US" sz="6000" dirty="0" err="1" smtClean="0">
                <a:solidFill>
                  <a:srgbClr val="141717"/>
                </a:solidFill>
              </a:rPr>
              <a:t>MonoTouch</a:t>
            </a:r>
            <a:r>
              <a:rPr lang="en-US" sz="6000" dirty="0">
                <a:solidFill>
                  <a:srgbClr val="141717"/>
                </a:solidFill>
              </a:rPr>
              <a:t>.</a:t>
            </a:r>
          </a:p>
        </p:txBody>
      </p:sp>
    </p:spTree>
    <p:extLst>
      <p:ext uri="{BB962C8B-B14F-4D97-AF65-F5344CB8AC3E}">
        <p14:creationId xmlns:p14="http://schemas.microsoft.com/office/powerpoint/2010/main" val="294023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Overview</a:t>
            </a:r>
            <a:endParaRPr lang="en-US" dirty="0">
              <a:latin typeface="Franklin Gothic Medium"/>
            </a:endParaRPr>
          </a:p>
        </p:txBody>
      </p:sp>
      <p:sp>
        <p:nvSpPr>
          <p:cNvPr id="3" name="Content Placeholder 2"/>
          <p:cNvSpPr>
            <a:spLocks noGrp="1"/>
          </p:cNvSpPr>
          <p:nvPr>
            <p:ph idx="1"/>
          </p:nvPr>
        </p:nvSpPr>
        <p:spPr/>
        <p:txBody>
          <a:bodyPr/>
          <a:lstStyle/>
          <a:p>
            <a:pPr>
              <a:lnSpc>
                <a:spcPct val="200000"/>
              </a:lnSpc>
            </a:pPr>
            <a:r>
              <a:rPr lang="en-US" dirty="0" smtClean="0">
                <a:solidFill>
                  <a:srgbClr val="141717"/>
                </a:solidFill>
              </a:rPr>
              <a:t>Overview of Android</a:t>
            </a:r>
          </a:p>
          <a:p>
            <a:pPr>
              <a:lnSpc>
                <a:spcPct val="200000"/>
              </a:lnSpc>
            </a:pPr>
            <a:r>
              <a:rPr lang="en-US" dirty="0" smtClean="0">
                <a:solidFill>
                  <a:srgbClr val="141717"/>
                </a:solidFill>
              </a:rPr>
              <a:t>Mono for Android : What, How, Why</a:t>
            </a:r>
          </a:p>
          <a:p>
            <a:pPr>
              <a:lnSpc>
                <a:spcPct val="200000"/>
              </a:lnSpc>
            </a:pPr>
            <a:r>
              <a:rPr lang="en-US" dirty="0" smtClean="0">
                <a:solidFill>
                  <a:srgbClr val="141717"/>
                </a:solidFill>
              </a:rPr>
              <a:t>Mono for Android Resources</a:t>
            </a:r>
          </a:p>
          <a:p>
            <a:pPr>
              <a:lnSpc>
                <a:spcPct val="200000"/>
              </a:lnSpc>
            </a:pPr>
            <a:r>
              <a:rPr lang="en-US" dirty="0" smtClean="0">
                <a:solidFill>
                  <a:srgbClr val="141717"/>
                </a:solidFill>
              </a:rPr>
              <a:t>Code Demo</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6000" dirty="0">
                <a:solidFill>
                  <a:srgbClr val="141717"/>
                </a:solidFill>
              </a:rPr>
              <a:t>Opportunities for re-use across platforms</a:t>
            </a:r>
          </a:p>
          <a:p>
            <a:endParaRPr lang="en-US" dirty="0"/>
          </a:p>
        </p:txBody>
      </p:sp>
    </p:spTree>
    <p:extLst>
      <p:ext uri="{BB962C8B-B14F-4D97-AF65-F5344CB8AC3E}">
        <p14:creationId xmlns:p14="http://schemas.microsoft.com/office/powerpoint/2010/main" val="131909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6000" dirty="0">
                <a:solidFill>
                  <a:srgbClr val="141717"/>
                </a:solidFill>
              </a:rPr>
              <a:t>Development tooling and environment</a:t>
            </a:r>
          </a:p>
          <a:p>
            <a:endParaRPr lang="en-US" dirty="0"/>
          </a:p>
        </p:txBody>
      </p:sp>
    </p:spTree>
    <p:extLst>
      <p:ext uri="{BB962C8B-B14F-4D97-AF65-F5344CB8AC3E}">
        <p14:creationId xmlns:p14="http://schemas.microsoft.com/office/powerpoint/2010/main" val="2988564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6600" dirty="0">
                <a:solidFill>
                  <a:srgbClr val="141717"/>
                </a:solidFill>
              </a:rPr>
              <a:t>C# &gt; Java</a:t>
            </a:r>
          </a:p>
          <a:p>
            <a:endParaRPr lang="en-US" dirty="0"/>
          </a:p>
        </p:txBody>
      </p:sp>
    </p:spTree>
    <p:extLst>
      <p:ext uri="{BB962C8B-B14F-4D97-AF65-F5344CB8AC3E}">
        <p14:creationId xmlns:p14="http://schemas.microsoft.com/office/powerpoint/2010/main" val="3781494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Deployment Options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pPr>
              <a:spcAft>
                <a:spcPts val="1200"/>
              </a:spcAft>
            </a:pPr>
            <a:r>
              <a:rPr lang="en-US" sz="2800" dirty="0" smtClean="0">
                <a:solidFill>
                  <a:srgbClr val="141717"/>
                </a:solidFill>
              </a:rPr>
              <a:t>Deploy to Android Virtual Device</a:t>
            </a:r>
          </a:p>
          <a:p>
            <a:pPr>
              <a:spcAft>
                <a:spcPts val="1200"/>
              </a:spcAft>
            </a:pPr>
            <a:r>
              <a:rPr lang="en-US" sz="2800" dirty="0" smtClean="0">
                <a:solidFill>
                  <a:srgbClr val="141717"/>
                </a:solidFill>
              </a:rPr>
              <a:t>Deploy to Device</a:t>
            </a:r>
          </a:p>
          <a:p>
            <a:pPr>
              <a:spcAft>
                <a:spcPts val="1200"/>
              </a:spcAft>
            </a:pPr>
            <a:r>
              <a:rPr lang="en-US" sz="2800" dirty="0" smtClean="0">
                <a:solidFill>
                  <a:srgbClr val="141717"/>
                </a:solidFill>
              </a:rPr>
              <a:t>Debug capabilities on both</a:t>
            </a:r>
          </a:p>
          <a:p>
            <a:pPr>
              <a:spcAft>
                <a:spcPts val="1200"/>
              </a:spcAft>
            </a:pPr>
            <a:r>
              <a:rPr lang="en-US" sz="2800" dirty="0" smtClean="0">
                <a:solidFill>
                  <a:srgbClr val="141717"/>
                </a:solidFill>
              </a:rPr>
              <a:t>Sell (eventually) </a:t>
            </a:r>
          </a:p>
          <a:p>
            <a:pPr lvl="1">
              <a:spcAft>
                <a:spcPts val="1200"/>
              </a:spcAft>
            </a:pPr>
            <a:r>
              <a:rPr lang="en-US" dirty="0" smtClean="0">
                <a:solidFill>
                  <a:srgbClr val="141717"/>
                </a:solidFill>
              </a:rPr>
              <a:t>Android Marketplace</a:t>
            </a:r>
          </a:p>
          <a:p>
            <a:pPr lvl="1">
              <a:spcAft>
                <a:spcPts val="1200"/>
              </a:spcAft>
            </a:pPr>
            <a:r>
              <a:rPr lang="en-US" dirty="0" smtClean="0">
                <a:solidFill>
                  <a:srgbClr val="141717"/>
                </a:solidFill>
              </a:rPr>
              <a:t>Amazon App Store</a:t>
            </a:r>
          </a:p>
          <a:p>
            <a:pPr lvl="1">
              <a:spcAft>
                <a:spcPts val="1200"/>
              </a:spcAft>
            </a:pPr>
            <a:endParaRPr lang="en-US" dirty="0" smtClean="0">
              <a:solidFill>
                <a:srgbClr val="141717"/>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Android Application Concepts</a:t>
            </a:r>
          </a:p>
        </p:txBody>
      </p:sp>
      <p:sp>
        <p:nvSpPr>
          <p:cNvPr id="3" name="Content Placeholder 2"/>
          <p:cNvSpPr>
            <a:spLocks noGrp="1"/>
          </p:cNvSpPr>
          <p:nvPr>
            <p:ph idx="1"/>
          </p:nvPr>
        </p:nvSpPr>
        <p:spPr/>
        <p:txBody>
          <a:bodyPr/>
          <a:lstStyle/>
          <a:p>
            <a:pPr>
              <a:spcAft>
                <a:spcPts val="3000"/>
              </a:spcAft>
            </a:pPr>
            <a:r>
              <a:rPr lang="en-US" dirty="0" smtClean="0">
                <a:solidFill>
                  <a:srgbClr val="141717"/>
                </a:solidFill>
              </a:rPr>
              <a:t>Activities</a:t>
            </a:r>
          </a:p>
          <a:p>
            <a:pPr>
              <a:spcAft>
                <a:spcPts val="3000"/>
              </a:spcAft>
            </a:pPr>
            <a:r>
              <a:rPr lang="en-US" dirty="0" smtClean="0">
                <a:solidFill>
                  <a:srgbClr val="141717"/>
                </a:solidFill>
              </a:rPr>
              <a:t>Services</a:t>
            </a:r>
          </a:p>
          <a:p>
            <a:pPr>
              <a:spcAft>
                <a:spcPts val="3000"/>
              </a:spcAft>
            </a:pPr>
            <a:r>
              <a:rPr lang="en-US" dirty="0" smtClean="0">
                <a:solidFill>
                  <a:srgbClr val="141717"/>
                </a:solidFill>
              </a:rPr>
              <a:t>Content Providers</a:t>
            </a:r>
          </a:p>
          <a:p>
            <a:pPr>
              <a:spcAft>
                <a:spcPts val="3000"/>
              </a:spcAft>
            </a:pPr>
            <a:r>
              <a:rPr lang="en-US" dirty="0" smtClean="0">
                <a:solidFill>
                  <a:srgbClr val="141717"/>
                </a:solidFill>
              </a:rPr>
              <a:t>Intents</a:t>
            </a:r>
          </a:p>
          <a:p>
            <a:pPr>
              <a:spcAft>
                <a:spcPts val="3000"/>
              </a:spcAft>
            </a:pPr>
            <a:r>
              <a:rPr lang="en-US" dirty="0" smtClean="0">
                <a:solidFill>
                  <a:srgbClr val="141717"/>
                </a:solidFill>
              </a:rPr>
              <a:t>Resources</a:t>
            </a:r>
            <a:endParaRPr lang="en-US" dirty="0">
              <a:solidFill>
                <a:srgbClr val="141717"/>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Activities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solidFill>
                  <a:srgbClr val="141717"/>
                </a:solidFill>
              </a:rPr>
              <a:t>Orchestrates a UI view</a:t>
            </a:r>
          </a:p>
          <a:p>
            <a:pPr>
              <a:spcAft>
                <a:spcPts val="600"/>
              </a:spcAft>
            </a:pPr>
            <a:r>
              <a:rPr lang="en-US" dirty="0" smtClean="0">
                <a:solidFill>
                  <a:srgbClr val="141717"/>
                </a:solidFill>
              </a:rPr>
              <a:t>Applications are composed of 1-to-Many activities</a:t>
            </a:r>
          </a:p>
          <a:p>
            <a:r>
              <a:rPr lang="en-US" dirty="0" smtClean="0">
                <a:solidFill>
                  <a:srgbClr val="141717"/>
                </a:solidFill>
              </a:rPr>
              <a:t>One activity marked as main and shown first upon launch</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Activities - Views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solidFill>
                  <a:srgbClr val="141717"/>
                </a:solidFill>
              </a:rPr>
              <a:t>Each activity is given a default window to draw in. </a:t>
            </a:r>
          </a:p>
          <a:p>
            <a:r>
              <a:rPr lang="en-US" dirty="0" smtClean="0">
                <a:solidFill>
                  <a:srgbClr val="141717"/>
                </a:solidFill>
              </a:rPr>
              <a:t>Content of the window is provided by a hierarchy of views</a:t>
            </a:r>
          </a:p>
          <a:p>
            <a:r>
              <a:rPr lang="en-US" dirty="0" smtClean="0">
                <a:solidFill>
                  <a:srgbClr val="141717"/>
                </a:solidFill>
              </a:rPr>
              <a:t>A view hierarchy is placed within an activity's window by the </a:t>
            </a:r>
            <a:r>
              <a:rPr lang="en-US" dirty="0" err="1" smtClean="0">
                <a:solidFill>
                  <a:srgbClr val="141717"/>
                </a:solidFill>
              </a:rPr>
              <a:t>Activity.SetContentView</a:t>
            </a:r>
            <a:r>
              <a:rPr lang="en-US" dirty="0" smtClean="0">
                <a:solidFill>
                  <a:srgbClr val="141717"/>
                </a:solidFill>
              </a:rPr>
              <a:t>()</a:t>
            </a:r>
          </a:p>
          <a:p>
            <a:endParaRPr lang="en-US" dirty="0">
              <a:solidFill>
                <a:srgbClr val="141717"/>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activity_lifecycle.png"/>
          <p:cNvPicPr>
            <a:picLocks noGrp="1" noChangeAspect="1"/>
          </p:cNvPicPr>
          <p:nvPr>
            <p:ph idx="1"/>
          </p:nvPr>
        </p:nvPicPr>
        <p:blipFill>
          <a:blip r:embed="rId2" cstate="print"/>
          <a:srcRect l="-68607" r="-68607"/>
          <a:stretch>
            <a:fillRect/>
          </a:stretch>
        </p:blipFill>
        <p:spPr>
          <a:xfrm>
            <a:off x="222069" y="609600"/>
            <a:ext cx="8699863" cy="586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Activity Life Cycle</a:t>
            </a:r>
          </a:p>
        </p:txBody>
      </p:sp>
      <p:sp>
        <p:nvSpPr>
          <p:cNvPr id="3" name="Content Placeholder 2"/>
          <p:cNvSpPr>
            <a:spLocks noGrp="1"/>
          </p:cNvSpPr>
          <p:nvPr>
            <p:ph idx="1"/>
          </p:nvPr>
        </p:nvSpPr>
        <p:spPr/>
        <p:txBody>
          <a:bodyPr/>
          <a:lstStyle/>
          <a:p>
            <a:r>
              <a:rPr lang="en-US" dirty="0" err="1" smtClean="0">
                <a:solidFill>
                  <a:srgbClr val="141717"/>
                </a:solidFill>
              </a:rPr>
              <a:t>onCreate</a:t>
            </a:r>
            <a:endParaRPr lang="en-US" dirty="0" smtClean="0">
              <a:solidFill>
                <a:srgbClr val="141717"/>
              </a:solidFill>
            </a:endParaRPr>
          </a:p>
          <a:p>
            <a:r>
              <a:rPr lang="en-US" dirty="0" err="1" smtClean="0">
                <a:solidFill>
                  <a:srgbClr val="141717"/>
                </a:solidFill>
              </a:rPr>
              <a:t>onStart</a:t>
            </a:r>
            <a:endParaRPr lang="en-US" dirty="0" smtClean="0">
              <a:solidFill>
                <a:srgbClr val="141717"/>
              </a:solidFill>
            </a:endParaRPr>
          </a:p>
          <a:p>
            <a:r>
              <a:rPr lang="en-US" dirty="0" err="1" smtClean="0">
                <a:solidFill>
                  <a:srgbClr val="141717"/>
                </a:solidFill>
              </a:rPr>
              <a:t>onResume</a:t>
            </a:r>
            <a:endParaRPr lang="en-US" dirty="0" smtClean="0">
              <a:solidFill>
                <a:srgbClr val="141717"/>
              </a:solidFill>
            </a:endParaRPr>
          </a:p>
          <a:p>
            <a:r>
              <a:rPr lang="en-US" dirty="0" err="1" smtClean="0">
                <a:solidFill>
                  <a:srgbClr val="141717"/>
                </a:solidFill>
              </a:rPr>
              <a:t>onPause</a:t>
            </a:r>
            <a:endParaRPr lang="en-US" dirty="0" smtClean="0">
              <a:solidFill>
                <a:srgbClr val="141717"/>
              </a:solidFill>
            </a:endParaRPr>
          </a:p>
          <a:p>
            <a:r>
              <a:rPr lang="en-US" dirty="0" err="1" smtClean="0">
                <a:solidFill>
                  <a:srgbClr val="141717"/>
                </a:solidFill>
              </a:rPr>
              <a:t>onStop</a:t>
            </a:r>
            <a:endParaRPr lang="en-US" dirty="0" smtClean="0">
              <a:solidFill>
                <a:srgbClr val="141717"/>
              </a:solidFill>
            </a:endParaRPr>
          </a:p>
          <a:p>
            <a:r>
              <a:rPr lang="en-US" dirty="0" err="1" smtClean="0">
                <a:solidFill>
                  <a:srgbClr val="141717"/>
                </a:solidFill>
              </a:rPr>
              <a:t>onDestroy</a:t>
            </a:r>
            <a:endParaRPr lang="en-US" dirty="0" smtClean="0">
              <a:solidFill>
                <a:srgbClr val="141717"/>
              </a:solidFill>
            </a:endParaRPr>
          </a:p>
          <a:p>
            <a:endParaRPr lang="en-US" dirty="0" smtClean="0">
              <a:solidFill>
                <a:srgbClr val="141717"/>
              </a:solidFill>
            </a:endParaRPr>
          </a:p>
          <a:p>
            <a:endParaRPr lang="en-US" dirty="0" smtClean="0">
              <a:solidFill>
                <a:srgbClr val="141717"/>
              </a:solidFill>
            </a:endParaRPr>
          </a:p>
          <a:p>
            <a:endParaRPr lang="en-US" dirty="0">
              <a:solidFill>
                <a:srgbClr val="141717"/>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Intents</a:t>
            </a:r>
          </a:p>
        </p:txBody>
      </p:sp>
      <p:sp>
        <p:nvSpPr>
          <p:cNvPr id="3" name="Content Placeholder 2"/>
          <p:cNvSpPr>
            <a:spLocks noGrp="1"/>
          </p:cNvSpPr>
          <p:nvPr>
            <p:ph idx="1"/>
          </p:nvPr>
        </p:nvSpPr>
        <p:spPr/>
        <p:txBody>
          <a:bodyPr/>
          <a:lstStyle/>
          <a:p>
            <a:r>
              <a:rPr lang="en-US" dirty="0" err="1" smtClean="0">
                <a:solidFill>
                  <a:srgbClr val="141717"/>
                </a:solidFill>
              </a:rPr>
              <a:t>Eventing</a:t>
            </a:r>
            <a:r>
              <a:rPr lang="en-US" dirty="0" smtClean="0">
                <a:solidFill>
                  <a:srgbClr val="141717"/>
                </a:solidFill>
              </a:rPr>
              <a:t> mechanism</a:t>
            </a:r>
          </a:p>
          <a:p>
            <a:r>
              <a:rPr lang="en-US" dirty="0" smtClean="0">
                <a:solidFill>
                  <a:srgbClr val="141717"/>
                </a:solidFill>
              </a:rPr>
              <a:t>Intent objects are passive data that is of interest to the component that is receiving the intent</a:t>
            </a:r>
          </a:p>
          <a:p>
            <a:r>
              <a:rPr lang="en-US" dirty="0" smtClean="0">
                <a:solidFill>
                  <a:srgbClr val="141717"/>
                </a:solidFill>
              </a:rPr>
              <a:t>Filterable so you can pick and choose which events to respond to</a:t>
            </a:r>
          </a:p>
          <a:p>
            <a:endParaRPr lang="en-US" dirty="0" smtClean="0">
              <a:solidFill>
                <a:srgbClr val="141717"/>
              </a:solidFill>
            </a:endParaRPr>
          </a:p>
          <a:p>
            <a:endParaRPr lang="en-US" dirty="0" smtClean="0">
              <a:solidFill>
                <a:srgbClr val="14171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evin-McMahon.jpg"/>
          <p:cNvPicPr>
            <a:picLocks noGrp="1" noChangeAspect="1"/>
          </p:cNvPicPr>
          <p:nvPr>
            <p:ph idx="1"/>
          </p:nvPr>
        </p:nvPicPr>
        <p:blipFill>
          <a:blip r:embed="rId2">
            <a:extLst>
              <a:ext uri="{28A0092B-C50C-407E-A947-70E740481C1C}">
                <a14:useLocalDpi xmlns:a14="http://schemas.microsoft.com/office/drawing/2010/main" val="0"/>
              </a:ext>
            </a:extLst>
          </a:blip>
          <a:srcRect t="9480" b="9480"/>
          <a:stretch>
            <a:fillRect/>
          </a:stretch>
        </p:blipFill>
        <p:spPr>
          <a:xfrm>
            <a:off x="3200400" y="381000"/>
            <a:ext cx="2692141" cy="2590800"/>
          </a:xfrm>
        </p:spPr>
      </p:pic>
      <p:sp>
        <p:nvSpPr>
          <p:cNvPr id="5" name="TextBox 4"/>
          <p:cNvSpPr txBox="1"/>
          <p:nvPr/>
        </p:nvSpPr>
        <p:spPr>
          <a:xfrm>
            <a:off x="838200" y="3276600"/>
            <a:ext cx="7848600" cy="1569660"/>
          </a:xfrm>
          <a:prstGeom prst="rect">
            <a:avLst/>
          </a:prstGeom>
          <a:noFill/>
        </p:spPr>
        <p:txBody>
          <a:bodyPr wrap="square" rtlCol="0">
            <a:spAutoFit/>
          </a:bodyPr>
          <a:lstStyle/>
          <a:p>
            <a:pPr algn="ctr"/>
            <a:r>
              <a:rPr lang="en-US" sz="4800" dirty="0" smtClean="0">
                <a:latin typeface="Times New Roman"/>
                <a:cs typeface="Times New Roman"/>
                <a:hlinkClick r:id="rId3"/>
              </a:rPr>
              <a:t>http://about.me/kevinmcmahon</a:t>
            </a:r>
            <a:endParaRPr lang="en-US" sz="4800" dirty="0" smtClean="0">
              <a:latin typeface="Times New Roman"/>
              <a:cs typeface="Times New Roman"/>
            </a:endParaRPr>
          </a:p>
          <a:p>
            <a:pPr algn="ctr"/>
            <a:r>
              <a:rPr lang="en-US" sz="4800" dirty="0" smtClean="0">
                <a:latin typeface="Times New Roman"/>
                <a:cs typeface="Times New Roman"/>
              </a:rPr>
              <a:t>@</a:t>
            </a:r>
            <a:r>
              <a:rPr lang="en-US" sz="4800" dirty="0" err="1" smtClean="0">
                <a:latin typeface="Times New Roman"/>
                <a:cs typeface="Times New Roman"/>
              </a:rPr>
              <a:t>klmcmahon</a:t>
            </a:r>
            <a:endParaRPr lang="en-US" sz="4800" dirty="0" smtClean="0">
              <a:latin typeface="Times New Roman"/>
              <a:cs typeface="Times New Roman"/>
            </a:endParaRPr>
          </a:p>
        </p:txBody>
      </p:sp>
    </p:spTree>
    <p:extLst>
      <p:ext uri="{BB962C8B-B14F-4D97-AF65-F5344CB8AC3E}">
        <p14:creationId xmlns:p14="http://schemas.microsoft.com/office/powerpoint/2010/main" val="1847769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Services</a:t>
            </a:r>
          </a:p>
        </p:txBody>
      </p:sp>
      <p:sp>
        <p:nvSpPr>
          <p:cNvPr id="3" name="Content Placeholder 2"/>
          <p:cNvSpPr>
            <a:spLocks noGrp="1"/>
          </p:cNvSpPr>
          <p:nvPr>
            <p:ph idx="1"/>
          </p:nvPr>
        </p:nvSpPr>
        <p:spPr/>
        <p:txBody>
          <a:bodyPr/>
          <a:lstStyle/>
          <a:p>
            <a:r>
              <a:rPr lang="en-US" dirty="0" smtClean="0">
                <a:solidFill>
                  <a:srgbClr val="141717"/>
                </a:solidFill>
              </a:rPr>
              <a:t>Android service are what you’d expect.</a:t>
            </a:r>
          </a:p>
          <a:p>
            <a:r>
              <a:rPr lang="en-US" dirty="0" smtClean="0">
                <a:solidFill>
                  <a:srgbClr val="141717"/>
                </a:solidFill>
              </a:rPr>
              <a:t>Possible to bind to an ongoing service and communicate via exposed interface</a:t>
            </a:r>
          </a:p>
          <a:p>
            <a:r>
              <a:rPr lang="en-US" dirty="0" smtClean="0">
                <a:solidFill>
                  <a:srgbClr val="141717"/>
                </a:solidFill>
              </a:rPr>
              <a:t>Runs in main application process but doesn’t block other components or UI</a:t>
            </a:r>
          </a:p>
          <a:p>
            <a:endParaRPr lang="en-US" dirty="0" smtClean="0">
              <a:solidFill>
                <a:srgbClr val="141717"/>
              </a:solidFill>
            </a:endParaRPr>
          </a:p>
          <a:p>
            <a:endParaRPr lang="en-US" dirty="0">
              <a:solidFill>
                <a:srgbClr val="141717"/>
              </a:solidFill>
            </a:endParaRPr>
          </a:p>
        </p:txBody>
      </p:sp>
    </p:spTree>
    <p:extLst>
      <p:ext uri="{BB962C8B-B14F-4D97-AF65-F5344CB8AC3E}">
        <p14:creationId xmlns:p14="http://schemas.microsoft.com/office/powerpoint/2010/main" val="847587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Content</a:t>
            </a:r>
            <a:r>
              <a:rPr lang="en-US" dirty="0" smtClean="0">
                <a:solidFill>
                  <a:srgbClr val="141717"/>
                </a:solidFill>
              </a:rPr>
              <a:t> </a:t>
            </a:r>
            <a:r>
              <a:rPr lang="en-US" dirty="0" smtClean="0">
                <a:solidFill>
                  <a:srgbClr val="141717"/>
                </a:solidFill>
                <a:latin typeface="Franklin Gothic Medium"/>
                <a:cs typeface="Franklin Gothic Medium"/>
              </a:rPr>
              <a:t>Providers</a:t>
            </a:r>
          </a:p>
        </p:txBody>
      </p:sp>
      <p:sp>
        <p:nvSpPr>
          <p:cNvPr id="3" name="Content Placeholder 2"/>
          <p:cNvSpPr>
            <a:spLocks noGrp="1"/>
          </p:cNvSpPr>
          <p:nvPr>
            <p:ph idx="1"/>
          </p:nvPr>
        </p:nvSpPr>
        <p:spPr/>
        <p:txBody>
          <a:bodyPr/>
          <a:lstStyle/>
          <a:p>
            <a:r>
              <a:rPr lang="en-US" dirty="0" err="1" smtClean="0">
                <a:solidFill>
                  <a:srgbClr val="141717"/>
                </a:solidFill>
              </a:rPr>
              <a:t>Queryable</a:t>
            </a:r>
            <a:r>
              <a:rPr lang="en-US" dirty="0" smtClean="0">
                <a:solidFill>
                  <a:srgbClr val="141717"/>
                </a:solidFill>
              </a:rPr>
              <a:t> application data stores</a:t>
            </a:r>
          </a:p>
          <a:p>
            <a:r>
              <a:rPr lang="en-US" dirty="0" smtClean="0">
                <a:solidFill>
                  <a:srgbClr val="141717"/>
                </a:solidFill>
              </a:rPr>
              <a:t>Only way to share data amongst other apps</a:t>
            </a:r>
          </a:p>
          <a:p>
            <a:r>
              <a:rPr lang="en-US" dirty="0" smtClean="0">
                <a:solidFill>
                  <a:srgbClr val="141717"/>
                </a:solidFill>
              </a:rPr>
              <a:t>Android ships with common providers</a:t>
            </a:r>
          </a:p>
          <a:p>
            <a:pPr lvl="1"/>
            <a:r>
              <a:rPr lang="en-US" dirty="0" smtClean="0">
                <a:solidFill>
                  <a:srgbClr val="141717"/>
                </a:solidFill>
              </a:rPr>
              <a:t>Audio, video, images, contacts, etc.</a:t>
            </a:r>
          </a:p>
          <a:p>
            <a:r>
              <a:rPr lang="en-US" dirty="0" smtClean="0">
                <a:solidFill>
                  <a:srgbClr val="141717"/>
                </a:solidFill>
              </a:rPr>
              <a:t>Making your application’s data public</a:t>
            </a:r>
          </a:p>
          <a:p>
            <a:pPr lvl="1"/>
            <a:r>
              <a:rPr lang="en-US" dirty="0" smtClean="0">
                <a:solidFill>
                  <a:srgbClr val="141717"/>
                </a:solidFill>
              </a:rPr>
              <a:t>Create a new provider</a:t>
            </a:r>
          </a:p>
          <a:p>
            <a:pPr lvl="1"/>
            <a:r>
              <a:rPr lang="en-US" dirty="0" smtClean="0">
                <a:solidFill>
                  <a:srgbClr val="141717"/>
                </a:solidFill>
              </a:rPr>
              <a:t>Add your data to existing provider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smtClean="0"/>
              <a:t>Provider Layer</a:t>
            </a:r>
            <a:endParaRPr lang="en-US"/>
          </a:p>
        </p:txBody>
      </p:sp>
      <p:graphicFrame>
        <p:nvGraphicFramePr>
          <p:cNvPr id="3" name="Diagram 2"/>
          <p:cNvGraphicFramePr/>
          <p:nvPr/>
        </p:nvGraphicFramePr>
        <p:xfrm>
          <a:off x="723900" y="1905000"/>
          <a:ext cx="76962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593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Resources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solidFill>
                  <a:srgbClr val="141717"/>
                </a:solidFill>
              </a:rPr>
              <a:t>Images, layout descriptions, binary blobs and string dictionaries</a:t>
            </a:r>
          </a:p>
          <a:p>
            <a:pPr>
              <a:lnSpc>
                <a:spcPct val="150000"/>
              </a:lnSpc>
            </a:pPr>
            <a:r>
              <a:rPr lang="en-US" dirty="0" smtClean="0">
                <a:solidFill>
                  <a:srgbClr val="141717"/>
                </a:solidFill>
              </a:rPr>
              <a:t>Abstraction layer which helps decouples code</a:t>
            </a:r>
          </a:p>
          <a:p>
            <a:pPr>
              <a:lnSpc>
                <a:spcPct val="150000"/>
              </a:lnSpc>
            </a:pPr>
            <a:r>
              <a:rPr lang="en-US" dirty="0" smtClean="0">
                <a:solidFill>
                  <a:srgbClr val="141717"/>
                </a:solidFill>
              </a:rPr>
              <a:t>Makes managing assets easier</a:t>
            </a:r>
          </a:p>
          <a:p>
            <a:pPr lvl="1">
              <a:lnSpc>
                <a:spcPct val="150000"/>
              </a:lnSpc>
            </a:pPr>
            <a:r>
              <a:rPr lang="en-US" dirty="0" smtClean="0">
                <a:solidFill>
                  <a:srgbClr val="141717"/>
                </a:solidFill>
              </a:rPr>
              <a:t>Localization</a:t>
            </a:r>
          </a:p>
          <a:p>
            <a:pPr lvl="1">
              <a:lnSpc>
                <a:spcPct val="150000"/>
              </a:lnSpc>
            </a:pPr>
            <a:r>
              <a:rPr lang="en-US" dirty="0" smtClean="0">
                <a:solidFill>
                  <a:srgbClr val="141717"/>
                </a:solidFill>
              </a:rPr>
              <a:t>Multiple displays</a:t>
            </a:r>
          </a:p>
          <a:p>
            <a:pPr lvl="1">
              <a:lnSpc>
                <a:spcPct val="150000"/>
              </a:lnSpc>
            </a:pPr>
            <a:r>
              <a:rPr lang="en-US" dirty="0" smtClean="0">
                <a:solidFill>
                  <a:srgbClr val="141717"/>
                </a:solidFill>
              </a:rPr>
              <a:t>Different hardware configurations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Code Demo</a:t>
            </a:r>
          </a:p>
        </p:txBody>
      </p:sp>
      <p:sp>
        <p:nvSpPr>
          <p:cNvPr id="3" name="Content Placeholder 2"/>
          <p:cNvSpPr>
            <a:spLocks noGrp="1"/>
          </p:cNvSpPr>
          <p:nvPr>
            <p:ph idx="1"/>
          </p:nvPr>
        </p:nvSpPr>
        <p:spPr/>
        <p:txBody>
          <a:bodyPr>
            <a:normAutofit/>
          </a:bodyPr>
          <a:lstStyle/>
          <a:p>
            <a:endParaRPr lang="en-US" dirty="0" smtClean="0"/>
          </a:p>
          <a:p>
            <a:endParaRPr lang="en-US" dirty="0" smtClean="0"/>
          </a:p>
          <a:p>
            <a:pPr>
              <a:buNone/>
            </a:pPr>
            <a:endParaRPr lang="en-US" dirty="0" smtClean="0"/>
          </a:p>
          <a:p>
            <a:pPr algn="ctr">
              <a:buNone/>
            </a:pPr>
            <a:r>
              <a:rPr lang="en-US" sz="2000" dirty="0" smtClean="0">
                <a:latin typeface="Lucida Console" pitchFamily="49" charset="0"/>
                <a:hlinkClick r:id="rId3"/>
              </a:rPr>
              <a:t>https://github.com/kevinmcmahon/MonoDroid101</a:t>
            </a:r>
            <a:endParaRPr lang="en-US" sz="2000" dirty="0" smtClean="0">
              <a:latin typeface="Lucida Console"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Mono </a:t>
            </a:r>
            <a:r>
              <a:rPr lang="en-US" smtClean="0">
                <a:solidFill>
                  <a:srgbClr val="141717"/>
                </a:solidFill>
                <a:latin typeface="Franklin Gothic Medium"/>
                <a:cs typeface="Franklin Gothic Medium"/>
              </a:rPr>
              <a:t>for Android </a:t>
            </a:r>
            <a:r>
              <a:rPr lang="en-US" dirty="0" smtClean="0">
                <a:solidFill>
                  <a:srgbClr val="141717"/>
                </a:solidFill>
                <a:latin typeface="Franklin Gothic Medium"/>
                <a:cs typeface="Franklin Gothic Medium"/>
              </a:rPr>
              <a:t>Resources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solidFill>
                  <a:srgbClr val="141717"/>
                </a:solidFill>
              </a:rPr>
              <a:t>Download the Preview!</a:t>
            </a:r>
          </a:p>
          <a:p>
            <a:r>
              <a:rPr lang="en-US" dirty="0" smtClean="0">
                <a:solidFill>
                  <a:srgbClr val="141717"/>
                </a:solidFill>
                <a:latin typeface="Lucida Console"/>
                <a:cs typeface="Lucida Console"/>
                <a:hlinkClick r:id="rId2"/>
              </a:rPr>
              <a:t>http:</a:t>
            </a:r>
            <a:r>
              <a:rPr lang="en-US" dirty="0">
                <a:solidFill>
                  <a:srgbClr val="141717"/>
                </a:solidFill>
                <a:latin typeface="Lucida Console"/>
                <a:cs typeface="Lucida Console"/>
                <a:hlinkClick r:id="rId2"/>
              </a:rPr>
              <a:t>/</a:t>
            </a:r>
            <a:r>
              <a:rPr lang="en-US" dirty="0" smtClean="0">
                <a:solidFill>
                  <a:srgbClr val="141717"/>
                </a:solidFill>
                <a:latin typeface="Lucida Console"/>
                <a:cs typeface="Lucida Console"/>
                <a:hlinkClick r:id="rId2"/>
              </a:rPr>
              <a:t>/mono</a:t>
            </a:r>
            <a:r>
              <a:rPr lang="en-US" dirty="0">
                <a:solidFill>
                  <a:srgbClr val="141717"/>
                </a:solidFill>
                <a:latin typeface="Lucida Console"/>
                <a:cs typeface="Lucida Console"/>
                <a:hlinkClick r:id="rId2"/>
              </a:rPr>
              <a:t>-</a:t>
            </a:r>
            <a:r>
              <a:rPr lang="en-US" dirty="0" smtClean="0">
                <a:solidFill>
                  <a:srgbClr val="141717"/>
                </a:solidFill>
                <a:latin typeface="Lucida Console"/>
                <a:cs typeface="Lucida Console"/>
                <a:hlinkClick r:id="rId2"/>
              </a:rPr>
              <a:t>android.net/Welcome</a:t>
            </a:r>
            <a:endParaRPr lang="en-US" dirty="0" smtClean="0">
              <a:solidFill>
                <a:srgbClr val="141717"/>
              </a:solidFill>
              <a:latin typeface="Lucida Console"/>
              <a:cs typeface="Lucida Console"/>
            </a:endParaRPr>
          </a:p>
          <a:p>
            <a:pPr>
              <a:buNone/>
            </a:pPr>
            <a:endParaRPr lang="en-US" dirty="0" smtClean="0">
              <a:solidFill>
                <a:srgbClr val="141717"/>
              </a:solidFill>
            </a:endParaRPr>
          </a:p>
          <a:p>
            <a:pPr>
              <a:buNone/>
            </a:pPr>
            <a:r>
              <a:rPr lang="en-US" dirty="0" smtClean="0">
                <a:solidFill>
                  <a:srgbClr val="141717"/>
                </a:solidFill>
              </a:rPr>
              <a:t>Links</a:t>
            </a:r>
          </a:p>
          <a:p>
            <a:r>
              <a:rPr lang="en-US" sz="2571" dirty="0" smtClean="0">
                <a:solidFill>
                  <a:srgbClr val="141717"/>
                </a:solidFill>
                <a:latin typeface="Lucida Console"/>
                <a:hlinkClick r:id="rId3"/>
              </a:rPr>
              <a:t>http://www.mono-android.net</a:t>
            </a:r>
          </a:p>
          <a:p>
            <a:r>
              <a:rPr lang="en-US" sz="2571" dirty="0" smtClean="0">
                <a:solidFill>
                  <a:srgbClr val="141717"/>
                </a:solidFill>
                <a:latin typeface="Lucida Console"/>
                <a:hlinkClick r:id="rId4"/>
              </a:rPr>
              <a:t>http://developer.android.com/</a:t>
            </a:r>
            <a:endParaRPr lang="en-US" sz="2571" dirty="0" smtClean="0">
              <a:solidFill>
                <a:srgbClr val="141717"/>
              </a:solidFill>
              <a:latin typeface="Lucida Console"/>
            </a:endParaRPr>
          </a:p>
          <a:p>
            <a:endParaRPr lang="en-US" dirty="0" smtClean="0">
              <a:solidFill>
                <a:srgbClr val="141717"/>
              </a:solidFill>
            </a:endParaRPr>
          </a:p>
          <a:p>
            <a:pPr>
              <a:buNone/>
            </a:pPr>
            <a:r>
              <a:rPr lang="en-US" dirty="0" smtClean="0">
                <a:solidFill>
                  <a:srgbClr val="141717"/>
                </a:solidFill>
              </a:rPr>
              <a:t>IRC Support / Discussion</a:t>
            </a:r>
          </a:p>
          <a:p>
            <a:r>
              <a:rPr lang="en-US" sz="2581" dirty="0" smtClean="0">
                <a:solidFill>
                  <a:srgbClr val="141717"/>
                </a:solidFill>
                <a:latin typeface="Lucida Console"/>
                <a:cs typeface="Lucida Console"/>
              </a:rPr>
              <a:t>#</a:t>
            </a:r>
            <a:r>
              <a:rPr lang="en-US" sz="2581" dirty="0" err="1" smtClean="0">
                <a:solidFill>
                  <a:srgbClr val="141717"/>
                </a:solidFill>
                <a:latin typeface="Lucida Console"/>
                <a:cs typeface="Lucida Console"/>
              </a:rPr>
              <a:t>monodroid</a:t>
            </a:r>
            <a:r>
              <a:rPr lang="en-US" sz="2581" dirty="0" smtClean="0">
                <a:solidFill>
                  <a:srgbClr val="141717"/>
                </a:solidFill>
                <a:latin typeface="Lucida Console"/>
                <a:cs typeface="Lucida Console"/>
              </a:rPr>
              <a:t>  on </a:t>
            </a:r>
            <a:r>
              <a:rPr lang="en-US" sz="2581" dirty="0" err="1" smtClean="0">
                <a:solidFill>
                  <a:srgbClr val="141717"/>
                </a:solidFill>
                <a:latin typeface="Lucida Console"/>
                <a:cs typeface="Lucida Console"/>
              </a:rPr>
              <a:t>irc.gnome.org</a:t>
            </a:r>
            <a:endParaRPr lang="en-US" sz="2581" dirty="0" smtClean="0">
              <a:solidFill>
                <a:srgbClr val="141717"/>
              </a:solidFill>
              <a:latin typeface="Lucida Console"/>
              <a:cs typeface="Lucida Console"/>
            </a:endParaRPr>
          </a:p>
          <a:p>
            <a:endParaRPr lang="en-US" dirty="0" smtClean="0">
              <a:solidFill>
                <a:srgbClr val="141717"/>
              </a:solidFill>
            </a:endParaRPr>
          </a:p>
          <a:p>
            <a:pPr>
              <a:buNone/>
            </a:pPr>
            <a:r>
              <a:rPr lang="en-US" dirty="0" smtClean="0">
                <a:solidFill>
                  <a:srgbClr val="141717"/>
                </a:solidFill>
              </a:rPr>
              <a:t>Code</a:t>
            </a:r>
          </a:p>
          <a:p>
            <a:r>
              <a:rPr lang="en-US" sz="2571" dirty="0" smtClean="0">
                <a:solidFill>
                  <a:srgbClr val="141717"/>
                </a:solidFill>
                <a:latin typeface="Lucida Console"/>
                <a:cs typeface="Lucida Console"/>
                <a:hlinkClick r:id="rId5"/>
              </a:rPr>
              <a:t>https://github.com/mono/monodroid-samples</a:t>
            </a:r>
            <a:endParaRPr lang="en-US" sz="2571" dirty="0" smtClean="0">
              <a:solidFill>
                <a:srgbClr val="141717"/>
              </a:solidFill>
              <a:latin typeface="Lucida Console"/>
              <a:cs typeface="Lucida Console"/>
            </a:endParaRPr>
          </a:p>
          <a:p>
            <a:r>
              <a:rPr lang="en-US" sz="2571" dirty="0" smtClean="0">
                <a:solidFill>
                  <a:srgbClr val="141717"/>
                </a:solidFill>
                <a:latin typeface="Lucida Console"/>
                <a:cs typeface="Lucida Console"/>
                <a:hlinkClick r:id="rId6"/>
              </a:rPr>
              <a:t>https://github.com/kevinmcmahon/MonoDroid101</a:t>
            </a:r>
            <a:endParaRPr lang="en-US" sz="2400" dirty="0" smtClean="0">
              <a:solidFill>
                <a:srgbClr val="14171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rPr>
              <a:t>What</a:t>
            </a:r>
            <a:r>
              <a:rPr lang="en-US" dirty="0" smtClean="0">
                <a:solidFill>
                  <a:srgbClr val="141717"/>
                </a:solidFill>
              </a:rPr>
              <a:t> </a:t>
            </a:r>
            <a:r>
              <a:rPr lang="en-US" dirty="0" smtClean="0">
                <a:solidFill>
                  <a:srgbClr val="141717"/>
                </a:solidFill>
                <a:latin typeface="Franklin Gothic Medium"/>
              </a:rPr>
              <a:t>is Android?</a:t>
            </a:r>
            <a:endParaRPr lang="en-US" dirty="0">
              <a:solidFill>
                <a:srgbClr val="141717"/>
              </a:solidFill>
              <a:latin typeface="Franklin Gothic Medium"/>
            </a:endParaRPr>
          </a:p>
        </p:txBody>
      </p:sp>
      <p:sp>
        <p:nvSpPr>
          <p:cNvPr id="3" name="Content Placeholder 2"/>
          <p:cNvSpPr>
            <a:spLocks noGrp="1"/>
          </p:cNvSpPr>
          <p:nvPr>
            <p:ph idx="1"/>
          </p:nvPr>
        </p:nvSpPr>
        <p:spPr/>
        <p:txBody>
          <a:bodyPr>
            <a:normAutofit/>
          </a:bodyPr>
          <a:lstStyle/>
          <a:p>
            <a:pPr>
              <a:lnSpc>
                <a:spcPct val="150000"/>
              </a:lnSpc>
            </a:pPr>
            <a:r>
              <a:rPr lang="en-US" dirty="0" smtClean="0">
                <a:solidFill>
                  <a:srgbClr val="141717"/>
                </a:solidFill>
              </a:rPr>
              <a:t>Application</a:t>
            </a:r>
            <a:r>
              <a:rPr lang="en-US" dirty="0" smtClean="0"/>
              <a:t> Framework</a:t>
            </a:r>
          </a:p>
          <a:p>
            <a:pPr>
              <a:lnSpc>
                <a:spcPct val="150000"/>
              </a:lnSpc>
            </a:pPr>
            <a:r>
              <a:rPr lang="en-US" dirty="0" smtClean="0"/>
              <a:t>Dalvik Virtual Machine</a:t>
            </a:r>
          </a:p>
          <a:p>
            <a:pPr>
              <a:lnSpc>
                <a:spcPct val="150000"/>
              </a:lnSpc>
            </a:pPr>
            <a:r>
              <a:rPr lang="en-US" dirty="0" smtClean="0"/>
              <a:t>Optimized OpenGL ES 1.0 graphics library</a:t>
            </a:r>
          </a:p>
          <a:p>
            <a:pPr>
              <a:lnSpc>
                <a:spcPct val="150000"/>
              </a:lnSpc>
            </a:pPr>
            <a:r>
              <a:rPr lang="en-US" dirty="0" smtClean="0"/>
              <a:t>Customized Linux 2.6 kernel</a:t>
            </a:r>
          </a:p>
          <a:p>
            <a:pPr>
              <a:lnSpc>
                <a:spcPct val="150000"/>
              </a:lnSpc>
            </a:pPr>
            <a:r>
              <a:rPr lang="en-US" dirty="0" smtClean="0"/>
              <a:t>Rich development environment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onoDroid1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22307</TotalTime>
  <Words>729</Words>
  <Application>Microsoft Macintosh PowerPoint</Application>
  <PresentationFormat>On-screen Show (4:3)</PresentationFormat>
  <Paragraphs>161</Paragraphs>
  <Slides>35</Slides>
  <Notes>5</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MonoDroid101</vt:lpstr>
      <vt:lpstr>.NET? Mono for Android Does</vt:lpstr>
      <vt:lpstr>Overview</vt:lpstr>
      <vt:lpstr>PowerPoint Presentation</vt:lpstr>
      <vt:lpstr>What is Android?</vt:lpstr>
      <vt:lpstr>Android Stack</vt:lpstr>
      <vt:lpstr>Android Stack</vt:lpstr>
      <vt:lpstr>Android Stack</vt:lpstr>
      <vt:lpstr>Android Stack</vt:lpstr>
      <vt:lpstr>Android Stack</vt:lpstr>
      <vt:lpstr>Dalvik Virtual Machine</vt:lpstr>
      <vt:lpstr>What is Mono for Android?</vt:lpstr>
      <vt:lpstr>How Does it Work?</vt:lpstr>
      <vt:lpstr>PowerPoint Presentation</vt:lpstr>
      <vt:lpstr>PowerPoint Presentation</vt:lpstr>
      <vt:lpstr>PowerPoint Presentation</vt:lpstr>
      <vt:lpstr>Mono for Android Architecture</vt:lpstr>
      <vt:lpstr>Mono for Android Design Principles</vt:lpstr>
      <vt:lpstr>PowerPoint Presentation</vt:lpstr>
      <vt:lpstr>PowerPoint Presentation</vt:lpstr>
      <vt:lpstr>PowerPoint Presentation</vt:lpstr>
      <vt:lpstr>PowerPoint Presentation</vt:lpstr>
      <vt:lpstr>PowerPoint Presentation</vt:lpstr>
      <vt:lpstr>Deployment Options</vt:lpstr>
      <vt:lpstr>Android Application Concepts</vt:lpstr>
      <vt:lpstr>Activities</vt:lpstr>
      <vt:lpstr>Activities - Views</vt:lpstr>
      <vt:lpstr>PowerPoint Presentation</vt:lpstr>
      <vt:lpstr>Activity Life Cycle</vt:lpstr>
      <vt:lpstr>Intents</vt:lpstr>
      <vt:lpstr>Services</vt:lpstr>
      <vt:lpstr>Content Providers</vt:lpstr>
      <vt:lpstr>Content Provider Layer</vt:lpstr>
      <vt:lpstr>Resources</vt:lpstr>
      <vt:lpstr>Code Demo</vt:lpstr>
      <vt:lpstr>Mono for Android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Monodroid 101</dc:title>
  <dc:creator>kevin</dc:creator>
  <cp:lastModifiedBy>Kevin McMahon</cp:lastModifiedBy>
  <cp:revision>169</cp:revision>
  <dcterms:created xsi:type="dcterms:W3CDTF">2010-11-10T00:07:38Z</dcterms:created>
  <dcterms:modified xsi:type="dcterms:W3CDTF">2011-05-12T17:56:34Z</dcterms:modified>
</cp:coreProperties>
</file>