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5.xml" ContentType="application/vnd.openxmlformats-officedocument.presentationml.slideLayout+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Override PartName="/ppt/slides/slide22.xml" ContentType="application/vnd.openxmlformats-officedocument.presentationml.slide+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slides/slide23.xml" ContentType="application/vnd.openxmlformats-officedocument.presentationml.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notesSlides/notesSlide3.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72" r:id="rId1"/>
  </p:sldMasterIdLst>
  <p:notesMasterIdLst>
    <p:notesMasterId r:id="rId27"/>
  </p:notesMasterIdLst>
  <p:sldIdLst>
    <p:sldId id="256" r:id="rId2"/>
    <p:sldId id="257" r:id="rId3"/>
    <p:sldId id="258" r:id="rId4"/>
    <p:sldId id="281" r:id="rId5"/>
    <p:sldId id="283" r:id="rId6"/>
    <p:sldId id="284" r:id="rId7"/>
    <p:sldId id="282" r:id="rId8"/>
    <p:sldId id="285" r:id="rId9"/>
    <p:sldId id="277" r:id="rId10"/>
    <p:sldId id="267" r:id="rId11"/>
    <p:sldId id="268" r:id="rId12"/>
    <p:sldId id="266" r:id="rId13"/>
    <p:sldId id="271" r:id="rId14"/>
    <p:sldId id="262" r:id="rId15"/>
    <p:sldId id="272" r:id="rId16"/>
    <p:sldId id="260" r:id="rId17"/>
    <p:sldId id="263" r:id="rId18"/>
    <p:sldId id="269" r:id="rId19"/>
    <p:sldId id="270" r:id="rId20"/>
    <p:sldId id="273" r:id="rId21"/>
    <p:sldId id="274" r:id="rId22"/>
    <p:sldId id="278" r:id="rId23"/>
    <p:sldId id="279" r:id="rId24"/>
    <p:sldId id="280" r:id="rId25"/>
    <p:sldId id="25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23209" autoAdjust="0"/>
    <p:restoredTop sz="94660"/>
  </p:normalViewPr>
  <p:slideViewPr>
    <p:cSldViewPr>
      <p:cViewPr varScale="1">
        <p:scale>
          <a:sx n="135" d="100"/>
          <a:sy n="135" d="100"/>
        </p:scale>
        <p:origin x="-488"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imes New Roman"/>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imes New Roman"/>
              </a:defRPr>
            </a:lvl1pPr>
          </a:lstStyle>
          <a:p>
            <a:fld id="{122FED64-F4A4-1445-90DE-B431FA7DF8D3}" type="datetimeFigureOut">
              <a:rPr lang="en-US" smtClean="0"/>
              <a:pPr/>
              <a:t>11/9/10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Times New Roman"/>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Times New Roman"/>
              </a:defRPr>
            </a:lvl1pPr>
          </a:lstStyle>
          <a:p>
            <a:fld id="{DA2E8BC1-B6F3-3D4E-8CDE-8AF731476279}"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Times New Roman"/>
        <a:ea typeface="+mn-ea"/>
        <a:cs typeface="+mn-cs"/>
      </a:defRPr>
    </a:lvl1pPr>
    <a:lvl2pPr marL="457200" algn="l" defTabSz="457200" rtl="0" eaLnBrk="1" latinLnBrk="0" hangingPunct="1">
      <a:defRPr sz="1200" kern="1200">
        <a:solidFill>
          <a:schemeClr val="tx1"/>
        </a:solidFill>
        <a:latin typeface="Times New Roman"/>
        <a:ea typeface="+mn-ea"/>
        <a:cs typeface="+mn-cs"/>
      </a:defRPr>
    </a:lvl2pPr>
    <a:lvl3pPr marL="914400" algn="l" defTabSz="457200" rtl="0" eaLnBrk="1" latinLnBrk="0" hangingPunct="1">
      <a:defRPr sz="1200" kern="1200">
        <a:solidFill>
          <a:schemeClr val="tx1"/>
        </a:solidFill>
        <a:latin typeface="Times New Roman"/>
        <a:ea typeface="+mn-ea"/>
        <a:cs typeface="+mn-cs"/>
      </a:defRPr>
    </a:lvl3pPr>
    <a:lvl4pPr marL="1371600" algn="l" defTabSz="457200" rtl="0" eaLnBrk="1" latinLnBrk="0" hangingPunct="1">
      <a:defRPr sz="1200" kern="1200">
        <a:solidFill>
          <a:schemeClr val="tx1"/>
        </a:solidFill>
        <a:latin typeface="Times New Roman"/>
        <a:ea typeface="+mn-ea"/>
        <a:cs typeface="+mn-cs"/>
      </a:defRPr>
    </a:lvl4pPr>
    <a:lvl5pPr marL="1828800" algn="l" defTabSz="457200" rtl="0" eaLnBrk="1" latinLnBrk="0" hangingPunct="1">
      <a:defRPr sz="1200" kern="1200">
        <a:solidFill>
          <a:schemeClr val="tx1"/>
        </a:solidFill>
        <a:latin typeface="Times New Roman"/>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60000"/>
              </a:lnSpc>
            </a:pPr>
            <a:r>
              <a:rPr lang="en-US" dirty="0" err="1" smtClean="0"/>
              <a:t>libc</a:t>
            </a:r>
            <a:endParaRPr lang="en-US" dirty="0" smtClean="0"/>
          </a:p>
          <a:p>
            <a:pPr>
              <a:lnSpc>
                <a:spcPct val="160000"/>
              </a:lnSpc>
            </a:pPr>
            <a:r>
              <a:rPr lang="en-US" dirty="0" smtClean="0"/>
              <a:t>Media libraries based on </a:t>
            </a:r>
            <a:r>
              <a:rPr lang="en-US" dirty="0" err="1" smtClean="0"/>
              <a:t>OpenCORE</a:t>
            </a:r>
            <a:endParaRPr lang="en-US" dirty="0" smtClean="0"/>
          </a:p>
          <a:p>
            <a:pPr>
              <a:lnSpc>
                <a:spcPct val="160000"/>
              </a:lnSpc>
            </a:pPr>
            <a:r>
              <a:rPr lang="en-US" dirty="0" err="1" smtClean="0"/>
              <a:t>LibWebCore</a:t>
            </a:r>
            <a:endParaRPr lang="en-US" dirty="0" smtClean="0"/>
          </a:p>
          <a:p>
            <a:pPr>
              <a:lnSpc>
                <a:spcPct val="160000"/>
              </a:lnSpc>
            </a:pPr>
            <a:r>
              <a:rPr lang="en-US" dirty="0" smtClean="0"/>
              <a:t>SGL for 2D and OpenGL ES for 3D Graphics</a:t>
            </a:r>
          </a:p>
          <a:p>
            <a:pPr>
              <a:lnSpc>
                <a:spcPct val="160000"/>
              </a:lnSpc>
            </a:pPr>
            <a:r>
              <a:rPr lang="en-US" dirty="0" err="1" smtClean="0"/>
              <a:t>SQLite</a:t>
            </a:r>
            <a:endParaRPr lang="en-US" dirty="0" smtClean="0"/>
          </a:p>
          <a:p>
            <a:endParaRPr lang="en-US" dirty="0"/>
          </a:p>
        </p:txBody>
      </p:sp>
      <p:sp>
        <p:nvSpPr>
          <p:cNvPr id="4" name="Slide Number Placeholder 3"/>
          <p:cNvSpPr>
            <a:spLocks noGrp="1"/>
          </p:cNvSpPr>
          <p:nvPr>
            <p:ph type="sldNum" sz="quarter" idx="10"/>
          </p:nvPr>
        </p:nvSpPr>
        <p:spPr/>
        <p:txBody>
          <a:bodyPr/>
          <a:lstStyle/>
          <a:p>
            <a:fld id="{DA2E8BC1-B6F3-3D4E-8CDE-8AF731476279}" type="slidenum">
              <a:rPr lang="en-US" smtClean="0"/>
              <a:pPr/>
              <a:t>5</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60000"/>
              </a:lnSpc>
            </a:pPr>
            <a:r>
              <a:rPr lang="en-US" dirty="0" smtClean="0"/>
              <a:t>Views</a:t>
            </a:r>
          </a:p>
          <a:p>
            <a:pPr>
              <a:lnSpc>
                <a:spcPct val="160000"/>
              </a:lnSpc>
            </a:pPr>
            <a:r>
              <a:rPr lang="en-US" dirty="0" smtClean="0"/>
              <a:t>Content Providers</a:t>
            </a:r>
          </a:p>
          <a:p>
            <a:pPr>
              <a:lnSpc>
                <a:spcPct val="160000"/>
              </a:lnSpc>
            </a:pPr>
            <a:r>
              <a:rPr lang="en-US" dirty="0" smtClean="0"/>
              <a:t>Resource Manager</a:t>
            </a:r>
          </a:p>
          <a:p>
            <a:pPr>
              <a:lnSpc>
                <a:spcPct val="160000"/>
              </a:lnSpc>
            </a:pPr>
            <a:r>
              <a:rPr lang="en-US" dirty="0" smtClean="0"/>
              <a:t>Notification Manager</a:t>
            </a:r>
          </a:p>
          <a:p>
            <a:pPr>
              <a:lnSpc>
                <a:spcPct val="160000"/>
              </a:lnSpc>
            </a:pPr>
            <a:r>
              <a:rPr lang="en-US" dirty="0" smtClean="0"/>
              <a:t>Activity Manager</a:t>
            </a:r>
          </a:p>
        </p:txBody>
      </p:sp>
      <p:sp>
        <p:nvSpPr>
          <p:cNvPr id="4" name="Slide Number Placeholder 3"/>
          <p:cNvSpPr>
            <a:spLocks noGrp="1"/>
          </p:cNvSpPr>
          <p:nvPr>
            <p:ph type="sldNum" sz="quarter" idx="10"/>
          </p:nvPr>
        </p:nvSpPr>
        <p:spPr/>
        <p:txBody>
          <a:bodyPr/>
          <a:lstStyle/>
          <a:p>
            <a:fld id="{DA2E8BC1-B6F3-3D4E-8CDE-8AF731476279}" type="slidenum">
              <a:rPr lang="en-US" smtClean="0"/>
              <a:pPr/>
              <a:t>7</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System.*, System.IO.*, </a:t>
            </a:r>
            <a:r>
              <a:rPr lang="en-US" dirty="0" err="1" smtClean="0"/>
              <a:t>System.Net</a:t>
            </a:r>
            <a:r>
              <a:rPr lang="en-US" dirty="0" smtClean="0"/>
              <a:t>.* and the rest of the .NET class libraries to access the underlying Linux operating system facilities</a:t>
            </a:r>
          </a:p>
          <a:p>
            <a:endParaRPr lang="en-US" dirty="0" smtClean="0"/>
          </a:p>
          <a:p>
            <a:r>
              <a:rPr lang="en-US" dirty="0" smtClean="0"/>
              <a:t>Audio, Graphics, OpenGL and Telephony are only exposed through the </a:t>
            </a:r>
            <a:r>
              <a:rPr lang="en-US" dirty="0" err="1" smtClean="0"/>
              <a:t>Dalvik</a:t>
            </a:r>
            <a:r>
              <a:rPr lang="en-US" dirty="0" smtClean="0"/>
              <a:t> Java APIs in Java.* or Android.* namespace</a:t>
            </a:r>
          </a:p>
          <a:p>
            <a:endParaRPr lang="en-US" dirty="0"/>
          </a:p>
        </p:txBody>
      </p:sp>
      <p:sp>
        <p:nvSpPr>
          <p:cNvPr id="4" name="Slide Number Placeholder 3"/>
          <p:cNvSpPr>
            <a:spLocks noGrp="1"/>
          </p:cNvSpPr>
          <p:nvPr>
            <p:ph type="sldNum" sz="quarter" idx="10"/>
          </p:nvPr>
        </p:nvSpPr>
        <p:spPr/>
        <p:txBody>
          <a:bodyPr/>
          <a:lstStyle/>
          <a:p>
            <a:fld id="{DA2E8BC1-B6F3-3D4E-8CDE-8AF731476279}" type="slidenum">
              <a:rPr lang="en-US" smtClean="0"/>
              <a:pPr/>
              <a:t>12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native Android APIs do not operate directly with filenames, but instead operate on resource IDs.  When you compile an Android application that uses resources, the build system will package the resources for distribution and generate a class called "R" (this is an Android convention) that contains the tokens for each one of the resources included.” – http://http://</a:t>
            </a:r>
            <a:r>
              <a:rPr lang="en-US" dirty="0" err="1" smtClean="0"/>
              <a:t>monodroid.net/Documentation/API_Design</a:t>
            </a:r>
            <a:endParaRPr lang="en-US" dirty="0"/>
          </a:p>
        </p:txBody>
      </p:sp>
      <p:sp>
        <p:nvSpPr>
          <p:cNvPr id="4" name="Slide Number Placeholder 3"/>
          <p:cNvSpPr>
            <a:spLocks noGrp="1"/>
          </p:cNvSpPr>
          <p:nvPr>
            <p:ph type="sldNum" sz="quarter" idx="10"/>
          </p:nvPr>
        </p:nvSpPr>
        <p:spPr/>
        <p:txBody>
          <a:bodyPr/>
          <a:lstStyle/>
          <a:p>
            <a:fld id="{DA2E8BC1-B6F3-3D4E-8CDE-8AF731476279}" type="slidenum">
              <a:rPr lang="en-US" smtClean="0"/>
              <a:pPr/>
              <a:t>23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14A1DA-BDB1-4693-9FC0-65DE61D7C2F9}" type="datetimeFigureOut">
              <a:rPr lang="en-US" smtClean="0"/>
              <a:pPr/>
              <a:t>11/9/10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14A1DA-BDB1-4693-9FC0-65DE61D7C2F9}" type="datetimeFigureOut">
              <a:rPr lang="en-US" smtClean="0"/>
              <a:pPr/>
              <a:t>11/9/10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14A1DA-BDB1-4693-9FC0-65DE61D7C2F9}" type="datetimeFigureOut">
              <a:rPr lang="en-US" smtClean="0"/>
              <a:pPr/>
              <a:t>11/9/10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14A1DA-BDB1-4693-9FC0-65DE61D7C2F9}" type="datetimeFigureOut">
              <a:rPr lang="en-US" smtClean="0"/>
              <a:pPr/>
              <a:t>11/9/10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14A1DA-BDB1-4693-9FC0-65DE61D7C2F9}" type="datetimeFigureOut">
              <a:rPr lang="en-US" smtClean="0"/>
              <a:pPr/>
              <a:t>11/9/10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14A1DA-BDB1-4693-9FC0-65DE61D7C2F9}" type="datetimeFigureOut">
              <a:rPr lang="en-US" smtClean="0"/>
              <a:pPr/>
              <a:t>11/9/10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14A1DA-BDB1-4693-9FC0-65DE61D7C2F9}" type="datetimeFigureOut">
              <a:rPr lang="en-US" smtClean="0"/>
              <a:pPr/>
              <a:t>11/9/10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14A1DA-BDB1-4693-9FC0-65DE61D7C2F9}" type="datetimeFigureOut">
              <a:rPr lang="en-US" smtClean="0"/>
              <a:pPr/>
              <a:t>11/9/10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14A1DA-BDB1-4693-9FC0-65DE61D7C2F9}" type="datetimeFigureOut">
              <a:rPr lang="en-US" smtClean="0"/>
              <a:pPr/>
              <a:t>11/9/10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14A1DA-BDB1-4693-9FC0-65DE61D7C2F9}" type="datetimeFigureOut">
              <a:rPr lang="en-US" smtClean="0"/>
              <a:pPr/>
              <a:t>11/9/10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14A1DA-BDB1-4693-9FC0-65DE61D7C2F9}" type="datetimeFigureOut">
              <a:rPr lang="en-US" smtClean="0"/>
              <a:pPr/>
              <a:t>11/9/10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blipFill dpi="0" rotWithShape="1">
          <a:blip r:embed="rId13">
            <a:alphaModFix amt="80000"/>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a:defRPr>
            </a:lvl1pPr>
          </a:lstStyle>
          <a:p>
            <a:fld id="{DC14A1DA-BDB1-4693-9FC0-65DE61D7C2F9}" type="datetimeFigureOut">
              <a:rPr lang="en-US" smtClean="0"/>
              <a:pPr/>
              <a:t>11/9/10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a:defRPr>
            </a:lvl1pPr>
          </a:lstStyle>
          <a:p>
            <a:fld id="{55DC600C-ED83-4F4D-8E7A-24B1CDAF372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1" latinLnBrk="0" hangingPunct="1">
        <a:spcBef>
          <a:spcPct val="0"/>
        </a:spcBef>
        <a:buNone/>
        <a:defRPr sz="4400" kern="1200">
          <a:solidFill>
            <a:schemeClr val="tx1"/>
          </a:solidFill>
          <a:latin typeface="Times New Roman"/>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Times New Roman"/>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Times New Roman"/>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Times New Roman"/>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Times New Roman"/>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Times New Roman"/>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kevinmcmahon/MonoDroid101"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developer.android.com/" TargetMode="External"/><Relationship Id="rId4" Type="http://schemas.openxmlformats.org/officeDocument/2006/relationships/hyperlink" Target="https://github.com/kevinmcmahon/MonoDroid-101" TargetMode="External"/><Relationship Id="rId5" Type="http://schemas.openxmlformats.org/officeDocument/2006/relationships/hyperlink" Target="http://go-mono.com/monodroid/" TargetMode="External"/><Relationship Id="rId1" Type="http://schemas.openxmlformats.org/officeDocument/2006/relationships/slideLayout" Target="../slideLayouts/slideLayout2.xml"/><Relationship Id="rId2" Type="http://schemas.openxmlformats.org/officeDocument/2006/relationships/hyperlink" Target="http://github.com/mono/monodroid-sampl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
            </a:r>
            <a:r>
              <a:rPr lang="en-US" dirty="0" smtClean="0">
                <a:latin typeface="Franklin Gothic Medium"/>
                <a:cs typeface="Franklin Gothic Medium"/>
              </a:rPr>
              <a:t>.NET? MonoDroid Does</a:t>
            </a:r>
            <a:endParaRPr lang="en-US" dirty="0"/>
          </a:p>
        </p:txBody>
      </p:sp>
      <p:sp>
        <p:nvSpPr>
          <p:cNvPr id="3" name="Subtitle 2"/>
          <p:cNvSpPr>
            <a:spLocks noGrp="1"/>
          </p:cNvSpPr>
          <p:nvPr>
            <p:ph type="subTitle" idx="1"/>
          </p:nvPr>
        </p:nvSpPr>
        <p:spPr/>
        <p:txBody>
          <a:bodyPr/>
          <a:lstStyle/>
          <a:p>
            <a:r>
              <a:rPr lang="en-US" smtClean="0"/>
              <a:t>Kevin McMahon</a:t>
            </a:r>
          </a:p>
          <a:p>
            <a:r>
              <a:rPr lang="en-US" smtClean="0"/>
              <a:t>@klmcmahon</a:t>
            </a:r>
          </a:p>
          <a:p>
            <a:r>
              <a:rPr lang="en-US" smtClean="0"/>
              <a:t>http://blog.kevfoo.com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a:cs typeface="Franklin Gothic Medium"/>
              </a:rPr>
              <a:t>What is </a:t>
            </a:r>
            <a:r>
              <a:rPr lang="en-US" dirty="0" err="1" smtClean="0">
                <a:latin typeface="Franklin Gothic Medium"/>
                <a:cs typeface="Franklin Gothic Medium"/>
              </a:rPr>
              <a:t>MonoDroid</a:t>
            </a:r>
            <a:r>
              <a:rPr lang="en-US" dirty="0" smtClean="0">
                <a:latin typeface="Franklin Gothic Medium"/>
                <a:cs typeface="Franklin Gothic Medium"/>
              </a:rPr>
              <a:t>?</a:t>
            </a:r>
            <a:endParaRPr lang="en-US" dirty="0">
              <a:latin typeface="Franklin Gothic Medium"/>
              <a:cs typeface="Franklin Gothic Medium"/>
            </a:endParaRPr>
          </a:p>
        </p:txBody>
      </p:sp>
      <p:sp>
        <p:nvSpPr>
          <p:cNvPr id="3" name="Content Placeholder 2"/>
          <p:cNvSpPr>
            <a:spLocks noGrp="1"/>
          </p:cNvSpPr>
          <p:nvPr>
            <p:ph idx="1"/>
          </p:nvPr>
        </p:nvSpPr>
        <p:spPr/>
        <p:txBody>
          <a:bodyPr>
            <a:normAutofit/>
          </a:bodyPr>
          <a:lstStyle/>
          <a:p>
            <a:r>
              <a:rPr lang="en-US" dirty="0" smtClean="0"/>
              <a:t>Commercial Product from Novell</a:t>
            </a:r>
          </a:p>
          <a:p>
            <a:pPr lvl="1"/>
            <a:r>
              <a:rPr lang="en-US" dirty="0" smtClean="0"/>
              <a:t>~$400 individual / ~$1000 enterprise</a:t>
            </a:r>
            <a:endParaRPr lang="en-US" dirty="0" smtClean="0"/>
          </a:p>
          <a:p>
            <a:r>
              <a:rPr lang="en-US" dirty="0" smtClean="0"/>
              <a:t>Closed preview</a:t>
            </a:r>
            <a:endParaRPr lang="en-US" dirty="0" smtClean="0"/>
          </a:p>
          <a:p>
            <a:pPr lvl="1"/>
            <a:r>
              <a:rPr lang="en-US" b="1" dirty="0" smtClean="0"/>
              <a:t>SIGN UP!</a:t>
            </a:r>
          </a:p>
          <a:p>
            <a:pPr lvl="1"/>
            <a:r>
              <a:rPr lang="en-US" dirty="0" smtClean="0"/>
              <a:t>People added each preview release.</a:t>
            </a:r>
            <a:endParaRPr lang="en-US" dirty="0" smtClean="0"/>
          </a:p>
          <a:p>
            <a:r>
              <a:rPr lang="en-US" dirty="0" smtClean="0"/>
              <a:t>Project is still raw</a:t>
            </a:r>
          </a:p>
          <a:p>
            <a:pPr lvl="1"/>
            <a:r>
              <a:rPr lang="en-US" dirty="0" smtClean="0"/>
              <a:t>GC isn’t turned on</a:t>
            </a:r>
          </a:p>
          <a:p>
            <a:pPr lvl="1"/>
            <a:r>
              <a:rPr lang="en-US" dirty="0" smtClean="0"/>
              <a:t>Not fully optimized for speed or size</a:t>
            </a:r>
          </a:p>
          <a:p>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a:cs typeface="Franklin Gothic Medium"/>
              </a:rPr>
              <a:t>How Does it Work?</a:t>
            </a:r>
            <a:endParaRPr lang="en-US" dirty="0">
              <a:latin typeface="Franklin Gothic Medium"/>
              <a:cs typeface="Franklin Gothic Medium"/>
            </a:endParaRPr>
          </a:p>
        </p:txBody>
      </p:sp>
      <p:sp>
        <p:nvSpPr>
          <p:cNvPr id="3" name="Content Placeholder 2"/>
          <p:cNvSpPr>
            <a:spLocks noGrp="1"/>
          </p:cNvSpPr>
          <p:nvPr>
            <p:ph idx="1"/>
          </p:nvPr>
        </p:nvSpPr>
        <p:spPr/>
        <p:txBody>
          <a:bodyPr/>
          <a:lstStyle/>
          <a:p>
            <a:r>
              <a:rPr lang="en-US" dirty="0" smtClean="0"/>
              <a:t>Mono Runtime</a:t>
            </a:r>
          </a:p>
          <a:p>
            <a:pPr lvl="1"/>
            <a:r>
              <a:rPr lang="en-US" dirty="0" smtClean="0"/>
              <a:t>Native to the device</a:t>
            </a:r>
          </a:p>
          <a:p>
            <a:pPr lvl="1"/>
            <a:r>
              <a:rPr lang="en-US" dirty="0" smtClean="0"/>
              <a:t>Executes .Net code</a:t>
            </a:r>
          </a:p>
          <a:p>
            <a:pPr lvl="1"/>
            <a:r>
              <a:rPr lang="en-US" dirty="0" smtClean="0"/>
              <a:t>Runs </a:t>
            </a:r>
            <a:r>
              <a:rPr lang="en-US" b="1" dirty="0" smtClean="0"/>
              <a:t>side-by-side</a:t>
            </a:r>
            <a:r>
              <a:rPr lang="en-US" dirty="0" smtClean="0"/>
              <a:t> with Dalvik</a:t>
            </a:r>
          </a:p>
          <a:p>
            <a:r>
              <a:rPr lang="en-US" dirty="0" smtClean="0"/>
              <a:t>Mono to Android Communication</a:t>
            </a:r>
          </a:p>
          <a:p>
            <a:pPr lvl="1"/>
            <a:r>
              <a:rPr lang="en-US" dirty="0" smtClean="0"/>
              <a:t>Java proxies</a:t>
            </a:r>
          </a:p>
          <a:p>
            <a:pPr lvl="2"/>
            <a:r>
              <a:rPr lang="en-US" dirty="0" smtClean="0"/>
              <a:t>Android Callable Wrappers </a:t>
            </a:r>
          </a:p>
          <a:p>
            <a:pPr lvl="2"/>
            <a:r>
              <a:rPr lang="en-US" dirty="0" smtClean="0"/>
              <a:t>Managed Callable Wrappers</a:t>
            </a:r>
          </a:p>
          <a:p>
            <a:pPr>
              <a:buNone/>
            </a:pPr>
            <a:endParaRPr lang="en-US" dirty="0" smtClean="0"/>
          </a:p>
          <a:p>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a:cs typeface="Franklin Gothic Medium"/>
              </a:rPr>
              <a:t>MonoDroid Architecture</a:t>
            </a:r>
            <a:endParaRPr lang="en-US" dirty="0">
              <a:latin typeface="Franklin Gothic Medium"/>
              <a:cs typeface="Franklin Gothic Medium"/>
            </a:endParaRPr>
          </a:p>
        </p:txBody>
      </p:sp>
      <p:pic>
        <p:nvPicPr>
          <p:cNvPr id="4" name="Content Placeholder 3" descr="architecture2.PNG"/>
          <p:cNvPicPr>
            <a:picLocks noGrp="1" noChangeAspect="1"/>
          </p:cNvPicPr>
          <p:nvPr>
            <p:ph idx="1"/>
          </p:nvPr>
        </p:nvPicPr>
        <p:blipFill>
          <a:blip r:embed="rId3" cstate="print"/>
          <a:srcRect t="-10074" b="-10074"/>
          <a:stretch>
            <a:fillRect/>
          </a:stretch>
        </p:blip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Franklin Gothic Medium"/>
                <a:cs typeface="Franklin Gothic Medium"/>
              </a:rPr>
              <a:t>MonoDroid Design</a:t>
            </a:r>
            <a:r>
              <a:rPr lang="en-US" dirty="0" smtClean="0">
                <a:latin typeface="Franklin Gothic Medium"/>
                <a:cs typeface="Franklin Gothic Medium"/>
              </a:rPr>
              <a:t> Principles</a:t>
            </a:r>
            <a:endParaRPr lang="en-US" dirty="0">
              <a:latin typeface="Franklin Gothic Medium"/>
              <a:cs typeface="Franklin Gothic Medium"/>
            </a:endParaRPr>
          </a:p>
        </p:txBody>
      </p:sp>
      <p:sp>
        <p:nvSpPr>
          <p:cNvPr id="3" name="Content Placeholder 2"/>
          <p:cNvSpPr>
            <a:spLocks noGrp="1"/>
          </p:cNvSpPr>
          <p:nvPr>
            <p:ph idx="1"/>
          </p:nvPr>
        </p:nvSpPr>
        <p:spPr/>
        <p:txBody>
          <a:bodyPr>
            <a:normAutofit/>
          </a:bodyPr>
          <a:lstStyle/>
          <a:p>
            <a:pPr>
              <a:lnSpc>
                <a:spcPct val="160000"/>
              </a:lnSpc>
            </a:pPr>
            <a:r>
              <a:rPr lang="en-US" dirty="0" smtClean="0"/>
              <a:t>Follow the Framework Design Guidelines</a:t>
            </a:r>
          </a:p>
          <a:p>
            <a:pPr>
              <a:lnSpc>
                <a:spcPct val="160000"/>
              </a:lnSpc>
            </a:pPr>
            <a:r>
              <a:rPr lang="en-US" dirty="0" smtClean="0"/>
              <a:t>Allow developers to subclass any Java class</a:t>
            </a:r>
            <a:endParaRPr lang="en-US" dirty="0" smtClean="0"/>
          </a:p>
          <a:p>
            <a:pPr>
              <a:lnSpc>
                <a:spcPct val="160000"/>
              </a:lnSpc>
            </a:pPr>
            <a:r>
              <a:rPr lang="en-US" dirty="0" smtClean="0"/>
              <a:t>C# delegates (lambdas, anonymous methods)</a:t>
            </a:r>
          </a:p>
          <a:p>
            <a:pPr>
              <a:lnSpc>
                <a:spcPct val="160000"/>
              </a:lnSpc>
            </a:pPr>
            <a:r>
              <a:rPr lang="en-US" dirty="0" smtClean="0"/>
              <a:t>Java </a:t>
            </a:r>
            <a:r>
              <a:rPr lang="en-US" dirty="0" smtClean="0"/>
              <a:t>properties as C# properties</a:t>
            </a:r>
            <a:endParaRPr lang="en-US" dirty="0" smtClean="0"/>
          </a:p>
          <a:p>
            <a:pPr>
              <a:lnSpc>
                <a:spcPct val="160000"/>
              </a:lnSpc>
            </a:pPr>
            <a:r>
              <a:rPr lang="en-US" dirty="0" smtClean="0"/>
              <a:t>Strongly </a:t>
            </a:r>
            <a:r>
              <a:rPr lang="en-US" dirty="0" smtClean="0"/>
              <a:t>typed API</a:t>
            </a:r>
            <a:endParaRPr lang="en-US" dirty="0" smtClean="0"/>
          </a:p>
          <a:p>
            <a:pPr>
              <a:lnSpc>
                <a:spcPct val="160000"/>
              </a:lnSpc>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Franklin Gothic Medium"/>
                <a:cs typeface="Franklin Gothic Medium"/>
              </a:rPr>
              <a:t>Why would you use </a:t>
            </a:r>
            <a:r>
              <a:rPr lang="en-US" dirty="0" err="1" smtClean="0">
                <a:latin typeface="Franklin Gothic Medium"/>
                <a:cs typeface="Franklin Gothic Medium"/>
              </a:rPr>
              <a:t>MonoDroid</a:t>
            </a:r>
            <a:r>
              <a:rPr lang="en-US" dirty="0" smtClean="0">
                <a:latin typeface="Franklin Gothic Medium"/>
                <a:cs typeface="Franklin Gothic Medium"/>
              </a:rPr>
              <a:t>?</a:t>
            </a:r>
            <a:endParaRPr lang="en-US" dirty="0">
              <a:latin typeface="Franklin Gothic Medium"/>
              <a:cs typeface="Franklin Gothic Medium"/>
            </a:endParaRPr>
          </a:p>
        </p:txBody>
      </p:sp>
      <p:sp>
        <p:nvSpPr>
          <p:cNvPr id="3" name="Content Placeholder 2"/>
          <p:cNvSpPr>
            <a:spLocks noGrp="1"/>
          </p:cNvSpPr>
          <p:nvPr>
            <p:ph idx="1"/>
          </p:nvPr>
        </p:nvSpPr>
        <p:spPr/>
        <p:txBody>
          <a:bodyPr>
            <a:normAutofit fontScale="85000" lnSpcReduction="10000"/>
          </a:bodyPr>
          <a:lstStyle/>
          <a:p>
            <a:r>
              <a:rPr lang="en-US" dirty="0" err="1" smtClean="0"/>
              <a:t>Monodroid</a:t>
            </a:r>
            <a:r>
              <a:rPr lang="en-US" dirty="0" smtClean="0"/>
              <a:t> story not as compelling as </a:t>
            </a:r>
            <a:r>
              <a:rPr lang="en-US" dirty="0" err="1" smtClean="0"/>
              <a:t>MonoTouch</a:t>
            </a:r>
            <a:r>
              <a:rPr lang="en-US" dirty="0" smtClean="0"/>
              <a:t>.</a:t>
            </a:r>
          </a:p>
          <a:p>
            <a:pPr lvl="1"/>
            <a:r>
              <a:rPr lang="en-US" dirty="0" smtClean="0"/>
              <a:t>GC, decent IDE, not Objective-C</a:t>
            </a:r>
          </a:p>
          <a:p>
            <a:r>
              <a:rPr lang="en-US" dirty="0" smtClean="0"/>
              <a:t>Opportunities for re-use across platforms</a:t>
            </a:r>
          </a:p>
          <a:p>
            <a:pPr lvl="1"/>
            <a:r>
              <a:rPr lang="en-US" dirty="0" smtClean="0"/>
              <a:t>XNA for games</a:t>
            </a:r>
          </a:p>
          <a:p>
            <a:pPr lvl="1"/>
            <a:r>
              <a:rPr lang="en-US" dirty="0" err="1" smtClean="0"/>
              <a:t>iOS</a:t>
            </a:r>
            <a:r>
              <a:rPr lang="en-US" dirty="0" smtClean="0"/>
              <a:t>, Android, Windows Phone 7 non-UI components</a:t>
            </a:r>
          </a:p>
          <a:p>
            <a:r>
              <a:rPr lang="en-US" dirty="0" smtClean="0"/>
              <a:t>Development tooling and environment</a:t>
            </a:r>
          </a:p>
          <a:p>
            <a:pPr lvl="1"/>
            <a:r>
              <a:rPr lang="en-US" dirty="0" smtClean="0"/>
              <a:t>Visual Studio</a:t>
            </a:r>
          </a:p>
          <a:p>
            <a:pPr lvl="1"/>
            <a:r>
              <a:rPr lang="en-US" dirty="0" err="1" smtClean="0"/>
              <a:t>MonoDevelop</a:t>
            </a:r>
            <a:r>
              <a:rPr lang="en-US" dirty="0" smtClean="0"/>
              <a:t> (support targeted for v1.0)</a:t>
            </a:r>
          </a:p>
          <a:p>
            <a:r>
              <a:rPr lang="en-US" dirty="0" smtClean="0"/>
              <a:t>C# &gt; </a:t>
            </a:r>
            <a:r>
              <a:rPr lang="en-US" dirty="0" smtClean="0"/>
              <a:t>Java</a:t>
            </a:r>
          </a:p>
          <a:p>
            <a:pPr lvl="1"/>
            <a:r>
              <a:rPr lang="en-US" dirty="0" smtClean="0"/>
              <a:t>Friction still exists due to</a:t>
            </a:r>
            <a:r>
              <a:rPr lang="en-US" dirty="0" smtClean="0"/>
              <a:t> </a:t>
            </a:r>
            <a:r>
              <a:rPr lang="en-US" dirty="0" smtClean="0"/>
              <a:t>Java idioms and </a:t>
            </a:r>
            <a:r>
              <a:rPr lang="en-US" dirty="0" smtClean="0"/>
              <a:t>architecture</a:t>
            </a:r>
            <a:r>
              <a:rPr lang="en-US" dirty="0" smtClean="0"/>
              <a:t>.</a:t>
            </a:r>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a:cs typeface="Franklin Gothic Medium"/>
              </a:rPr>
              <a:t>Deployment Options</a:t>
            </a:r>
            <a:endParaRPr lang="en-US" dirty="0">
              <a:latin typeface="Franklin Gothic Medium"/>
              <a:cs typeface="Franklin Gothic Medium"/>
            </a:endParaRPr>
          </a:p>
        </p:txBody>
      </p:sp>
      <p:sp>
        <p:nvSpPr>
          <p:cNvPr id="3" name="Content Placeholder 2"/>
          <p:cNvSpPr>
            <a:spLocks noGrp="1"/>
          </p:cNvSpPr>
          <p:nvPr>
            <p:ph idx="1"/>
          </p:nvPr>
        </p:nvSpPr>
        <p:spPr/>
        <p:txBody>
          <a:bodyPr>
            <a:normAutofit/>
          </a:bodyPr>
          <a:lstStyle/>
          <a:p>
            <a:pPr>
              <a:spcAft>
                <a:spcPts val="1200"/>
              </a:spcAft>
            </a:pPr>
            <a:r>
              <a:rPr lang="en-US" sz="2800" dirty="0" smtClean="0"/>
              <a:t>Deploy to Android Virtual Device</a:t>
            </a:r>
          </a:p>
          <a:p>
            <a:pPr>
              <a:spcAft>
                <a:spcPts val="1200"/>
              </a:spcAft>
            </a:pPr>
            <a:r>
              <a:rPr lang="en-US" sz="2800" dirty="0" smtClean="0"/>
              <a:t>Deploy to Device</a:t>
            </a:r>
          </a:p>
          <a:p>
            <a:pPr>
              <a:spcAft>
                <a:spcPts val="1200"/>
              </a:spcAft>
            </a:pPr>
            <a:r>
              <a:rPr lang="en-US" sz="2800" dirty="0" smtClean="0"/>
              <a:t>Debug capabilities on both</a:t>
            </a:r>
          </a:p>
          <a:p>
            <a:pPr>
              <a:spcAft>
                <a:spcPts val="1200"/>
              </a:spcAft>
            </a:pPr>
            <a:r>
              <a:rPr lang="en-US" sz="2800" dirty="0" smtClean="0"/>
              <a:t>Sell (eventually) via Android Marketplace</a:t>
            </a:r>
          </a:p>
          <a:p>
            <a:pPr lvl="1">
              <a:spcAft>
                <a:spcPts val="1200"/>
              </a:spcAft>
            </a:pPr>
            <a:r>
              <a:rPr lang="en-US" dirty="0" smtClean="0"/>
              <a:t>No “Go Live” license yet</a:t>
            </a:r>
          </a:p>
          <a:p>
            <a:pPr lvl="1">
              <a:spcAft>
                <a:spcPts val="1200"/>
              </a:spcAft>
            </a:pPr>
            <a:r>
              <a:rPr lang="en-US" dirty="0" smtClean="0"/>
              <a:t>$25 Google developer account</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Franklin Gothic Medium"/>
                <a:cs typeface="Franklin Gothic Medium"/>
              </a:rPr>
              <a:t>Android Application Concepts</a:t>
            </a:r>
          </a:p>
        </p:txBody>
      </p:sp>
      <p:sp>
        <p:nvSpPr>
          <p:cNvPr id="3" name="Content Placeholder 2"/>
          <p:cNvSpPr>
            <a:spLocks noGrp="1"/>
          </p:cNvSpPr>
          <p:nvPr>
            <p:ph idx="1"/>
          </p:nvPr>
        </p:nvSpPr>
        <p:spPr/>
        <p:txBody>
          <a:bodyPr/>
          <a:lstStyle/>
          <a:p>
            <a:pPr>
              <a:spcAft>
                <a:spcPts val="3000"/>
              </a:spcAft>
            </a:pPr>
            <a:r>
              <a:rPr lang="en-US" dirty="0" smtClean="0"/>
              <a:t>Activities</a:t>
            </a:r>
          </a:p>
          <a:p>
            <a:pPr>
              <a:spcAft>
                <a:spcPts val="3000"/>
              </a:spcAft>
            </a:pPr>
            <a:r>
              <a:rPr lang="en-US" dirty="0" smtClean="0"/>
              <a:t>Services</a:t>
            </a:r>
          </a:p>
          <a:p>
            <a:pPr>
              <a:spcAft>
                <a:spcPts val="3000"/>
              </a:spcAft>
            </a:pPr>
            <a:r>
              <a:rPr lang="en-US" dirty="0" smtClean="0"/>
              <a:t>Content Providers</a:t>
            </a:r>
          </a:p>
          <a:p>
            <a:pPr>
              <a:spcAft>
                <a:spcPts val="3000"/>
              </a:spcAft>
            </a:pPr>
            <a:r>
              <a:rPr lang="en-US" dirty="0" smtClean="0"/>
              <a:t>Intents</a:t>
            </a:r>
          </a:p>
          <a:p>
            <a:pPr>
              <a:spcAft>
                <a:spcPts val="3000"/>
              </a:spcAft>
            </a:pPr>
            <a:r>
              <a:rPr lang="en-US" dirty="0" smtClean="0"/>
              <a:t>Resources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a:cs typeface="Franklin Gothic Medium"/>
              </a:rPr>
              <a:t>Activities</a:t>
            </a:r>
            <a:endParaRPr lang="en-US" dirty="0">
              <a:latin typeface="Franklin Gothic Medium"/>
              <a:cs typeface="Franklin Gothic Medium"/>
            </a:endParaRPr>
          </a:p>
        </p:txBody>
      </p:sp>
      <p:sp>
        <p:nvSpPr>
          <p:cNvPr id="3" name="Content Placeholder 2"/>
          <p:cNvSpPr>
            <a:spLocks noGrp="1"/>
          </p:cNvSpPr>
          <p:nvPr>
            <p:ph idx="1"/>
          </p:nvPr>
        </p:nvSpPr>
        <p:spPr/>
        <p:txBody>
          <a:bodyPr>
            <a:normAutofit/>
          </a:bodyPr>
          <a:lstStyle/>
          <a:p>
            <a:r>
              <a:rPr lang="en-US" dirty="0" smtClean="0"/>
              <a:t>Orchestrates a UI view</a:t>
            </a:r>
          </a:p>
          <a:p>
            <a:pPr>
              <a:spcAft>
                <a:spcPts val="600"/>
              </a:spcAft>
            </a:pPr>
            <a:r>
              <a:rPr lang="en-US" dirty="0" smtClean="0"/>
              <a:t>Applications are composed of 1-to-Many activities</a:t>
            </a:r>
          </a:p>
          <a:p>
            <a:r>
              <a:rPr lang="en-US" dirty="0" smtClean="0"/>
              <a:t>One activity marked as main and shown first upon launch</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a:cs typeface="Franklin Gothic Medium"/>
              </a:rPr>
              <a:t>Activities - Views</a:t>
            </a:r>
            <a:endParaRPr lang="en-US" dirty="0">
              <a:latin typeface="Franklin Gothic Medium"/>
              <a:cs typeface="Franklin Gothic Medium"/>
            </a:endParaRPr>
          </a:p>
        </p:txBody>
      </p:sp>
      <p:sp>
        <p:nvSpPr>
          <p:cNvPr id="3" name="Content Placeholder 2"/>
          <p:cNvSpPr>
            <a:spLocks noGrp="1"/>
          </p:cNvSpPr>
          <p:nvPr>
            <p:ph idx="1"/>
          </p:nvPr>
        </p:nvSpPr>
        <p:spPr/>
        <p:txBody>
          <a:bodyPr>
            <a:normAutofit/>
          </a:bodyPr>
          <a:lstStyle/>
          <a:p>
            <a:r>
              <a:rPr lang="en-US" dirty="0" smtClean="0"/>
              <a:t>Each activity is given a default window to draw in. </a:t>
            </a:r>
          </a:p>
          <a:p>
            <a:r>
              <a:rPr lang="en-US" dirty="0" smtClean="0"/>
              <a:t>Content of the window is provided by a hierarchy of views</a:t>
            </a:r>
          </a:p>
          <a:p>
            <a:r>
              <a:rPr lang="en-US" dirty="0" smtClean="0"/>
              <a:t>A view hierarchy is placed within an activity's window by the </a:t>
            </a:r>
            <a:r>
              <a:rPr lang="en-US" dirty="0" err="1" smtClean="0"/>
              <a:t>Activity.SetContentView</a:t>
            </a:r>
            <a:r>
              <a:rPr lang="en-US" dirty="0" smtClean="0"/>
              <a:t>()</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4" name="Content Placeholder 3" descr="activity_lifecycle.png"/>
          <p:cNvPicPr>
            <a:picLocks noGrp="1" noChangeAspect="1"/>
          </p:cNvPicPr>
          <p:nvPr>
            <p:ph idx="1"/>
          </p:nvPr>
        </p:nvPicPr>
        <p:blipFill>
          <a:blip r:embed="rId2" cstate="print"/>
          <a:srcRect l="-68607" r="-68607"/>
          <a:stretch>
            <a:fillRect/>
          </a:stretch>
        </p:blipFill>
        <p:spPr>
          <a:xfrm>
            <a:off x="222069" y="609600"/>
            <a:ext cx="8699863" cy="5867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a:rPr>
              <a:t>Overview</a:t>
            </a:r>
            <a:endParaRPr lang="en-US" dirty="0">
              <a:latin typeface="Franklin Gothic Medium"/>
            </a:endParaRPr>
          </a:p>
        </p:txBody>
      </p:sp>
      <p:sp>
        <p:nvSpPr>
          <p:cNvPr id="3" name="Content Placeholder 2"/>
          <p:cNvSpPr>
            <a:spLocks noGrp="1"/>
          </p:cNvSpPr>
          <p:nvPr>
            <p:ph idx="1"/>
          </p:nvPr>
        </p:nvSpPr>
        <p:spPr/>
        <p:txBody>
          <a:bodyPr/>
          <a:lstStyle/>
          <a:p>
            <a:pPr>
              <a:lnSpc>
                <a:spcPct val="200000"/>
              </a:lnSpc>
            </a:pPr>
            <a:r>
              <a:rPr lang="en-US" dirty="0" smtClean="0"/>
              <a:t>Overview of Android</a:t>
            </a:r>
          </a:p>
          <a:p>
            <a:pPr>
              <a:lnSpc>
                <a:spcPct val="200000"/>
              </a:lnSpc>
            </a:pPr>
            <a:r>
              <a:rPr lang="en-US" dirty="0" err="1" smtClean="0"/>
              <a:t>MonoDroid</a:t>
            </a:r>
            <a:r>
              <a:rPr lang="en-US" dirty="0" smtClean="0"/>
              <a:t> : What, How, Why</a:t>
            </a:r>
          </a:p>
          <a:p>
            <a:pPr>
              <a:lnSpc>
                <a:spcPct val="200000"/>
              </a:lnSpc>
            </a:pPr>
            <a:r>
              <a:rPr lang="en-US" dirty="0" smtClean="0"/>
              <a:t>Code Demo</a:t>
            </a:r>
          </a:p>
          <a:p>
            <a:pPr>
              <a:lnSpc>
                <a:spcPct val="200000"/>
              </a:lnSpc>
            </a:pPr>
            <a:r>
              <a:rPr lang="en-US" dirty="0" smtClean="0"/>
              <a:t>MonoDroid Resources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a:cs typeface="Franklin Gothic Medium"/>
              </a:rPr>
              <a:t>Services</a:t>
            </a:r>
          </a:p>
        </p:txBody>
      </p:sp>
      <p:sp>
        <p:nvSpPr>
          <p:cNvPr id="3" name="Content Placeholder 2"/>
          <p:cNvSpPr>
            <a:spLocks noGrp="1"/>
          </p:cNvSpPr>
          <p:nvPr>
            <p:ph idx="1"/>
          </p:nvPr>
        </p:nvSpPr>
        <p:spPr/>
        <p:txBody>
          <a:bodyPr/>
          <a:lstStyle/>
          <a:p>
            <a:r>
              <a:rPr lang="en-US" dirty="0" smtClean="0"/>
              <a:t>Android service are what you’d expect.</a:t>
            </a:r>
          </a:p>
          <a:p>
            <a:r>
              <a:rPr lang="en-US" dirty="0" smtClean="0"/>
              <a:t>Possible to bind to an ongoing service and communicate via exposed interface</a:t>
            </a:r>
          </a:p>
          <a:p>
            <a:r>
              <a:rPr lang="en-US" dirty="0" smtClean="0"/>
              <a:t>Runs in main application process but doesn’t block other components or UI</a:t>
            </a:r>
          </a:p>
          <a:p>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a:cs typeface="Franklin Gothic Medium"/>
              </a:rPr>
              <a:t>Content</a:t>
            </a:r>
            <a:r>
              <a:rPr lang="en-US" dirty="0" smtClean="0"/>
              <a:t> </a:t>
            </a:r>
            <a:r>
              <a:rPr lang="en-US" dirty="0" smtClean="0">
                <a:latin typeface="Franklin Gothic Medium"/>
                <a:cs typeface="Franklin Gothic Medium"/>
              </a:rPr>
              <a:t>Providers</a:t>
            </a:r>
          </a:p>
        </p:txBody>
      </p:sp>
      <p:sp>
        <p:nvSpPr>
          <p:cNvPr id="3" name="Content Placeholder 2"/>
          <p:cNvSpPr>
            <a:spLocks noGrp="1"/>
          </p:cNvSpPr>
          <p:nvPr>
            <p:ph idx="1"/>
          </p:nvPr>
        </p:nvSpPr>
        <p:spPr/>
        <p:txBody>
          <a:bodyPr/>
          <a:lstStyle/>
          <a:p>
            <a:r>
              <a:rPr lang="en-US" dirty="0" err="1" smtClean="0"/>
              <a:t>Queryable</a:t>
            </a:r>
            <a:r>
              <a:rPr lang="en-US" dirty="0" smtClean="0"/>
              <a:t> application data stores</a:t>
            </a:r>
          </a:p>
          <a:p>
            <a:r>
              <a:rPr lang="en-US" dirty="0" smtClean="0"/>
              <a:t>Only way to share data amongst other apps</a:t>
            </a:r>
          </a:p>
          <a:p>
            <a:r>
              <a:rPr lang="en-US" dirty="0" smtClean="0"/>
              <a:t>Android ships with common providers</a:t>
            </a:r>
          </a:p>
          <a:p>
            <a:pPr lvl="1"/>
            <a:r>
              <a:rPr lang="en-US" dirty="0" smtClean="0"/>
              <a:t>Audio, video, images, contacts, etc.</a:t>
            </a:r>
          </a:p>
          <a:p>
            <a:r>
              <a:rPr lang="en-US" dirty="0" smtClean="0"/>
              <a:t>Making your application’s data public</a:t>
            </a:r>
          </a:p>
          <a:p>
            <a:pPr lvl="1"/>
            <a:r>
              <a:rPr lang="en-US" dirty="0" smtClean="0"/>
              <a:t>Create a new provider</a:t>
            </a:r>
          </a:p>
          <a:p>
            <a:pPr lvl="1"/>
            <a:r>
              <a:rPr lang="en-US" dirty="0" smtClean="0"/>
              <a:t>Add your data to existing provider</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Franklin Gothic Medium"/>
                <a:cs typeface="Franklin Gothic Medium"/>
              </a:rPr>
              <a:t>Intents</a:t>
            </a:r>
          </a:p>
        </p:txBody>
      </p:sp>
      <p:sp>
        <p:nvSpPr>
          <p:cNvPr id="3" name="Content Placeholder 2"/>
          <p:cNvSpPr>
            <a:spLocks noGrp="1"/>
          </p:cNvSpPr>
          <p:nvPr>
            <p:ph idx="1"/>
          </p:nvPr>
        </p:nvSpPr>
        <p:spPr/>
        <p:txBody>
          <a:bodyPr/>
          <a:lstStyle/>
          <a:p>
            <a:r>
              <a:rPr lang="en-US" dirty="0" smtClean="0"/>
              <a:t>Eventing mechanism</a:t>
            </a:r>
          </a:p>
          <a:p>
            <a:r>
              <a:rPr lang="en-US" dirty="0" smtClean="0"/>
              <a:t>Intent objects are passive data that is of interest to the component that is receiving the intent</a:t>
            </a:r>
          </a:p>
          <a:p>
            <a:r>
              <a:rPr lang="en-US" dirty="0" smtClean="0"/>
              <a:t>Filterable</a:t>
            </a:r>
          </a:p>
          <a:p>
            <a:endParaRPr lang="en-US" dirty="0" smtClean="0"/>
          </a:p>
          <a:p>
            <a:endParaRPr lang="en-US"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Franklin Gothic Medium"/>
                <a:cs typeface="Franklin Gothic Medium"/>
              </a:rPr>
              <a:t>Resources</a:t>
            </a:r>
          </a:p>
        </p:txBody>
      </p:sp>
      <p:sp>
        <p:nvSpPr>
          <p:cNvPr id="3" name="Content Placeholder 2"/>
          <p:cNvSpPr>
            <a:spLocks noGrp="1"/>
          </p:cNvSpPr>
          <p:nvPr>
            <p:ph idx="1"/>
          </p:nvPr>
        </p:nvSpPr>
        <p:spPr/>
        <p:txBody>
          <a:bodyPr>
            <a:normAutofit fontScale="92500" lnSpcReduction="20000"/>
          </a:bodyPr>
          <a:lstStyle/>
          <a:p>
            <a:pPr>
              <a:lnSpc>
                <a:spcPct val="150000"/>
              </a:lnSpc>
            </a:pPr>
            <a:r>
              <a:rPr lang="en-US" dirty="0" smtClean="0"/>
              <a:t>Images</a:t>
            </a:r>
            <a:r>
              <a:rPr lang="en-US" dirty="0" smtClean="0"/>
              <a:t>, layout descriptions, binary blobs and string dictionaries</a:t>
            </a:r>
            <a:endParaRPr lang="en-US" dirty="0" smtClean="0"/>
          </a:p>
          <a:p>
            <a:pPr>
              <a:lnSpc>
                <a:spcPct val="150000"/>
              </a:lnSpc>
            </a:pPr>
            <a:r>
              <a:rPr lang="en-US" dirty="0" smtClean="0"/>
              <a:t>Abstraction layer which helps decouples code</a:t>
            </a:r>
          </a:p>
          <a:p>
            <a:pPr>
              <a:lnSpc>
                <a:spcPct val="150000"/>
              </a:lnSpc>
            </a:pPr>
            <a:r>
              <a:rPr lang="en-US" dirty="0" smtClean="0"/>
              <a:t>Makes </a:t>
            </a:r>
            <a:r>
              <a:rPr lang="en-US" dirty="0" smtClean="0"/>
              <a:t>managing assets</a:t>
            </a:r>
            <a:r>
              <a:rPr lang="en-US" dirty="0" smtClean="0"/>
              <a:t> easier</a:t>
            </a:r>
          </a:p>
          <a:p>
            <a:pPr lvl="1">
              <a:lnSpc>
                <a:spcPct val="150000"/>
              </a:lnSpc>
            </a:pPr>
            <a:r>
              <a:rPr lang="en-US" dirty="0" smtClean="0"/>
              <a:t>Localization</a:t>
            </a:r>
          </a:p>
          <a:p>
            <a:pPr lvl="1">
              <a:lnSpc>
                <a:spcPct val="150000"/>
              </a:lnSpc>
            </a:pPr>
            <a:r>
              <a:rPr lang="en-US" dirty="0" smtClean="0"/>
              <a:t>Multiple displays</a:t>
            </a:r>
          </a:p>
          <a:p>
            <a:pPr lvl="1">
              <a:lnSpc>
                <a:spcPct val="150000"/>
              </a:lnSpc>
            </a:pPr>
            <a:r>
              <a:rPr lang="en-US" dirty="0" smtClean="0"/>
              <a:t>Different hardware configurations</a:t>
            </a:r>
            <a:endParaRPr lang="en-US"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Franklin Gothic Medium"/>
                <a:cs typeface="Franklin Gothic Medium"/>
              </a:rPr>
              <a:t>Code Demo</a:t>
            </a:r>
          </a:p>
        </p:txBody>
      </p:sp>
      <p:sp>
        <p:nvSpPr>
          <p:cNvPr id="3" name="Content Placeholder 2"/>
          <p:cNvSpPr>
            <a:spLocks noGrp="1"/>
          </p:cNvSpPr>
          <p:nvPr>
            <p:ph idx="1"/>
          </p:nvPr>
        </p:nvSpPr>
        <p:spPr/>
        <p:txBody>
          <a:bodyPr>
            <a:normAutofit/>
          </a:bodyPr>
          <a:lstStyle/>
          <a:p>
            <a:endParaRPr lang="en-US" dirty="0" smtClean="0"/>
          </a:p>
          <a:p>
            <a:endParaRPr lang="en-US" dirty="0" smtClean="0"/>
          </a:p>
          <a:p>
            <a:pPr>
              <a:buNone/>
            </a:pPr>
            <a:endParaRPr lang="en-US" dirty="0" smtClean="0"/>
          </a:p>
          <a:p>
            <a:pPr algn="ctr">
              <a:buNone/>
            </a:pPr>
            <a:r>
              <a:rPr lang="en-US" sz="2000" dirty="0" smtClean="0">
                <a:latin typeface="Lucida Console" pitchFamily="49" charset="0"/>
                <a:hlinkClick r:id="rId2"/>
              </a:rPr>
              <a:t>https://github.com/kevinmcmahon/MonoDroid101</a:t>
            </a:r>
            <a:endParaRPr lang="en-US" sz="2000" dirty="0" smtClean="0">
              <a:latin typeface="Lucida Console"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a:cs typeface="Franklin Gothic Medium"/>
              </a:rPr>
              <a:t>MonoDroid Resources</a:t>
            </a:r>
            <a:endParaRPr lang="en-US" dirty="0">
              <a:latin typeface="Franklin Gothic Medium"/>
              <a:cs typeface="Franklin Gothic Medium"/>
            </a:endParaRPr>
          </a:p>
        </p:txBody>
      </p:sp>
      <p:sp>
        <p:nvSpPr>
          <p:cNvPr id="3" name="Content Placeholder 2"/>
          <p:cNvSpPr>
            <a:spLocks noGrp="1"/>
          </p:cNvSpPr>
          <p:nvPr>
            <p:ph idx="1"/>
          </p:nvPr>
        </p:nvSpPr>
        <p:spPr/>
        <p:txBody>
          <a:bodyPr>
            <a:normAutofit fontScale="77500" lnSpcReduction="20000"/>
          </a:bodyPr>
          <a:lstStyle/>
          <a:p>
            <a:pPr>
              <a:buNone/>
            </a:pPr>
            <a:r>
              <a:rPr lang="en-US" dirty="0" smtClean="0"/>
              <a:t>Links</a:t>
            </a:r>
          </a:p>
          <a:p>
            <a:r>
              <a:rPr lang="en-US" sz="2571" dirty="0" smtClean="0">
                <a:latin typeface="Lucida Console"/>
                <a:hlinkClick r:id="rId2"/>
              </a:rPr>
              <a:t>http://www.monodroid.net</a:t>
            </a:r>
          </a:p>
          <a:p>
            <a:r>
              <a:rPr lang="en-US" sz="2571" dirty="0" smtClean="0">
                <a:latin typeface="Lucida Console"/>
                <a:hlinkClick r:id="rId3"/>
              </a:rPr>
              <a:t>http://developer.android.com</a:t>
            </a:r>
            <a:r>
              <a:rPr lang="en-US" sz="2571" dirty="0" smtClean="0">
                <a:latin typeface="Lucida Console"/>
                <a:hlinkClick r:id="rId3"/>
              </a:rPr>
              <a:t>/</a:t>
            </a:r>
            <a:endParaRPr lang="en-US" sz="2571" dirty="0" smtClean="0">
              <a:latin typeface="Lucida Console"/>
            </a:endParaRPr>
          </a:p>
          <a:p>
            <a:endParaRPr lang="en-US" dirty="0" smtClean="0"/>
          </a:p>
          <a:p>
            <a:pPr>
              <a:buNone/>
            </a:pPr>
            <a:r>
              <a:rPr lang="en-US" dirty="0" smtClean="0"/>
              <a:t>IRC Support / Discussion</a:t>
            </a:r>
          </a:p>
          <a:p>
            <a:r>
              <a:rPr lang="en-US" sz="2581" dirty="0" smtClean="0">
                <a:latin typeface="Lucida Console"/>
                <a:cs typeface="Lucida Console"/>
              </a:rPr>
              <a:t>#</a:t>
            </a:r>
            <a:r>
              <a:rPr lang="en-US" sz="2581" dirty="0" err="1" smtClean="0">
                <a:latin typeface="Lucida Console"/>
                <a:cs typeface="Lucida Console"/>
              </a:rPr>
              <a:t>monodroid</a:t>
            </a:r>
            <a:r>
              <a:rPr lang="en-US" sz="2581" dirty="0" smtClean="0">
                <a:latin typeface="Lucida Console"/>
                <a:cs typeface="Lucida Console"/>
              </a:rPr>
              <a:t>  on </a:t>
            </a:r>
            <a:r>
              <a:rPr lang="en-US" sz="2581" dirty="0" err="1" smtClean="0">
                <a:latin typeface="Lucida Console"/>
                <a:cs typeface="Lucida Console"/>
              </a:rPr>
              <a:t>irc.gnome.org</a:t>
            </a:r>
            <a:endParaRPr lang="en-US" sz="2581" dirty="0" smtClean="0">
              <a:latin typeface="Lucida Console"/>
              <a:cs typeface="Lucida Console"/>
            </a:endParaRPr>
          </a:p>
          <a:p>
            <a:endParaRPr lang="en-US" dirty="0" smtClean="0"/>
          </a:p>
          <a:p>
            <a:pPr>
              <a:buNone/>
            </a:pPr>
            <a:r>
              <a:rPr lang="en-US" dirty="0" smtClean="0"/>
              <a:t>Code</a:t>
            </a:r>
          </a:p>
          <a:p>
            <a:r>
              <a:rPr lang="en-US" sz="2571" dirty="0" smtClean="0">
                <a:latin typeface="Lucida Console"/>
                <a:cs typeface="Lucida Console"/>
                <a:hlinkClick r:id="rId2"/>
              </a:rPr>
              <a:t>https://github.com/mono/monodroid-samples</a:t>
            </a:r>
            <a:endParaRPr lang="en-US" sz="2571" dirty="0" smtClean="0">
              <a:latin typeface="Lucida Console"/>
              <a:cs typeface="Lucida Console"/>
              <a:hlinkClick r:id="rId4"/>
            </a:endParaRPr>
          </a:p>
          <a:p>
            <a:r>
              <a:rPr lang="en-US" sz="2571" dirty="0" smtClean="0">
                <a:latin typeface="Lucida Console"/>
                <a:cs typeface="Lucida Console"/>
                <a:hlinkClick r:id="rId4"/>
              </a:rPr>
              <a:t>https://github.com/kevinmcmahon/MonoDroid-101</a:t>
            </a:r>
            <a:endParaRPr lang="en-US" sz="2571" dirty="0" smtClean="0">
              <a:latin typeface="Lucida Console"/>
              <a:cs typeface="Lucida Console"/>
            </a:endParaRPr>
          </a:p>
          <a:p>
            <a:pPr>
              <a:buNone/>
            </a:pPr>
            <a:endParaRPr lang="en-US" dirty="0" smtClean="0"/>
          </a:p>
          <a:p>
            <a:pPr>
              <a:buNone/>
            </a:pPr>
            <a:r>
              <a:rPr lang="en-US" dirty="0" smtClean="0"/>
              <a:t>SIGN UP FOR THE BETA!</a:t>
            </a:r>
          </a:p>
          <a:p>
            <a:r>
              <a:rPr lang="en-US" sz="2571" dirty="0" smtClean="0">
                <a:latin typeface="Lucida Console"/>
                <a:cs typeface="Lucida Console"/>
                <a:hlinkClick r:id="rId5"/>
              </a:rPr>
              <a:t>http://go-mono.com/monodroid/</a:t>
            </a:r>
            <a:endParaRPr lang="en-US" sz="2571" dirty="0">
              <a:latin typeface="Lucida Console"/>
              <a:cs typeface="Lucida Consol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a:rPr>
              <a:t>What</a:t>
            </a:r>
            <a:r>
              <a:rPr lang="en-US" dirty="0" smtClean="0"/>
              <a:t> </a:t>
            </a:r>
            <a:r>
              <a:rPr lang="en-US" dirty="0" smtClean="0">
                <a:latin typeface="Franklin Gothic Medium"/>
              </a:rPr>
              <a:t>is Android?</a:t>
            </a:r>
            <a:endParaRPr lang="en-US" dirty="0">
              <a:latin typeface="Franklin Gothic Medium"/>
            </a:endParaRPr>
          </a:p>
        </p:txBody>
      </p:sp>
      <p:sp>
        <p:nvSpPr>
          <p:cNvPr id="3" name="Content Placeholder 2"/>
          <p:cNvSpPr>
            <a:spLocks noGrp="1"/>
          </p:cNvSpPr>
          <p:nvPr>
            <p:ph idx="1"/>
          </p:nvPr>
        </p:nvSpPr>
        <p:spPr/>
        <p:txBody>
          <a:bodyPr>
            <a:normAutofit/>
          </a:bodyPr>
          <a:lstStyle/>
          <a:p>
            <a:pPr>
              <a:lnSpc>
                <a:spcPct val="150000"/>
              </a:lnSpc>
            </a:pPr>
            <a:r>
              <a:rPr lang="en-US" dirty="0" smtClean="0"/>
              <a:t>Application Framework</a:t>
            </a:r>
          </a:p>
          <a:p>
            <a:pPr>
              <a:lnSpc>
                <a:spcPct val="150000"/>
              </a:lnSpc>
            </a:pPr>
            <a:r>
              <a:rPr lang="en-US" dirty="0" smtClean="0"/>
              <a:t>Dalvik Virtual Machine</a:t>
            </a:r>
          </a:p>
          <a:p>
            <a:pPr>
              <a:lnSpc>
                <a:spcPct val="150000"/>
              </a:lnSpc>
            </a:pPr>
            <a:r>
              <a:rPr lang="en-US" dirty="0" smtClean="0"/>
              <a:t>Optimized OpenGL ES 1.0 graphics library</a:t>
            </a:r>
          </a:p>
          <a:p>
            <a:pPr>
              <a:lnSpc>
                <a:spcPct val="150000"/>
              </a:lnSpc>
            </a:pPr>
            <a:r>
              <a:rPr lang="en-US" dirty="0" smtClean="0"/>
              <a:t>Customized Linux 2.6 kernel</a:t>
            </a:r>
          </a:p>
          <a:p>
            <a:pPr>
              <a:lnSpc>
                <a:spcPct val="150000"/>
              </a:lnSpc>
            </a:pPr>
            <a:r>
              <a:rPr lang="en-US" dirty="0" smtClean="0"/>
              <a:t>Rich development environment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pitchFamily="34" charset="0"/>
              </a:rPr>
              <a:t>Android</a:t>
            </a:r>
            <a:r>
              <a:rPr lang="en-US" dirty="0" smtClean="0"/>
              <a:t> </a:t>
            </a:r>
            <a:r>
              <a:rPr lang="en-US" dirty="0" smtClean="0">
                <a:latin typeface="Franklin Gothic Medium" pitchFamily="34" charset="0"/>
              </a:rPr>
              <a:t>Stack</a:t>
            </a:r>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xmlns:p="http://schemas.openxmlformats.org/presentationml/2006/main" xmlns:r="http://schemas.openxmlformats.org/officeDocument/2006/relationships" xmlns:a="http://schemas.openxmlformats.org/drawingml/2006/main" val="0"/>
              </a:ext>
            </a:extLst>
          </a:blip>
          <a:stretch>
            <a:fillRect/>
          </a:stretch>
        </p:blipFill>
        <p:spPr>
          <a:xfrm>
            <a:off x="1175864" y="1447119"/>
            <a:ext cx="6792273" cy="4877481"/>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pitchFamily="34" charset="0"/>
              </a:rPr>
              <a:t>Android</a:t>
            </a:r>
            <a:r>
              <a:rPr lang="en-US" dirty="0" smtClean="0"/>
              <a:t> </a:t>
            </a:r>
            <a:r>
              <a:rPr lang="en-US" dirty="0" smtClean="0">
                <a:latin typeface="Franklin Gothic Medium" pitchFamily="34" charset="0"/>
              </a:rPr>
              <a:t>Stack</a:t>
            </a:r>
          </a:p>
        </p:txBody>
      </p:sp>
      <p:pic>
        <p:nvPicPr>
          <p:cNvPr id="5" name="Picture 4"/>
          <p:cNvPicPr>
            <a:picLocks noChangeAspect="1"/>
          </p:cNvPicPr>
          <p:nvPr/>
        </p:nvPicPr>
        <p:blipFill>
          <a:blip r:embed="rId3" cstate="print">
            <a:extLst>
              <a:ext uri="{28A0092B-C50C-407E-A947-70E740481C1C}">
                <a14:useLocalDpi xmlns="" xmlns:a14="http://schemas.microsoft.com/office/drawing/2010/main" xmlns:p="http://schemas.openxmlformats.org/presentationml/2006/main" xmlns:r="http://schemas.openxmlformats.org/officeDocument/2006/relationships" xmlns:a="http://schemas.openxmlformats.org/drawingml/2006/main" val="0"/>
              </a:ext>
            </a:extLst>
          </a:blip>
          <a:stretch>
            <a:fillRect/>
          </a:stretch>
        </p:blipFill>
        <p:spPr>
          <a:xfrm>
            <a:off x="1175864" y="1447119"/>
            <a:ext cx="6792273" cy="4877481"/>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pitchFamily="34" charset="0"/>
              </a:rPr>
              <a:t>Android</a:t>
            </a:r>
            <a:r>
              <a:rPr lang="en-US" dirty="0" smtClean="0"/>
              <a:t> </a:t>
            </a:r>
            <a:r>
              <a:rPr lang="en-US" dirty="0" smtClean="0">
                <a:latin typeface="Franklin Gothic Medium" pitchFamily="34" charset="0"/>
              </a:rPr>
              <a:t>Stack</a:t>
            </a:r>
          </a:p>
        </p:txBody>
      </p:sp>
      <p:pic>
        <p:nvPicPr>
          <p:cNvPr id="5" name="Picture 4"/>
          <p:cNvPicPr>
            <a:picLocks noChangeAspect="1"/>
          </p:cNvPicPr>
          <p:nvPr/>
        </p:nvPicPr>
        <p:blipFill>
          <a:blip r:embed="rId2" cstate="print">
            <a:extLst>
              <a:ext uri="{28A0092B-C50C-407E-A947-70E740481C1C}">
                <a14:useLocalDpi xmlns="" xmlns:a14="http://schemas.microsoft.com/office/drawing/2010/main" xmlns:p="http://schemas.openxmlformats.org/presentationml/2006/main" xmlns:r="http://schemas.openxmlformats.org/officeDocument/2006/relationships" xmlns:a="http://schemas.openxmlformats.org/drawingml/2006/main" val="0"/>
              </a:ext>
            </a:extLst>
          </a:blip>
          <a:stretch>
            <a:fillRect/>
          </a:stretch>
        </p:blipFill>
        <p:spPr>
          <a:xfrm>
            <a:off x="1175864" y="1447119"/>
            <a:ext cx="6792273" cy="4877481"/>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pitchFamily="34" charset="0"/>
              </a:rPr>
              <a:t>Android</a:t>
            </a:r>
            <a:r>
              <a:rPr lang="en-US" dirty="0" smtClean="0"/>
              <a:t> </a:t>
            </a:r>
            <a:r>
              <a:rPr lang="en-US" dirty="0" smtClean="0">
                <a:latin typeface="Franklin Gothic Medium" pitchFamily="34" charset="0"/>
              </a:rPr>
              <a:t>Stack</a:t>
            </a:r>
          </a:p>
        </p:txBody>
      </p:sp>
      <p:pic>
        <p:nvPicPr>
          <p:cNvPr id="6" name="Content Placeholder 5"/>
          <p:cNvPicPr>
            <a:picLocks noGrp="1" noChangeAspect="1"/>
          </p:cNvPicPr>
          <p:nvPr>
            <p:ph idx="1"/>
          </p:nvPr>
        </p:nvPicPr>
        <p:blipFill>
          <a:blip r:embed="rId3" cstate="print">
            <a:extLst>
              <a:ext uri="{28A0092B-C50C-407E-A947-70E740481C1C}">
                <a14:useLocalDpi xmlns="" xmlns:a14="http://schemas.microsoft.com/office/drawing/2010/main" xmlns:p="http://schemas.openxmlformats.org/presentationml/2006/main" xmlns:r="http://schemas.openxmlformats.org/officeDocument/2006/relationships" xmlns:a="http://schemas.openxmlformats.org/drawingml/2006/main" val="0"/>
              </a:ext>
            </a:extLst>
          </a:blip>
          <a:stretch>
            <a:fillRect/>
          </a:stretch>
        </p:blipFill>
        <p:spPr>
          <a:xfrm>
            <a:off x="1175864" y="1447119"/>
            <a:ext cx="6792273" cy="4877481"/>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pitchFamily="34" charset="0"/>
              </a:rPr>
              <a:t>Android</a:t>
            </a:r>
            <a:r>
              <a:rPr lang="en-US" dirty="0" smtClean="0"/>
              <a:t> </a:t>
            </a:r>
            <a:r>
              <a:rPr lang="en-US" dirty="0" smtClean="0">
                <a:latin typeface="Franklin Gothic Medium" pitchFamily="34" charset="0"/>
              </a:rPr>
              <a:t>Stack</a:t>
            </a:r>
          </a:p>
        </p:txBody>
      </p:sp>
      <p:pic>
        <p:nvPicPr>
          <p:cNvPr id="6" name="Content Placeholder 5"/>
          <p:cNvPicPr>
            <a:picLocks noGrp="1" noChangeAspect="1"/>
          </p:cNvPicPr>
          <p:nvPr>
            <p:ph idx="1"/>
          </p:nvPr>
        </p:nvPicPr>
        <p:blipFill>
          <a:blip r:embed="rId2" cstate="print">
            <a:extLst>
              <a:ext uri="{28A0092B-C50C-407E-A947-70E740481C1C}">
                <a14:useLocalDpi xmlns="" xmlns:a14="http://schemas.microsoft.com/office/drawing/2010/main" xmlns:p="http://schemas.openxmlformats.org/presentationml/2006/main" xmlns:r="http://schemas.openxmlformats.org/officeDocument/2006/relationships" xmlns:a="http://schemas.openxmlformats.org/drawingml/2006/main" val="0"/>
              </a:ext>
            </a:extLst>
          </a:blip>
          <a:stretch>
            <a:fillRect/>
          </a:stretch>
        </p:blipFill>
        <p:spPr>
          <a:xfrm>
            <a:off x="1175864" y="1447119"/>
            <a:ext cx="6792273" cy="4877481"/>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Franklin Gothic Medium" pitchFamily="34" charset="0"/>
              </a:rPr>
              <a:t>Dalvik Virtual Machine</a:t>
            </a:r>
            <a:endParaRPr lang="en-US" dirty="0">
              <a:latin typeface="Franklin Gothic Medium" pitchFamily="34" charset="0"/>
            </a:endParaRPr>
          </a:p>
        </p:txBody>
      </p:sp>
      <p:sp>
        <p:nvSpPr>
          <p:cNvPr id="3" name="Content Placeholder 2"/>
          <p:cNvSpPr>
            <a:spLocks noGrp="1"/>
          </p:cNvSpPr>
          <p:nvPr>
            <p:ph idx="1"/>
          </p:nvPr>
        </p:nvSpPr>
        <p:spPr/>
        <p:txBody>
          <a:bodyPr>
            <a:normAutofit/>
          </a:bodyPr>
          <a:lstStyle/>
          <a:p>
            <a:r>
              <a:rPr lang="en-US" dirty="0" smtClean="0"/>
              <a:t>Dalvik Virtual Machine</a:t>
            </a:r>
          </a:p>
          <a:p>
            <a:pPr lvl="1"/>
            <a:r>
              <a:rPr lang="en-US" dirty="0" smtClean="0"/>
              <a:t>Register-based</a:t>
            </a:r>
            <a:endParaRPr lang="en-US" dirty="0" smtClean="0"/>
          </a:p>
          <a:p>
            <a:pPr lvl="1"/>
            <a:r>
              <a:rPr lang="en-US" dirty="0" smtClean="0"/>
              <a:t>R</a:t>
            </a:r>
            <a:r>
              <a:rPr lang="en-US" dirty="0" smtClean="0"/>
              <a:t>uns </a:t>
            </a:r>
            <a:r>
              <a:rPr lang="en-US" dirty="0" smtClean="0"/>
              <a:t>multiple </a:t>
            </a:r>
            <a:r>
              <a:rPr lang="en-US" dirty="0" err="1" smtClean="0"/>
              <a:t>VMs</a:t>
            </a:r>
            <a:r>
              <a:rPr lang="en-US" dirty="0" smtClean="0"/>
              <a:t> efficiently</a:t>
            </a:r>
          </a:p>
          <a:p>
            <a:pPr lvl="1"/>
            <a:r>
              <a:rPr lang="en-US" dirty="0" smtClean="0"/>
              <a:t>Requires a </a:t>
            </a:r>
            <a:r>
              <a:rPr lang="en-US" dirty="0" smtClean="0"/>
              <a:t>.class to </a:t>
            </a:r>
            <a:r>
              <a:rPr lang="en-US" dirty="0" smtClean="0"/>
              <a:t>.</a:t>
            </a:r>
            <a:r>
              <a:rPr lang="en-US" dirty="0" err="1" smtClean="0"/>
              <a:t>dex</a:t>
            </a:r>
            <a:r>
              <a:rPr lang="en-US" dirty="0" smtClean="0"/>
              <a:t> transformation</a:t>
            </a:r>
            <a:endParaRPr lang="en-US" dirty="0" smtClean="0"/>
          </a:p>
          <a:p>
            <a:pPr lvl="1"/>
            <a:r>
              <a:rPr lang="en-US" dirty="0" smtClean="0"/>
              <a:t>JIT (as of Android 2.2)</a:t>
            </a:r>
            <a:endParaRPr lang="en-US" dirty="0" smtClean="0"/>
          </a:p>
          <a:p>
            <a:r>
              <a:rPr lang="en-US" dirty="0" smtClean="0"/>
              <a:t>Each Android Application:</a:t>
            </a:r>
          </a:p>
          <a:p>
            <a:pPr lvl="1"/>
            <a:r>
              <a:rPr lang="en-US" dirty="0" smtClean="0"/>
              <a:t>R</a:t>
            </a:r>
            <a:r>
              <a:rPr lang="en-US" dirty="0" smtClean="0"/>
              <a:t>uns in their own process </a:t>
            </a:r>
          </a:p>
          <a:p>
            <a:pPr lvl="1"/>
            <a:r>
              <a:rPr lang="en-US" dirty="0" smtClean="0"/>
              <a:t>Runs </a:t>
            </a:r>
            <a:r>
              <a:rPr lang="en-US" dirty="0" smtClean="0"/>
              <a:t>on their </a:t>
            </a:r>
            <a:r>
              <a:rPr lang="en-US" dirty="0" smtClean="0"/>
              <a:t>own</a:t>
            </a:r>
            <a:r>
              <a:rPr lang="en-US" dirty="0" smtClean="0"/>
              <a:t> VM</a:t>
            </a:r>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ＭＳ ゴシック"/>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ヒラギノ明朝 Pro W3"/>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16385</TotalTime>
  <Words>754</Words>
  <Application>Microsoft Macintosh PowerPoint</Application>
  <PresentationFormat>On-screen Show (4:3)</PresentationFormat>
  <Paragraphs>146</Paragraphs>
  <Slides>25</Slides>
  <Notes>4</Notes>
  <HiddenSlides>0</HiddenSlides>
  <MMClips>0</MMClips>
  <ScaleCrop>false</ScaleCrop>
  <HeadingPairs>
    <vt:vector size="4" baseType="variant">
      <vt:variant>
        <vt:lpstr>Design Template</vt:lpstr>
      </vt:variant>
      <vt:variant>
        <vt:i4>1</vt:i4>
      </vt:variant>
      <vt:variant>
        <vt:lpstr>Slide Titles</vt:lpstr>
      </vt:variant>
      <vt:variant>
        <vt:i4>25</vt:i4>
      </vt:variant>
    </vt:vector>
  </HeadingPairs>
  <TitlesOfParts>
    <vt:vector size="26" baseType="lpstr">
      <vt:lpstr>Office Theme</vt:lpstr>
      <vt:lpstr>_x0016_.NET? MonoDroid Does</vt:lpstr>
      <vt:lpstr>Overview</vt:lpstr>
      <vt:lpstr>What is Android?</vt:lpstr>
      <vt:lpstr>Android Stack</vt:lpstr>
      <vt:lpstr>Android Stack</vt:lpstr>
      <vt:lpstr>Android Stack</vt:lpstr>
      <vt:lpstr>Android Stack</vt:lpstr>
      <vt:lpstr>Android Stack</vt:lpstr>
      <vt:lpstr>Dalvik Virtual Machine</vt:lpstr>
      <vt:lpstr>What is MonoDroid?</vt:lpstr>
      <vt:lpstr>How Does it Work?</vt:lpstr>
      <vt:lpstr>MonoDroid Architecture</vt:lpstr>
      <vt:lpstr>MonoDroid Design Principles</vt:lpstr>
      <vt:lpstr>Why would you use MonoDroid?</vt:lpstr>
      <vt:lpstr>Deployment Options</vt:lpstr>
      <vt:lpstr>Android Application Concepts</vt:lpstr>
      <vt:lpstr>Activities</vt:lpstr>
      <vt:lpstr>Activities - Views</vt:lpstr>
      <vt:lpstr>Slide 19</vt:lpstr>
      <vt:lpstr>Services</vt:lpstr>
      <vt:lpstr>Content Providers</vt:lpstr>
      <vt:lpstr>Intents</vt:lpstr>
      <vt:lpstr>Resources</vt:lpstr>
      <vt:lpstr>Code Demo</vt:lpstr>
      <vt:lpstr>MonoDroid Resources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Monodroid 101</dc:title>
  <dc:creator>kevin</dc:creator>
  <cp:lastModifiedBy>Kevin McMahon</cp:lastModifiedBy>
  <cp:revision>112</cp:revision>
  <dcterms:created xsi:type="dcterms:W3CDTF">2010-11-10T00:07:38Z</dcterms:created>
  <dcterms:modified xsi:type="dcterms:W3CDTF">2010-11-10T03:04:17Z</dcterms:modified>
</cp:coreProperties>
</file>