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58" r:id="rId4"/>
    <p:sldId id="281" r:id="rId5"/>
    <p:sldId id="283" r:id="rId6"/>
    <p:sldId id="284" r:id="rId7"/>
    <p:sldId id="282" r:id="rId8"/>
    <p:sldId id="285" r:id="rId9"/>
    <p:sldId id="277" r:id="rId10"/>
    <p:sldId id="267" r:id="rId11"/>
    <p:sldId id="268" r:id="rId12"/>
    <p:sldId id="266" r:id="rId13"/>
    <p:sldId id="271" r:id="rId14"/>
    <p:sldId id="262" r:id="rId15"/>
    <p:sldId id="272" r:id="rId16"/>
    <p:sldId id="260" r:id="rId17"/>
    <p:sldId id="263" r:id="rId18"/>
    <p:sldId id="269" r:id="rId19"/>
    <p:sldId id="270" r:id="rId20"/>
    <p:sldId id="273" r:id="rId21"/>
    <p:sldId id="274" r:id="rId22"/>
    <p:sldId id="278" r:id="rId23"/>
    <p:sldId id="279" r:id="rId24"/>
    <p:sldId id="280" r:id="rId25"/>
    <p:sldId id="25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09" autoAdjust="0"/>
    <p:restoredTop sz="94660"/>
  </p:normalViewPr>
  <p:slideViewPr>
    <p:cSldViewPr>
      <p:cViewPr varScale="1">
        <p:scale>
          <a:sx n="52" d="100"/>
          <a:sy n="52" d="100"/>
        </p:scale>
        <p:origin x="-75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a:defRPr>
            </a:lvl1pPr>
          </a:lstStyle>
          <a:p>
            <a:fld id="{122FED64-F4A4-1445-90DE-B431FA7DF8D3}" type="datetimeFigureOut">
              <a:rPr lang="en-US" smtClean="0"/>
              <a:pPr/>
              <a:t>1/5/2011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a:defRPr>
            </a:lvl1pPr>
          </a:lstStyle>
          <a:p>
            <a:fld id="{DA2E8BC1-B6F3-3D4E-8CDE-8AF73147627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Times New Roman"/>
        <a:ea typeface="+mn-ea"/>
        <a:cs typeface="+mn-cs"/>
      </a:defRPr>
    </a:lvl1pPr>
    <a:lvl2pPr marL="457200" algn="l" defTabSz="457200" rtl="0" eaLnBrk="1" latinLnBrk="0" hangingPunct="1">
      <a:defRPr sz="1200" kern="1200">
        <a:solidFill>
          <a:schemeClr val="tx1"/>
        </a:solidFill>
        <a:latin typeface="Times New Roman"/>
        <a:ea typeface="+mn-ea"/>
        <a:cs typeface="+mn-cs"/>
      </a:defRPr>
    </a:lvl2pPr>
    <a:lvl3pPr marL="914400" algn="l" defTabSz="457200" rtl="0" eaLnBrk="1" latinLnBrk="0" hangingPunct="1">
      <a:defRPr sz="1200" kern="1200">
        <a:solidFill>
          <a:schemeClr val="tx1"/>
        </a:solidFill>
        <a:latin typeface="Times New Roman"/>
        <a:ea typeface="+mn-ea"/>
        <a:cs typeface="+mn-cs"/>
      </a:defRPr>
    </a:lvl3pPr>
    <a:lvl4pPr marL="1371600" algn="l" defTabSz="457200" rtl="0" eaLnBrk="1" latinLnBrk="0" hangingPunct="1">
      <a:defRPr sz="1200" kern="1200">
        <a:solidFill>
          <a:schemeClr val="tx1"/>
        </a:solidFill>
        <a:latin typeface="Times New Roman"/>
        <a:ea typeface="+mn-ea"/>
        <a:cs typeface="+mn-cs"/>
      </a:defRPr>
    </a:lvl4pPr>
    <a:lvl5pPr marL="1828800" algn="l" defTabSz="457200" rtl="0" eaLnBrk="1" latinLnBrk="0" hangingPunct="1">
      <a:defRPr sz="1200" kern="1200">
        <a:solidFill>
          <a:schemeClr val="tx1"/>
        </a:solidFill>
        <a:latin typeface="Times New Roman"/>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60000"/>
              </a:lnSpc>
            </a:pPr>
            <a:r>
              <a:rPr lang="en-US" dirty="0" err="1" smtClean="0"/>
              <a:t>libc</a:t>
            </a:r>
            <a:endParaRPr lang="en-US" dirty="0" smtClean="0"/>
          </a:p>
          <a:p>
            <a:pPr>
              <a:lnSpc>
                <a:spcPct val="160000"/>
              </a:lnSpc>
            </a:pPr>
            <a:r>
              <a:rPr lang="en-US" dirty="0" smtClean="0"/>
              <a:t>Media libraries based on </a:t>
            </a:r>
            <a:r>
              <a:rPr lang="en-US" dirty="0" err="1" smtClean="0"/>
              <a:t>OpenCORE</a:t>
            </a:r>
            <a:endParaRPr lang="en-US" dirty="0" smtClean="0"/>
          </a:p>
          <a:p>
            <a:pPr>
              <a:lnSpc>
                <a:spcPct val="160000"/>
              </a:lnSpc>
            </a:pPr>
            <a:r>
              <a:rPr lang="en-US" dirty="0" err="1" smtClean="0"/>
              <a:t>LibWebCore</a:t>
            </a:r>
            <a:endParaRPr lang="en-US" dirty="0" smtClean="0"/>
          </a:p>
          <a:p>
            <a:pPr>
              <a:lnSpc>
                <a:spcPct val="160000"/>
              </a:lnSpc>
            </a:pPr>
            <a:r>
              <a:rPr lang="en-US" dirty="0" smtClean="0"/>
              <a:t>SGL for 2D and OpenGL ES for 3D Graphics</a:t>
            </a:r>
          </a:p>
          <a:p>
            <a:pPr>
              <a:lnSpc>
                <a:spcPct val="160000"/>
              </a:lnSpc>
            </a:pPr>
            <a:r>
              <a:rPr lang="en-US" dirty="0" err="1" smtClean="0"/>
              <a:t>SQLite</a:t>
            </a:r>
            <a:endParaRPr lang="en-US" dirty="0" smtClean="0"/>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60000"/>
              </a:lnSpc>
            </a:pPr>
            <a:r>
              <a:rPr lang="en-US" dirty="0" smtClean="0"/>
              <a:t>Views</a:t>
            </a:r>
          </a:p>
          <a:p>
            <a:pPr>
              <a:lnSpc>
                <a:spcPct val="160000"/>
              </a:lnSpc>
            </a:pPr>
            <a:r>
              <a:rPr lang="en-US" dirty="0" smtClean="0"/>
              <a:t>Content Providers</a:t>
            </a:r>
          </a:p>
          <a:p>
            <a:pPr>
              <a:lnSpc>
                <a:spcPct val="160000"/>
              </a:lnSpc>
            </a:pPr>
            <a:r>
              <a:rPr lang="en-US" dirty="0" smtClean="0"/>
              <a:t>Resource Manager</a:t>
            </a:r>
          </a:p>
          <a:p>
            <a:pPr>
              <a:lnSpc>
                <a:spcPct val="160000"/>
              </a:lnSpc>
            </a:pPr>
            <a:r>
              <a:rPr lang="en-US" dirty="0" smtClean="0"/>
              <a:t>Notification Manager</a:t>
            </a:r>
          </a:p>
          <a:p>
            <a:pPr>
              <a:lnSpc>
                <a:spcPct val="160000"/>
              </a:lnSpc>
            </a:pPr>
            <a:r>
              <a:rPr lang="en-US" dirty="0" smtClean="0"/>
              <a:t>Activity Manager</a:t>
            </a:r>
          </a:p>
        </p:txBody>
      </p:sp>
      <p:sp>
        <p:nvSpPr>
          <p:cNvPr id="4" name="Slide Number Placeholder 3"/>
          <p:cNvSpPr>
            <a:spLocks noGrp="1"/>
          </p:cNvSpPr>
          <p:nvPr>
            <p:ph type="sldNum" sz="quarter" idx="10"/>
          </p:nvPr>
        </p:nvSpPr>
        <p:spPr/>
        <p:txBody>
          <a:bodyPr/>
          <a:lstStyle/>
          <a:p>
            <a:fld id="{DA2E8BC1-B6F3-3D4E-8CDE-8AF731476279}"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 System.IO.*, </a:t>
            </a:r>
            <a:r>
              <a:rPr lang="en-US" dirty="0" err="1" smtClean="0"/>
              <a:t>System.Net</a:t>
            </a:r>
            <a:r>
              <a:rPr lang="en-US" dirty="0" smtClean="0"/>
              <a:t>.* and the rest of the .NET class libraries to access the underlying Linux operating system facilities</a:t>
            </a:r>
          </a:p>
          <a:p>
            <a:endParaRPr lang="en-US" dirty="0" smtClean="0"/>
          </a:p>
          <a:p>
            <a:r>
              <a:rPr lang="en-US" dirty="0" smtClean="0"/>
              <a:t>Audio, Graphics, OpenGL and Telephony are only exposed through the </a:t>
            </a:r>
            <a:r>
              <a:rPr lang="en-US" dirty="0" err="1" smtClean="0"/>
              <a:t>Dalvik</a:t>
            </a:r>
            <a:r>
              <a:rPr lang="en-US" dirty="0" smtClean="0"/>
              <a:t> Java APIs in Java.* or Android.* namespace</a:t>
            </a:r>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native Android APIs do not operate directly with filenames, but instead operate on resource IDs.  When you compile an Android application that uses resources, the build system will package the resources for distribution and generate a class called "R" (this is an Android convention) that contains the tokens for each one of the resources included.” – http://http://</a:t>
            </a:r>
            <a:r>
              <a:rPr lang="en-US" dirty="0" err="1" smtClean="0"/>
              <a:t>monodroid.net/Documentation/API_Design</a:t>
            </a:r>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14A1DA-BDB1-4693-9FC0-65DE61D7C2F9}" type="datetimeFigureOut">
              <a:rPr lang="en-US" smtClean="0"/>
              <a:pPr/>
              <a:t>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14A1DA-BDB1-4693-9FC0-65DE61D7C2F9}" type="datetimeFigureOut">
              <a:rPr lang="en-US" smtClean="0"/>
              <a:pPr/>
              <a:t>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14A1DA-BDB1-4693-9FC0-65DE61D7C2F9}" type="datetimeFigureOut">
              <a:rPr lang="en-US" smtClean="0"/>
              <a:pPr/>
              <a:t>1/5/2011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14A1DA-BDB1-4693-9FC0-65DE61D7C2F9}" type="datetimeFigureOut">
              <a:rPr lang="en-US" smtClean="0"/>
              <a:pPr/>
              <a:t>1/5/2011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4A1DA-BDB1-4693-9FC0-65DE61D7C2F9}" type="datetimeFigureOut">
              <a:rPr lang="en-US" smtClean="0"/>
              <a:pPr/>
              <a:t>1/5/2011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4A1DA-BDB1-4693-9FC0-65DE61D7C2F9}" type="datetimeFigureOut">
              <a:rPr lang="en-US" smtClean="0"/>
              <a:pPr/>
              <a:t>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4A1DA-BDB1-4693-9FC0-65DE61D7C2F9}" type="datetimeFigureOut">
              <a:rPr lang="en-US" smtClean="0"/>
              <a:pPr/>
              <a:t>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80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a:defRPr>
            </a:lvl1pPr>
          </a:lstStyle>
          <a:p>
            <a:fld id="{DC14A1DA-BDB1-4693-9FC0-65DE61D7C2F9}" type="datetimeFigureOut">
              <a:rPr lang="en-US" smtClean="0"/>
              <a:pPr/>
              <a:t>1/5/2011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a:defRPr>
            </a:lvl1pPr>
          </a:lstStyle>
          <a:p>
            <a:fld id="{55DC600C-ED83-4F4D-8E7A-24B1CDAF372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Times New Roman"/>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Times New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evinmcmahon/MonoDroid10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github.com/mono/monodroid-samples" TargetMode="External"/><Relationship Id="rId2" Type="http://schemas.openxmlformats.org/officeDocument/2006/relationships/hyperlink" Target="http://monodroid.net/Welcome" TargetMode="External"/><Relationship Id="rId1" Type="http://schemas.openxmlformats.org/officeDocument/2006/relationships/slideLayout" Target="../slideLayouts/slideLayout2.xml"/><Relationship Id="rId6" Type="http://schemas.openxmlformats.org/officeDocument/2006/relationships/hyperlink" Target="https://github.com/kevinmcmahon/MonoDroid101" TargetMode="External"/><Relationship Id="rId5" Type="http://schemas.openxmlformats.org/officeDocument/2006/relationships/hyperlink" Target="https://github.com/mono/monodroid-samples" TargetMode="External"/><Relationship Id="rId4" Type="http://schemas.openxmlformats.org/officeDocument/2006/relationships/hyperlink" Target="http://developer.android.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latin typeface="Franklin Gothic Medium"/>
                <a:cs typeface="Franklin Gothic Medium"/>
              </a:rPr>
              <a:t>.NET? MonoDroid Does</a:t>
            </a:r>
            <a:endParaRPr lang="en-US" dirty="0"/>
          </a:p>
        </p:txBody>
      </p:sp>
      <p:sp>
        <p:nvSpPr>
          <p:cNvPr id="3" name="Subtitle 2"/>
          <p:cNvSpPr>
            <a:spLocks noGrp="1"/>
          </p:cNvSpPr>
          <p:nvPr>
            <p:ph type="subTitle" idx="1"/>
          </p:nvPr>
        </p:nvSpPr>
        <p:spPr/>
        <p:txBody>
          <a:bodyPr/>
          <a:lstStyle/>
          <a:p>
            <a:r>
              <a:rPr lang="en-US" dirty="0" smtClean="0"/>
              <a:t>Kevin McMahon</a:t>
            </a:r>
          </a:p>
          <a:p>
            <a:r>
              <a:rPr lang="en-US" dirty="0" smtClean="0"/>
              <a:t>@</a:t>
            </a:r>
            <a:r>
              <a:rPr lang="en-US" dirty="0" err="1" smtClean="0"/>
              <a:t>klmcmahon</a:t>
            </a:r>
            <a:endParaRPr lang="en-US" dirty="0" smtClean="0"/>
          </a:p>
          <a:p>
            <a:r>
              <a:rPr lang="en-US" dirty="0" smtClean="0"/>
              <a:t>http://blog.kevfoo.com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What is </a:t>
            </a:r>
            <a:r>
              <a:rPr lang="en-US" dirty="0" err="1" smtClean="0">
                <a:latin typeface="Franklin Gothic Medium"/>
                <a:cs typeface="Franklin Gothic Medium"/>
              </a:rPr>
              <a:t>MonoDroid</a:t>
            </a:r>
            <a:r>
              <a:rPr lang="en-US" dirty="0" smtClean="0">
                <a:latin typeface="Franklin Gothic Medium"/>
                <a:cs typeface="Franklin Gothic Medium"/>
              </a:rPr>
              <a:t>?</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t>Commercial Product from Novell</a:t>
            </a:r>
          </a:p>
          <a:p>
            <a:pPr lvl="1"/>
            <a:r>
              <a:rPr lang="en-US" dirty="0" smtClean="0"/>
              <a:t>~$400 individual / ~$1000 </a:t>
            </a:r>
            <a:r>
              <a:rPr lang="en-US" dirty="0" smtClean="0"/>
              <a:t>enterprise </a:t>
            </a:r>
          </a:p>
          <a:p>
            <a:r>
              <a:rPr lang="en-US" dirty="0" smtClean="0"/>
              <a:t>Windows and Mac OS  X </a:t>
            </a:r>
            <a:r>
              <a:rPr lang="en-US" dirty="0" smtClean="0"/>
              <a:t>(</a:t>
            </a:r>
            <a:r>
              <a:rPr lang="en-US" dirty="0" smtClean="0"/>
              <a:t>Linux soon)</a:t>
            </a:r>
            <a:endParaRPr lang="en-US" dirty="0" smtClean="0"/>
          </a:p>
          <a:p>
            <a:r>
              <a:rPr lang="en-US" dirty="0" smtClean="0"/>
              <a:t>Now in Open Preview</a:t>
            </a:r>
          </a:p>
          <a:p>
            <a:pPr lvl="1"/>
            <a:r>
              <a:rPr lang="en-US" b="1" dirty="0" smtClean="0"/>
              <a:t>DOWNLOAD AND TRY IT!</a:t>
            </a:r>
          </a:p>
          <a:p>
            <a:r>
              <a:rPr lang="en-US" dirty="0" smtClean="0"/>
              <a:t>Project is still raw</a:t>
            </a:r>
          </a:p>
          <a:p>
            <a:pPr lvl="1"/>
            <a:r>
              <a:rPr lang="en-US" dirty="0" smtClean="0"/>
              <a:t>GC isn’t turned on</a:t>
            </a:r>
          </a:p>
          <a:p>
            <a:pPr lvl="1"/>
            <a:r>
              <a:rPr lang="en-US" dirty="0" smtClean="0"/>
              <a:t>Not fully optimized for speed or size</a:t>
            </a:r>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How Does it Work?</a:t>
            </a:r>
            <a:endParaRPr lang="en-US" dirty="0">
              <a:latin typeface="Franklin Gothic Medium"/>
              <a:cs typeface="Franklin Gothic Medium"/>
            </a:endParaRPr>
          </a:p>
        </p:txBody>
      </p:sp>
      <p:sp>
        <p:nvSpPr>
          <p:cNvPr id="3" name="Content Placeholder 2"/>
          <p:cNvSpPr>
            <a:spLocks noGrp="1"/>
          </p:cNvSpPr>
          <p:nvPr>
            <p:ph idx="1"/>
          </p:nvPr>
        </p:nvSpPr>
        <p:spPr/>
        <p:txBody>
          <a:bodyPr/>
          <a:lstStyle/>
          <a:p>
            <a:r>
              <a:rPr lang="en-US" dirty="0" smtClean="0"/>
              <a:t>Mono Runtime</a:t>
            </a:r>
          </a:p>
          <a:p>
            <a:pPr lvl="1"/>
            <a:r>
              <a:rPr lang="en-US" dirty="0" smtClean="0"/>
              <a:t>Native to the device</a:t>
            </a:r>
          </a:p>
          <a:p>
            <a:pPr lvl="1"/>
            <a:r>
              <a:rPr lang="en-US" dirty="0" smtClean="0"/>
              <a:t>Executes .Net code</a:t>
            </a:r>
          </a:p>
          <a:p>
            <a:pPr lvl="1"/>
            <a:r>
              <a:rPr lang="en-US" dirty="0" smtClean="0"/>
              <a:t>Runs </a:t>
            </a:r>
            <a:r>
              <a:rPr lang="en-US" b="1" dirty="0" smtClean="0"/>
              <a:t>side-by-side</a:t>
            </a:r>
            <a:r>
              <a:rPr lang="en-US" dirty="0" smtClean="0"/>
              <a:t> with Dalvik</a:t>
            </a:r>
          </a:p>
          <a:p>
            <a:r>
              <a:rPr lang="en-US" dirty="0" smtClean="0"/>
              <a:t>Mono to Android Communication</a:t>
            </a:r>
          </a:p>
          <a:p>
            <a:pPr lvl="1"/>
            <a:r>
              <a:rPr lang="en-US" dirty="0" smtClean="0"/>
              <a:t>Java proxies</a:t>
            </a:r>
          </a:p>
          <a:p>
            <a:pPr lvl="2"/>
            <a:r>
              <a:rPr lang="en-US" dirty="0" smtClean="0"/>
              <a:t>Android Callable Wrappers </a:t>
            </a:r>
          </a:p>
          <a:p>
            <a:pPr lvl="2"/>
            <a:r>
              <a:rPr lang="en-US" dirty="0" smtClean="0"/>
              <a:t>Managed Callable Wrappers</a:t>
            </a:r>
          </a:p>
          <a:p>
            <a:pPr>
              <a:buNone/>
            </a:pPr>
            <a:endParaRPr lang="en-US" dirty="0" smtClean="0"/>
          </a:p>
          <a:p>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MonoDroid Architecture</a:t>
            </a:r>
            <a:endParaRPr lang="en-US" dirty="0">
              <a:latin typeface="Franklin Gothic Medium"/>
              <a:cs typeface="Franklin Gothic Medium"/>
            </a:endParaRPr>
          </a:p>
        </p:txBody>
      </p:sp>
      <p:pic>
        <p:nvPicPr>
          <p:cNvPr id="4" name="Content Placeholder 3" descr="architecture2.PNG"/>
          <p:cNvPicPr>
            <a:picLocks noGrp="1" noChangeAspect="1"/>
          </p:cNvPicPr>
          <p:nvPr>
            <p:ph idx="1"/>
          </p:nvPr>
        </p:nvPicPr>
        <p:blipFill>
          <a:blip r:embed="rId3" cstate="print"/>
          <a:srcRect t="-10074" b="-10074"/>
          <a:stretch>
            <a:fillRect/>
          </a:stretch>
        </p:blip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MonoDroid Design Principles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pPr>
              <a:lnSpc>
                <a:spcPct val="160000"/>
              </a:lnSpc>
            </a:pPr>
            <a:r>
              <a:rPr lang="en-US" dirty="0" smtClean="0"/>
              <a:t>Follow the Framework Design Guidelines</a:t>
            </a:r>
          </a:p>
          <a:p>
            <a:pPr>
              <a:lnSpc>
                <a:spcPct val="160000"/>
              </a:lnSpc>
            </a:pPr>
            <a:r>
              <a:rPr lang="en-US" dirty="0" smtClean="0"/>
              <a:t>Allow developers to subclass any Java class</a:t>
            </a:r>
          </a:p>
          <a:p>
            <a:pPr>
              <a:lnSpc>
                <a:spcPct val="160000"/>
              </a:lnSpc>
            </a:pPr>
            <a:r>
              <a:rPr lang="en-US" dirty="0" smtClean="0"/>
              <a:t>C# delegates (lambdas, anonymous methods)</a:t>
            </a:r>
          </a:p>
          <a:p>
            <a:pPr>
              <a:lnSpc>
                <a:spcPct val="160000"/>
              </a:lnSpc>
            </a:pPr>
            <a:r>
              <a:rPr lang="en-US" dirty="0" smtClean="0"/>
              <a:t>Java properties as C# properties</a:t>
            </a:r>
          </a:p>
          <a:p>
            <a:pPr>
              <a:lnSpc>
                <a:spcPct val="160000"/>
              </a:lnSpc>
            </a:pPr>
            <a:r>
              <a:rPr lang="en-US" dirty="0" smtClean="0"/>
              <a:t>Strongly typed API</a:t>
            </a:r>
          </a:p>
          <a:p>
            <a:pPr>
              <a:lnSpc>
                <a:spcPct val="160000"/>
              </a:lnSpc>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Why would you use </a:t>
            </a:r>
            <a:r>
              <a:rPr lang="en-US" dirty="0" err="1" smtClean="0">
                <a:latin typeface="Franklin Gothic Medium"/>
                <a:cs typeface="Franklin Gothic Medium"/>
              </a:rPr>
              <a:t>MonoDroid</a:t>
            </a:r>
            <a:r>
              <a:rPr lang="en-US" dirty="0" smtClean="0">
                <a:latin typeface="Franklin Gothic Medium"/>
                <a:cs typeface="Franklin Gothic Medium"/>
              </a:rPr>
              <a:t>?</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fontScale="85000" lnSpcReduction="10000"/>
          </a:bodyPr>
          <a:lstStyle/>
          <a:p>
            <a:r>
              <a:rPr lang="en-US" dirty="0" err="1" smtClean="0"/>
              <a:t>Monodroid</a:t>
            </a:r>
            <a:r>
              <a:rPr lang="en-US" dirty="0" smtClean="0"/>
              <a:t> story not as compelling as </a:t>
            </a:r>
            <a:r>
              <a:rPr lang="en-US" dirty="0" err="1" smtClean="0"/>
              <a:t>MonoTouch</a:t>
            </a:r>
            <a:r>
              <a:rPr lang="en-US" dirty="0" smtClean="0"/>
              <a:t>.</a:t>
            </a:r>
          </a:p>
          <a:p>
            <a:pPr lvl="1"/>
            <a:r>
              <a:rPr lang="en-US" dirty="0" smtClean="0"/>
              <a:t>GC, decent IDE, not Objective-C</a:t>
            </a:r>
          </a:p>
          <a:p>
            <a:r>
              <a:rPr lang="en-US" dirty="0" smtClean="0"/>
              <a:t>Opportunities for re-use across platforms</a:t>
            </a:r>
          </a:p>
          <a:p>
            <a:pPr lvl="1"/>
            <a:r>
              <a:rPr lang="en-US" dirty="0" smtClean="0"/>
              <a:t>XNA for games</a:t>
            </a:r>
          </a:p>
          <a:p>
            <a:pPr lvl="1"/>
            <a:r>
              <a:rPr lang="en-US" dirty="0" err="1" smtClean="0"/>
              <a:t>iOS</a:t>
            </a:r>
            <a:r>
              <a:rPr lang="en-US" dirty="0" smtClean="0"/>
              <a:t>, Android, Windows Phone 7 non-UI components</a:t>
            </a:r>
          </a:p>
          <a:p>
            <a:r>
              <a:rPr lang="en-US" dirty="0" smtClean="0"/>
              <a:t>Development tooling and environment</a:t>
            </a:r>
          </a:p>
          <a:p>
            <a:pPr lvl="1"/>
            <a:r>
              <a:rPr lang="en-US" dirty="0" smtClean="0"/>
              <a:t>Visual Studio</a:t>
            </a:r>
          </a:p>
          <a:p>
            <a:pPr lvl="1"/>
            <a:r>
              <a:rPr lang="en-US" dirty="0" err="1" smtClean="0"/>
              <a:t>MonoDevelop</a:t>
            </a:r>
            <a:endParaRPr lang="en-US" dirty="0" smtClean="0"/>
          </a:p>
          <a:p>
            <a:r>
              <a:rPr lang="en-US" dirty="0" smtClean="0"/>
              <a:t>C# &gt; Java</a:t>
            </a:r>
          </a:p>
          <a:p>
            <a:pPr lvl="1"/>
            <a:r>
              <a:rPr lang="en-US" dirty="0" smtClean="0"/>
              <a:t>Friction still exists due to Java idioms and architecture.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Deployment Options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pPr>
              <a:spcAft>
                <a:spcPts val="1200"/>
              </a:spcAft>
            </a:pPr>
            <a:r>
              <a:rPr lang="en-US" sz="2800" dirty="0" smtClean="0"/>
              <a:t>Deploy to Android Virtual Device</a:t>
            </a:r>
          </a:p>
          <a:p>
            <a:pPr>
              <a:spcAft>
                <a:spcPts val="1200"/>
              </a:spcAft>
            </a:pPr>
            <a:r>
              <a:rPr lang="en-US" sz="2800" dirty="0" smtClean="0"/>
              <a:t>Deploy to Device</a:t>
            </a:r>
          </a:p>
          <a:p>
            <a:pPr>
              <a:spcAft>
                <a:spcPts val="1200"/>
              </a:spcAft>
            </a:pPr>
            <a:r>
              <a:rPr lang="en-US" sz="2800" dirty="0" smtClean="0"/>
              <a:t>Debug capabilities on both</a:t>
            </a:r>
          </a:p>
          <a:p>
            <a:pPr>
              <a:spcAft>
                <a:spcPts val="1200"/>
              </a:spcAft>
            </a:pPr>
            <a:r>
              <a:rPr lang="en-US" sz="2800" dirty="0" smtClean="0"/>
              <a:t>Sell (eventually) via Android Marketplace</a:t>
            </a:r>
          </a:p>
          <a:p>
            <a:pPr lvl="1">
              <a:spcAft>
                <a:spcPts val="1200"/>
              </a:spcAft>
            </a:pPr>
            <a:r>
              <a:rPr lang="en-US" dirty="0" smtClean="0"/>
              <a:t>No “Go Live” license yet</a:t>
            </a:r>
          </a:p>
          <a:p>
            <a:pPr lvl="1">
              <a:spcAft>
                <a:spcPts val="1200"/>
              </a:spcAft>
            </a:pPr>
            <a:r>
              <a:rPr lang="en-US" dirty="0" smtClean="0"/>
              <a:t>$25 Google developer account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Android Application Concepts</a:t>
            </a:r>
          </a:p>
        </p:txBody>
      </p:sp>
      <p:sp>
        <p:nvSpPr>
          <p:cNvPr id="3" name="Content Placeholder 2"/>
          <p:cNvSpPr>
            <a:spLocks noGrp="1"/>
          </p:cNvSpPr>
          <p:nvPr>
            <p:ph idx="1"/>
          </p:nvPr>
        </p:nvSpPr>
        <p:spPr/>
        <p:txBody>
          <a:bodyPr/>
          <a:lstStyle/>
          <a:p>
            <a:pPr>
              <a:spcAft>
                <a:spcPts val="3000"/>
              </a:spcAft>
            </a:pPr>
            <a:r>
              <a:rPr lang="en-US" dirty="0" smtClean="0"/>
              <a:t>Activities</a:t>
            </a:r>
          </a:p>
          <a:p>
            <a:pPr>
              <a:spcAft>
                <a:spcPts val="3000"/>
              </a:spcAft>
            </a:pPr>
            <a:r>
              <a:rPr lang="en-US" dirty="0" smtClean="0"/>
              <a:t>Services</a:t>
            </a:r>
          </a:p>
          <a:p>
            <a:pPr>
              <a:spcAft>
                <a:spcPts val="3000"/>
              </a:spcAft>
            </a:pPr>
            <a:r>
              <a:rPr lang="en-US" dirty="0" smtClean="0"/>
              <a:t>Content Providers</a:t>
            </a:r>
          </a:p>
          <a:p>
            <a:pPr>
              <a:spcAft>
                <a:spcPts val="3000"/>
              </a:spcAft>
            </a:pPr>
            <a:r>
              <a:rPr lang="en-US" dirty="0" smtClean="0"/>
              <a:t>Intents</a:t>
            </a:r>
          </a:p>
          <a:p>
            <a:pPr>
              <a:spcAft>
                <a:spcPts val="3000"/>
              </a:spcAft>
            </a:pPr>
            <a:r>
              <a:rPr lang="en-US" dirty="0" smtClean="0"/>
              <a:t>Resources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Activities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t>Orchestrates a UI view</a:t>
            </a:r>
          </a:p>
          <a:p>
            <a:pPr>
              <a:spcAft>
                <a:spcPts val="600"/>
              </a:spcAft>
            </a:pPr>
            <a:r>
              <a:rPr lang="en-US" dirty="0" smtClean="0"/>
              <a:t>Applications are composed of 1-to-Many activities</a:t>
            </a:r>
          </a:p>
          <a:p>
            <a:r>
              <a:rPr lang="en-US" dirty="0" smtClean="0"/>
              <a:t>One activity marked as main and shown first upon launch</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Activities - Views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t>Each activity is given a default window to draw in. </a:t>
            </a:r>
          </a:p>
          <a:p>
            <a:r>
              <a:rPr lang="en-US" dirty="0" smtClean="0"/>
              <a:t>Content of the window is provided by a hierarchy of views</a:t>
            </a:r>
          </a:p>
          <a:p>
            <a:r>
              <a:rPr lang="en-US" dirty="0" smtClean="0"/>
              <a:t>A view hierarchy is placed within an activity's window by the </a:t>
            </a:r>
            <a:r>
              <a:rPr lang="en-US" dirty="0" err="1" smtClean="0"/>
              <a:t>Activity.SetContentView</a:t>
            </a:r>
            <a:r>
              <a:rPr lang="en-US" dirty="0" smtClean="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ctivity_lifecycle.png"/>
          <p:cNvPicPr>
            <a:picLocks noGrp="1" noChangeAspect="1"/>
          </p:cNvPicPr>
          <p:nvPr>
            <p:ph idx="1"/>
          </p:nvPr>
        </p:nvPicPr>
        <p:blipFill>
          <a:blip r:embed="rId2" cstate="print"/>
          <a:srcRect l="-68607" r="-68607"/>
          <a:stretch>
            <a:fillRect/>
          </a:stretch>
        </p:blipFill>
        <p:spPr>
          <a:xfrm>
            <a:off x="222069" y="609600"/>
            <a:ext cx="8699863" cy="586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rPr>
              <a:t>Overview</a:t>
            </a:r>
            <a:endParaRPr lang="en-US" dirty="0">
              <a:latin typeface="Franklin Gothic Medium"/>
            </a:endParaRPr>
          </a:p>
        </p:txBody>
      </p:sp>
      <p:sp>
        <p:nvSpPr>
          <p:cNvPr id="3" name="Content Placeholder 2"/>
          <p:cNvSpPr>
            <a:spLocks noGrp="1"/>
          </p:cNvSpPr>
          <p:nvPr>
            <p:ph idx="1"/>
          </p:nvPr>
        </p:nvSpPr>
        <p:spPr/>
        <p:txBody>
          <a:bodyPr/>
          <a:lstStyle/>
          <a:p>
            <a:pPr>
              <a:lnSpc>
                <a:spcPct val="200000"/>
              </a:lnSpc>
            </a:pPr>
            <a:r>
              <a:rPr lang="en-US" dirty="0" smtClean="0"/>
              <a:t>Overview of Android</a:t>
            </a:r>
          </a:p>
          <a:p>
            <a:pPr>
              <a:lnSpc>
                <a:spcPct val="200000"/>
              </a:lnSpc>
            </a:pPr>
            <a:r>
              <a:rPr lang="en-US" dirty="0" err="1" smtClean="0"/>
              <a:t>MonoDroid</a:t>
            </a:r>
            <a:r>
              <a:rPr lang="en-US" dirty="0" smtClean="0"/>
              <a:t> : What, How, Why</a:t>
            </a:r>
          </a:p>
          <a:p>
            <a:pPr>
              <a:lnSpc>
                <a:spcPct val="200000"/>
              </a:lnSpc>
            </a:pPr>
            <a:r>
              <a:rPr lang="en-US" dirty="0" smtClean="0"/>
              <a:t>Code Demo</a:t>
            </a:r>
          </a:p>
          <a:p>
            <a:pPr>
              <a:lnSpc>
                <a:spcPct val="200000"/>
              </a:lnSpc>
            </a:pPr>
            <a:r>
              <a:rPr lang="en-US" dirty="0" smtClean="0"/>
              <a:t>MonoDroid Resources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Services</a:t>
            </a:r>
          </a:p>
        </p:txBody>
      </p:sp>
      <p:sp>
        <p:nvSpPr>
          <p:cNvPr id="3" name="Content Placeholder 2"/>
          <p:cNvSpPr>
            <a:spLocks noGrp="1"/>
          </p:cNvSpPr>
          <p:nvPr>
            <p:ph idx="1"/>
          </p:nvPr>
        </p:nvSpPr>
        <p:spPr/>
        <p:txBody>
          <a:bodyPr/>
          <a:lstStyle/>
          <a:p>
            <a:r>
              <a:rPr lang="en-US" dirty="0" smtClean="0"/>
              <a:t>Android service are what you’d expect.</a:t>
            </a:r>
          </a:p>
          <a:p>
            <a:r>
              <a:rPr lang="en-US" dirty="0" smtClean="0"/>
              <a:t>Possible to bind to an ongoing service and communicate via exposed interface</a:t>
            </a:r>
          </a:p>
          <a:p>
            <a:r>
              <a:rPr lang="en-US" dirty="0" smtClean="0"/>
              <a:t>Runs in main application process but doesn’t block other components or UI</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Content</a:t>
            </a:r>
            <a:r>
              <a:rPr lang="en-US" dirty="0" smtClean="0"/>
              <a:t> </a:t>
            </a:r>
            <a:r>
              <a:rPr lang="en-US" dirty="0" smtClean="0">
                <a:latin typeface="Franklin Gothic Medium"/>
                <a:cs typeface="Franklin Gothic Medium"/>
              </a:rPr>
              <a:t>Providers</a:t>
            </a:r>
          </a:p>
        </p:txBody>
      </p:sp>
      <p:sp>
        <p:nvSpPr>
          <p:cNvPr id="3" name="Content Placeholder 2"/>
          <p:cNvSpPr>
            <a:spLocks noGrp="1"/>
          </p:cNvSpPr>
          <p:nvPr>
            <p:ph idx="1"/>
          </p:nvPr>
        </p:nvSpPr>
        <p:spPr/>
        <p:txBody>
          <a:bodyPr/>
          <a:lstStyle/>
          <a:p>
            <a:r>
              <a:rPr lang="en-US" dirty="0" err="1" smtClean="0"/>
              <a:t>Queryable</a:t>
            </a:r>
            <a:r>
              <a:rPr lang="en-US" dirty="0" smtClean="0"/>
              <a:t> application data stores</a:t>
            </a:r>
          </a:p>
          <a:p>
            <a:r>
              <a:rPr lang="en-US" dirty="0" smtClean="0"/>
              <a:t>Only way to share data amongst other apps</a:t>
            </a:r>
          </a:p>
          <a:p>
            <a:r>
              <a:rPr lang="en-US" dirty="0" smtClean="0"/>
              <a:t>Android ships with common providers</a:t>
            </a:r>
          </a:p>
          <a:p>
            <a:pPr lvl="1"/>
            <a:r>
              <a:rPr lang="en-US" dirty="0" smtClean="0"/>
              <a:t>Audio, video, images, contacts, etc.</a:t>
            </a:r>
          </a:p>
          <a:p>
            <a:r>
              <a:rPr lang="en-US" dirty="0" smtClean="0"/>
              <a:t>Making your application’s data public</a:t>
            </a:r>
          </a:p>
          <a:p>
            <a:pPr lvl="1"/>
            <a:r>
              <a:rPr lang="en-US" dirty="0" smtClean="0"/>
              <a:t>Create a new provider</a:t>
            </a:r>
          </a:p>
          <a:p>
            <a:pPr lvl="1"/>
            <a:r>
              <a:rPr lang="en-US" dirty="0" smtClean="0"/>
              <a:t>Add your data to existing provider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Intents</a:t>
            </a:r>
          </a:p>
        </p:txBody>
      </p:sp>
      <p:sp>
        <p:nvSpPr>
          <p:cNvPr id="3" name="Content Placeholder 2"/>
          <p:cNvSpPr>
            <a:spLocks noGrp="1"/>
          </p:cNvSpPr>
          <p:nvPr>
            <p:ph idx="1"/>
          </p:nvPr>
        </p:nvSpPr>
        <p:spPr/>
        <p:txBody>
          <a:bodyPr/>
          <a:lstStyle/>
          <a:p>
            <a:r>
              <a:rPr lang="en-US" dirty="0" smtClean="0"/>
              <a:t>Eventing mechanism</a:t>
            </a:r>
          </a:p>
          <a:p>
            <a:r>
              <a:rPr lang="en-US" dirty="0" smtClean="0"/>
              <a:t>Intent objects are passive data that is of interest to the component that is receiving the intent</a:t>
            </a:r>
          </a:p>
          <a:p>
            <a:r>
              <a:rPr lang="en-US" dirty="0" smtClean="0"/>
              <a:t>Filterable</a:t>
            </a:r>
          </a:p>
          <a:p>
            <a:endParaRPr lang="en-US" dirty="0" smtClean="0"/>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Resources</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smtClean="0"/>
              <a:t>Images, layout descriptions, binary blobs and string dictionaries</a:t>
            </a:r>
          </a:p>
          <a:p>
            <a:pPr>
              <a:lnSpc>
                <a:spcPct val="150000"/>
              </a:lnSpc>
            </a:pPr>
            <a:r>
              <a:rPr lang="en-US" dirty="0" smtClean="0"/>
              <a:t>Abstraction layer which helps decouples code</a:t>
            </a:r>
          </a:p>
          <a:p>
            <a:pPr>
              <a:lnSpc>
                <a:spcPct val="150000"/>
              </a:lnSpc>
            </a:pPr>
            <a:r>
              <a:rPr lang="en-US" dirty="0" smtClean="0"/>
              <a:t>Makes managing assets easier</a:t>
            </a:r>
          </a:p>
          <a:p>
            <a:pPr lvl="1">
              <a:lnSpc>
                <a:spcPct val="150000"/>
              </a:lnSpc>
            </a:pPr>
            <a:r>
              <a:rPr lang="en-US" dirty="0" smtClean="0"/>
              <a:t>Localization</a:t>
            </a:r>
          </a:p>
          <a:p>
            <a:pPr lvl="1">
              <a:lnSpc>
                <a:spcPct val="150000"/>
              </a:lnSpc>
            </a:pPr>
            <a:r>
              <a:rPr lang="en-US" dirty="0" smtClean="0"/>
              <a:t>Multiple displays</a:t>
            </a:r>
          </a:p>
          <a:p>
            <a:pPr lvl="1">
              <a:lnSpc>
                <a:spcPct val="150000"/>
              </a:lnSpc>
            </a:pPr>
            <a:r>
              <a:rPr lang="en-US" dirty="0" smtClean="0"/>
              <a:t>Different hardware configurations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Code Demo</a:t>
            </a:r>
          </a:p>
        </p:txBody>
      </p:sp>
      <p:sp>
        <p:nvSpPr>
          <p:cNvPr id="3" name="Content Placeholder 2"/>
          <p:cNvSpPr>
            <a:spLocks noGrp="1"/>
          </p:cNvSpPr>
          <p:nvPr>
            <p:ph idx="1"/>
          </p:nvPr>
        </p:nvSpPr>
        <p:spPr/>
        <p:txBody>
          <a:bodyPr>
            <a:normAutofit/>
          </a:bodyPr>
          <a:lstStyle/>
          <a:p>
            <a:endParaRPr lang="en-US" dirty="0" smtClean="0"/>
          </a:p>
          <a:p>
            <a:endParaRPr lang="en-US" dirty="0" smtClean="0"/>
          </a:p>
          <a:p>
            <a:pPr>
              <a:buNone/>
            </a:pPr>
            <a:endParaRPr lang="en-US" dirty="0" smtClean="0"/>
          </a:p>
          <a:p>
            <a:pPr algn="ctr">
              <a:buNone/>
            </a:pPr>
            <a:r>
              <a:rPr lang="en-US" sz="2000" dirty="0" smtClean="0">
                <a:latin typeface="Lucida Console" pitchFamily="49" charset="0"/>
                <a:hlinkClick r:id="rId2"/>
              </a:rPr>
              <a:t>https://github.com/kevinmcmahon/MonoDroid101</a:t>
            </a:r>
            <a:endParaRPr lang="en-US" sz="2000" dirty="0" smtClean="0">
              <a:latin typeface="Lucida Console"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MonoDroid Resources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Download the Preview!</a:t>
            </a:r>
          </a:p>
          <a:p>
            <a:r>
              <a:rPr lang="en-US" dirty="0" smtClean="0">
                <a:latin typeface="Lucida Console"/>
                <a:cs typeface="Lucida Console"/>
                <a:hlinkClick r:id="rId2"/>
              </a:rPr>
              <a:t>http://monodroid.net/Welcome</a:t>
            </a:r>
            <a:endParaRPr lang="en-US" dirty="0" smtClean="0">
              <a:latin typeface="Lucida Console"/>
              <a:cs typeface="Lucida Console"/>
            </a:endParaRPr>
          </a:p>
          <a:p>
            <a:pPr>
              <a:buNone/>
            </a:pPr>
            <a:endParaRPr lang="en-US" dirty="0" smtClean="0"/>
          </a:p>
          <a:p>
            <a:pPr>
              <a:buNone/>
            </a:pPr>
            <a:r>
              <a:rPr lang="en-US" dirty="0" smtClean="0"/>
              <a:t>Links</a:t>
            </a:r>
          </a:p>
          <a:p>
            <a:r>
              <a:rPr lang="en-US" sz="2571" dirty="0" smtClean="0">
                <a:latin typeface="Lucida Console"/>
                <a:hlinkClick r:id="rId3"/>
              </a:rPr>
              <a:t>http://www.monodroid.net</a:t>
            </a:r>
          </a:p>
          <a:p>
            <a:r>
              <a:rPr lang="en-US" sz="2571" dirty="0" smtClean="0">
                <a:latin typeface="Lucida Console"/>
                <a:hlinkClick r:id="rId4"/>
              </a:rPr>
              <a:t>http://developer.android.com/</a:t>
            </a:r>
            <a:endParaRPr lang="en-US" sz="2571" dirty="0" smtClean="0">
              <a:latin typeface="Lucida Console"/>
            </a:endParaRPr>
          </a:p>
          <a:p>
            <a:endParaRPr lang="en-US" dirty="0" smtClean="0"/>
          </a:p>
          <a:p>
            <a:pPr>
              <a:buNone/>
            </a:pPr>
            <a:r>
              <a:rPr lang="en-US" dirty="0" smtClean="0"/>
              <a:t>IRC Support / Discussion</a:t>
            </a:r>
          </a:p>
          <a:p>
            <a:r>
              <a:rPr lang="en-US" sz="2581" dirty="0" smtClean="0">
                <a:latin typeface="Lucida Console"/>
                <a:cs typeface="Lucida Console"/>
              </a:rPr>
              <a:t>#</a:t>
            </a:r>
            <a:r>
              <a:rPr lang="en-US" sz="2581" dirty="0" err="1" smtClean="0">
                <a:latin typeface="Lucida Console"/>
                <a:cs typeface="Lucida Console"/>
              </a:rPr>
              <a:t>monodroid</a:t>
            </a:r>
            <a:r>
              <a:rPr lang="en-US" sz="2581" dirty="0" smtClean="0">
                <a:latin typeface="Lucida Console"/>
                <a:cs typeface="Lucida Console"/>
              </a:rPr>
              <a:t>  on </a:t>
            </a:r>
            <a:r>
              <a:rPr lang="en-US" sz="2581" dirty="0" err="1" smtClean="0">
                <a:latin typeface="Lucida Console"/>
                <a:cs typeface="Lucida Console"/>
              </a:rPr>
              <a:t>irc.gnome.org</a:t>
            </a:r>
            <a:endParaRPr lang="en-US" sz="2581" dirty="0" smtClean="0">
              <a:latin typeface="Lucida Console"/>
              <a:cs typeface="Lucida Console"/>
            </a:endParaRPr>
          </a:p>
          <a:p>
            <a:endParaRPr lang="en-US" dirty="0" smtClean="0"/>
          </a:p>
          <a:p>
            <a:pPr>
              <a:buNone/>
            </a:pPr>
            <a:r>
              <a:rPr lang="en-US" dirty="0" smtClean="0"/>
              <a:t>Code</a:t>
            </a:r>
          </a:p>
          <a:p>
            <a:r>
              <a:rPr lang="en-US" sz="2571" dirty="0" smtClean="0">
                <a:latin typeface="Lucida Console"/>
                <a:cs typeface="Lucida Console"/>
                <a:hlinkClick r:id="rId5"/>
              </a:rPr>
              <a:t>https://github.com/mono/monodroid-samples</a:t>
            </a:r>
            <a:endParaRPr lang="en-US" sz="2571" dirty="0" smtClean="0">
              <a:latin typeface="Lucida Console"/>
              <a:cs typeface="Lucida Console"/>
            </a:endParaRPr>
          </a:p>
          <a:p>
            <a:r>
              <a:rPr lang="en-US" sz="2571" dirty="0" smtClean="0">
                <a:latin typeface="Lucida Console"/>
                <a:cs typeface="Lucida Console"/>
                <a:hlinkClick r:id="rId6"/>
              </a:rPr>
              <a:t>https://github.com/kevinmcmahon/MonoDroid101</a:t>
            </a:r>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rPr>
              <a:t>What</a:t>
            </a:r>
            <a:r>
              <a:rPr lang="en-US" dirty="0" smtClean="0"/>
              <a:t> </a:t>
            </a:r>
            <a:r>
              <a:rPr lang="en-US" dirty="0" smtClean="0">
                <a:latin typeface="Franklin Gothic Medium"/>
              </a:rPr>
              <a:t>is Android?</a:t>
            </a:r>
            <a:endParaRPr lang="en-US" dirty="0">
              <a:latin typeface="Franklin Gothic Medium"/>
            </a:endParaRPr>
          </a:p>
        </p:txBody>
      </p:sp>
      <p:sp>
        <p:nvSpPr>
          <p:cNvPr id="3" name="Content Placeholder 2"/>
          <p:cNvSpPr>
            <a:spLocks noGrp="1"/>
          </p:cNvSpPr>
          <p:nvPr>
            <p:ph idx="1"/>
          </p:nvPr>
        </p:nvSpPr>
        <p:spPr/>
        <p:txBody>
          <a:bodyPr>
            <a:normAutofit/>
          </a:bodyPr>
          <a:lstStyle/>
          <a:p>
            <a:pPr>
              <a:lnSpc>
                <a:spcPct val="150000"/>
              </a:lnSpc>
            </a:pPr>
            <a:r>
              <a:rPr lang="en-US" dirty="0" smtClean="0"/>
              <a:t>Application Framework</a:t>
            </a:r>
          </a:p>
          <a:p>
            <a:pPr>
              <a:lnSpc>
                <a:spcPct val="150000"/>
              </a:lnSpc>
            </a:pPr>
            <a:r>
              <a:rPr lang="en-US" dirty="0" smtClean="0"/>
              <a:t>Dalvik Virtual Machine</a:t>
            </a:r>
          </a:p>
          <a:p>
            <a:pPr>
              <a:lnSpc>
                <a:spcPct val="150000"/>
              </a:lnSpc>
            </a:pPr>
            <a:r>
              <a:rPr lang="en-US" dirty="0" smtClean="0"/>
              <a:t>Optimized OpenGL ES 1.0 graphics library</a:t>
            </a:r>
          </a:p>
          <a:p>
            <a:pPr>
              <a:lnSpc>
                <a:spcPct val="150000"/>
              </a:lnSpc>
            </a:pPr>
            <a:r>
              <a:rPr lang="en-US" dirty="0" smtClean="0"/>
              <a:t>Customized Linux 2.6 kernel</a:t>
            </a:r>
          </a:p>
          <a:p>
            <a:pPr>
              <a:lnSpc>
                <a:spcPct val="150000"/>
              </a:lnSpc>
            </a:pPr>
            <a:r>
              <a:rPr lang="en-US" dirty="0" smtClean="0"/>
              <a:t>Rich development environment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4" name="Content Placeholder 3"/>
          <p:cNvPicPr>
            <a:picLocks noGrp="1" noChangeAspect="1"/>
          </p:cNvPicPr>
          <p:nvPr>
            <p:ph idx="1"/>
          </p:nvPr>
        </p:nvPicPr>
        <p:blipFill>
          <a:blip r:embed="rId2" cstate="print">
            <a:extLst>
              <a:ext uri="{28A0092B-C50C-407E-A947-70E740481C1C}">
                <a14:useLocalDpi xmlns:mc="http://schemas.openxmlformats.org/markup-compatibility/2006" xmlns:mv="urn:schemas-microsoft-com:mac:vml" xmlns=""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5" name="Picture 4"/>
          <p:cNvPicPr>
            <a:picLocks noChangeAspect="1"/>
          </p:cNvPicPr>
          <p:nvPr/>
        </p:nvPicPr>
        <p:blipFill>
          <a:blip r:embed="rId3" cstate="print">
            <a:extLst>
              <a:ext uri="{28A0092B-C50C-407E-A947-70E740481C1C}">
                <a14:useLocalDpi xmlns:mc="http://schemas.openxmlformats.org/markup-compatibility/2006" xmlns:mv="urn:schemas-microsoft-com:mac:vml" xmlns=""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5" name="Picture 4"/>
          <p:cNvPicPr>
            <a:picLocks noChangeAspect="1"/>
          </p:cNvPicPr>
          <p:nvPr/>
        </p:nvPicPr>
        <p:blipFill>
          <a:blip r:embed="rId2" cstate="print">
            <a:extLst>
              <a:ext uri="{28A0092B-C50C-407E-A947-70E740481C1C}">
                <a14:useLocalDpi xmlns:mc="http://schemas.openxmlformats.org/markup-compatibility/2006" xmlns:mv="urn:schemas-microsoft-com:mac:vml" xmlns=""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6" name="Content Placeholder 5"/>
          <p:cNvPicPr>
            <a:picLocks noGrp="1" noChangeAspect="1"/>
          </p:cNvPicPr>
          <p:nvPr>
            <p:ph idx="1"/>
          </p:nvPr>
        </p:nvPicPr>
        <p:blipFill>
          <a:blip r:embed="rId3" cstate="print">
            <a:extLst>
              <a:ext uri="{28A0092B-C50C-407E-A947-70E740481C1C}">
                <a14:useLocalDpi xmlns:mc="http://schemas.openxmlformats.org/markup-compatibility/2006" xmlns:mv="urn:schemas-microsoft-com:mac:vml" xmlns=""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6" name="Content Placeholder 5"/>
          <p:cNvPicPr>
            <a:picLocks noGrp="1" noChangeAspect="1"/>
          </p:cNvPicPr>
          <p:nvPr>
            <p:ph idx="1"/>
          </p:nvPr>
        </p:nvPicPr>
        <p:blipFill>
          <a:blip r:embed="rId2" cstate="print">
            <a:extLst>
              <a:ext uri="{28A0092B-C50C-407E-A947-70E740481C1C}">
                <a14:useLocalDpi xmlns:mc="http://schemas.openxmlformats.org/markup-compatibility/2006" xmlns:mv="urn:schemas-microsoft-com:mac:vml" xmlns=""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pitchFamily="34" charset="0"/>
              </a:rPr>
              <a:t>Dalvik Virtual Machine</a:t>
            </a:r>
            <a:endParaRPr lang="en-US" dirty="0">
              <a:latin typeface="Franklin Gothic Medium" pitchFamily="34" charset="0"/>
            </a:endParaRPr>
          </a:p>
        </p:txBody>
      </p:sp>
      <p:sp>
        <p:nvSpPr>
          <p:cNvPr id="3" name="Content Placeholder 2"/>
          <p:cNvSpPr>
            <a:spLocks noGrp="1"/>
          </p:cNvSpPr>
          <p:nvPr>
            <p:ph idx="1"/>
          </p:nvPr>
        </p:nvSpPr>
        <p:spPr/>
        <p:txBody>
          <a:bodyPr>
            <a:normAutofit/>
          </a:bodyPr>
          <a:lstStyle/>
          <a:p>
            <a:r>
              <a:rPr lang="en-US" dirty="0" smtClean="0"/>
              <a:t>Dalvik Virtual Machine</a:t>
            </a:r>
          </a:p>
          <a:p>
            <a:pPr lvl="1"/>
            <a:r>
              <a:rPr lang="en-US" dirty="0" smtClean="0"/>
              <a:t>Register-based</a:t>
            </a:r>
          </a:p>
          <a:p>
            <a:pPr lvl="1"/>
            <a:r>
              <a:rPr lang="en-US" dirty="0" smtClean="0"/>
              <a:t>Runs multiple </a:t>
            </a:r>
            <a:r>
              <a:rPr lang="en-US" dirty="0" err="1" smtClean="0"/>
              <a:t>VMs</a:t>
            </a:r>
            <a:r>
              <a:rPr lang="en-US" dirty="0" smtClean="0"/>
              <a:t> efficiently</a:t>
            </a:r>
          </a:p>
          <a:p>
            <a:pPr lvl="1"/>
            <a:r>
              <a:rPr lang="en-US" dirty="0" smtClean="0"/>
              <a:t>Requires a .class to .</a:t>
            </a:r>
            <a:r>
              <a:rPr lang="en-US" dirty="0" err="1" smtClean="0"/>
              <a:t>dex</a:t>
            </a:r>
            <a:r>
              <a:rPr lang="en-US" dirty="0" smtClean="0"/>
              <a:t> transformation</a:t>
            </a:r>
          </a:p>
          <a:p>
            <a:pPr lvl="1"/>
            <a:r>
              <a:rPr lang="en-US" dirty="0" smtClean="0"/>
              <a:t>JIT (as of Android 2.2)</a:t>
            </a:r>
          </a:p>
          <a:p>
            <a:r>
              <a:rPr lang="en-US" dirty="0" smtClean="0"/>
              <a:t>Each Android Application:</a:t>
            </a:r>
          </a:p>
          <a:p>
            <a:pPr lvl="1"/>
            <a:r>
              <a:rPr lang="en-US" dirty="0" smtClean="0"/>
              <a:t>Runs in their own process </a:t>
            </a:r>
          </a:p>
          <a:p>
            <a:pPr lvl="1"/>
            <a:r>
              <a:rPr lang="en-US" dirty="0" smtClean="0"/>
              <a:t>Runs on their own VM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16398</TotalTime>
  <Words>671</Words>
  <Application>Microsoft Office PowerPoint</Application>
  <PresentationFormat>On-screen Show (4:3)</PresentationFormat>
  <Paragraphs>146</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.NET? MonoDroid Does</vt:lpstr>
      <vt:lpstr>Overview</vt:lpstr>
      <vt:lpstr>What is Android?</vt:lpstr>
      <vt:lpstr>Android Stack</vt:lpstr>
      <vt:lpstr>Android Stack</vt:lpstr>
      <vt:lpstr>Android Stack</vt:lpstr>
      <vt:lpstr>Android Stack</vt:lpstr>
      <vt:lpstr>Android Stack</vt:lpstr>
      <vt:lpstr>Dalvik Virtual Machine</vt:lpstr>
      <vt:lpstr>What is MonoDroid?</vt:lpstr>
      <vt:lpstr>How Does it Work?</vt:lpstr>
      <vt:lpstr>MonoDroid Architecture</vt:lpstr>
      <vt:lpstr>MonoDroid Design Principles</vt:lpstr>
      <vt:lpstr>Why would you use MonoDroid?</vt:lpstr>
      <vt:lpstr>Deployment Options</vt:lpstr>
      <vt:lpstr>Android Application Concepts</vt:lpstr>
      <vt:lpstr>Activities</vt:lpstr>
      <vt:lpstr>Activities - Views</vt:lpstr>
      <vt:lpstr>Slide 19</vt:lpstr>
      <vt:lpstr>Services</vt:lpstr>
      <vt:lpstr>Content Providers</vt:lpstr>
      <vt:lpstr>Intents</vt:lpstr>
      <vt:lpstr>Resources</vt:lpstr>
      <vt:lpstr>Code Demo</vt:lpstr>
      <vt:lpstr>MonoDroid 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Monodroid 101</dc:title>
  <dc:creator>kevin</dc:creator>
  <cp:lastModifiedBy>kevin</cp:lastModifiedBy>
  <cp:revision>121</cp:revision>
  <dcterms:created xsi:type="dcterms:W3CDTF">2010-11-10T00:07:38Z</dcterms:created>
  <dcterms:modified xsi:type="dcterms:W3CDTF">2011-01-05T07:07:17Z</dcterms:modified>
</cp:coreProperties>
</file>