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27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CEC91-660B-4C02-B338-51A478725A5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583837D-CCA0-4B8F-B8FD-92D8A214BBF1}">
      <dgm:prSet phldrT="[Text]"/>
      <dgm:spPr/>
      <dgm:t>
        <a:bodyPr/>
        <a:lstStyle/>
        <a:p>
          <a:r>
            <a:rPr lang="en-US" dirty="0" err="1"/>
            <a:t>Star</a:t>
          </a:r>
          <a:r>
            <a:rPr lang="en-US" dirty="0" err="1">
              <a:sym typeface="Symbol" panose="05050102010706020507" pitchFamily="18" charset="2"/>
            </a:rPr>
            <a:t></a:t>
          </a:r>
          <a:r>
            <a:rPr lang="en-US" dirty="0" err="1"/>
            <a:t>Cluster</a:t>
          </a:r>
          <a:r>
            <a:rPr lang="en-US" dirty="0"/>
            <a:t> Direction: </a:t>
          </a:r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θ</a:t>
          </a:r>
          <a:endParaRPr lang="en-US" dirty="0"/>
        </a:p>
      </dgm:t>
    </dgm:pt>
    <dgm:pt modelId="{EBE87654-6873-4BB6-84D8-3A238BEE3C13}" type="parTrans" cxnId="{82312A74-3147-42DE-A8A4-3F2A7934E5F3}">
      <dgm:prSet/>
      <dgm:spPr/>
      <dgm:t>
        <a:bodyPr/>
        <a:lstStyle/>
        <a:p>
          <a:endParaRPr lang="en-US"/>
        </a:p>
      </dgm:t>
    </dgm:pt>
    <dgm:pt modelId="{1E999836-C8A5-427F-90FD-7D41444BEBF1}" type="sibTrans" cxnId="{82312A74-3147-42DE-A8A4-3F2A7934E5F3}">
      <dgm:prSet/>
      <dgm:spPr/>
      <dgm:t>
        <a:bodyPr/>
        <a:lstStyle/>
        <a:p>
          <a:endParaRPr lang="en-US"/>
        </a:p>
      </dgm:t>
    </dgm:pt>
    <dgm:pt modelId="{ED1674AD-0090-4D7E-B391-1D71AD8F37F8}">
      <dgm:prSet phldrT="[Text]"/>
      <dgm:spPr/>
      <dgm:t>
        <a:bodyPr/>
        <a:lstStyle/>
        <a:p>
          <a:r>
            <a:rPr lang="en-US" dirty="0"/>
            <a:t>PM Direction Boundary: </a:t>
          </a:r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γ</a:t>
          </a:r>
          <a:endParaRPr lang="en-US" dirty="0"/>
        </a:p>
      </dgm:t>
    </dgm:pt>
    <dgm:pt modelId="{2CFF0B90-0254-40AE-9C70-667DE0212914}" type="parTrans" cxnId="{39D137ED-A6BC-48F2-A88B-1A3ADA3BEEAA}">
      <dgm:prSet/>
      <dgm:spPr/>
      <dgm:t>
        <a:bodyPr/>
        <a:lstStyle/>
        <a:p>
          <a:endParaRPr lang="en-US"/>
        </a:p>
      </dgm:t>
    </dgm:pt>
    <dgm:pt modelId="{C48546CF-A1E1-4C5C-B6E0-371FB06F9122}" type="sibTrans" cxnId="{39D137ED-A6BC-48F2-A88B-1A3ADA3BEEAA}">
      <dgm:prSet/>
      <dgm:spPr/>
      <dgm:t>
        <a:bodyPr/>
        <a:lstStyle/>
        <a:p>
          <a:endParaRPr lang="en-US"/>
        </a:p>
      </dgm:t>
    </dgm:pt>
    <dgm:pt modelId="{FB904019-4191-42B4-B8C1-27D0BE0DDAE2}">
      <dgm:prSet phldrT="[Text]"/>
      <dgm:spPr/>
      <dgm:t>
        <a:bodyPr/>
        <a:lstStyle/>
        <a:p>
          <a:r>
            <a:rPr lang="en-US" dirty="0"/>
            <a:t>Star PM Direction: </a:t>
          </a:r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φ</a:t>
          </a:r>
          <a:endParaRPr lang="en-US" dirty="0"/>
        </a:p>
      </dgm:t>
    </dgm:pt>
    <dgm:pt modelId="{900FD1C3-6C5F-46D7-961E-75FD7598EFEE}" type="parTrans" cxnId="{8F572750-4592-464E-B4D8-664D825C7528}">
      <dgm:prSet/>
      <dgm:spPr/>
      <dgm:t>
        <a:bodyPr/>
        <a:lstStyle/>
        <a:p>
          <a:endParaRPr lang="en-US"/>
        </a:p>
      </dgm:t>
    </dgm:pt>
    <dgm:pt modelId="{422FD665-CC1E-4693-9DB3-97639C88BAB7}" type="sibTrans" cxnId="{8F572750-4592-464E-B4D8-664D825C7528}">
      <dgm:prSet/>
      <dgm:spPr/>
      <dgm:t>
        <a:bodyPr/>
        <a:lstStyle/>
        <a:p>
          <a:endParaRPr lang="en-US"/>
        </a:p>
      </dgm:t>
    </dgm:pt>
    <dgm:pt modelId="{3883F076-C937-4C48-8330-D67AC9BCEC36}" type="pres">
      <dgm:prSet presAssocID="{08ACEC91-660B-4C02-B338-51A478725A5F}" presName="Name0" presStyleCnt="0">
        <dgm:presLayoutVars>
          <dgm:dir/>
          <dgm:animLvl val="lvl"/>
          <dgm:resizeHandles val="exact"/>
        </dgm:presLayoutVars>
      </dgm:prSet>
      <dgm:spPr/>
    </dgm:pt>
    <dgm:pt modelId="{8DB6EF43-204C-4E4E-98DD-C14FCBA7E28F}" type="pres">
      <dgm:prSet presAssocID="{1583837D-CCA0-4B8F-B8FD-92D8A214BBF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7A8D4A-E4B4-48A2-9C76-9868CE27BA3C}" type="pres">
      <dgm:prSet presAssocID="{1E999836-C8A5-427F-90FD-7D41444BEBF1}" presName="parTxOnlySpace" presStyleCnt="0"/>
      <dgm:spPr/>
    </dgm:pt>
    <dgm:pt modelId="{E4ACADB3-6440-4226-9C9E-6DC5FB5662BA}" type="pres">
      <dgm:prSet presAssocID="{ED1674AD-0090-4D7E-B391-1D71AD8F37F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F5271F2-7D45-423A-9F12-5DED15EC3D40}" type="pres">
      <dgm:prSet presAssocID="{C48546CF-A1E1-4C5C-B6E0-371FB06F9122}" presName="parTxOnlySpace" presStyleCnt="0"/>
      <dgm:spPr/>
    </dgm:pt>
    <dgm:pt modelId="{122EEFCB-5F73-407D-BDCB-3BA2C6405242}" type="pres">
      <dgm:prSet presAssocID="{FB904019-4191-42B4-B8C1-27D0BE0DDAE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FB5AF11-73C1-4D91-9A77-ED3BFFE3ADA2}" type="presOf" srcId="{FB904019-4191-42B4-B8C1-27D0BE0DDAE2}" destId="{122EEFCB-5F73-407D-BDCB-3BA2C6405242}" srcOrd="0" destOrd="0" presId="urn:microsoft.com/office/officeart/2005/8/layout/chevron1"/>
    <dgm:cxn modelId="{F8B5D85B-FFCD-4487-989D-877420B6724D}" type="presOf" srcId="{ED1674AD-0090-4D7E-B391-1D71AD8F37F8}" destId="{E4ACADB3-6440-4226-9C9E-6DC5FB5662BA}" srcOrd="0" destOrd="0" presId="urn:microsoft.com/office/officeart/2005/8/layout/chevron1"/>
    <dgm:cxn modelId="{8F572750-4592-464E-B4D8-664D825C7528}" srcId="{08ACEC91-660B-4C02-B338-51A478725A5F}" destId="{FB904019-4191-42B4-B8C1-27D0BE0DDAE2}" srcOrd="2" destOrd="0" parTransId="{900FD1C3-6C5F-46D7-961E-75FD7598EFEE}" sibTransId="{422FD665-CC1E-4693-9DB3-97639C88BAB7}"/>
    <dgm:cxn modelId="{82312A74-3147-42DE-A8A4-3F2A7934E5F3}" srcId="{08ACEC91-660B-4C02-B338-51A478725A5F}" destId="{1583837D-CCA0-4B8F-B8FD-92D8A214BBF1}" srcOrd="0" destOrd="0" parTransId="{EBE87654-6873-4BB6-84D8-3A238BEE3C13}" sibTransId="{1E999836-C8A5-427F-90FD-7D41444BEBF1}"/>
    <dgm:cxn modelId="{19353A76-7D19-45FC-9599-BAE855B3E789}" type="presOf" srcId="{1583837D-CCA0-4B8F-B8FD-92D8A214BBF1}" destId="{8DB6EF43-204C-4E4E-98DD-C14FCBA7E28F}" srcOrd="0" destOrd="0" presId="urn:microsoft.com/office/officeart/2005/8/layout/chevron1"/>
    <dgm:cxn modelId="{F1DB9B9A-EC99-472A-A9AC-82FCDA46AE7C}" type="presOf" srcId="{08ACEC91-660B-4C02-B338-51A478725A5F}" destId="{3883F076-C937-4C48-8330-D67AC9BCEC36}" srcOrd="0" destOrd="0" presId="urn:microsoft.com/office/officeart/2005/8/layout/chevron1"/>
    <dgm:cxn modelId="{39D137ED-A6BC-48F2-A88B-1A3ADA3BEEAA}" srcId="{08ACEC91-660B-4C02-B338-51A478725A5F}" destId="{ED1674AD-0090-4D7E-B391-1D71AD8F37F8}" srcOrd="1" destOrd="0" parTransId="{2CFF0B90-0254-40AE-9C70-667DE0212914}" sibTransId="{C48546CF-A1E1-4C5C-B6E0-371FB06F9122}"/>
    <dgm:cxn modelId="{DD864A4D-E676-4F07-AACD-9FA0B6AB8AB8}" type="presParOf" srcId="{3883F076-C937-4C48-8330-D67AC9BCEC36}" destId="{8DB6EF43-204C-4E4E-98DD-C14FCBA7E28F}" srcOrd="0" destOrd="0" presId="urn:microsoft.com/office/officeart/2005/8/layout/chevron1"/>
    <dgm:cxn modelId="{BA8F8CDC-828F-4F60-B1ED-65F98D940F95}" type="presParOf" srcId="{3883F076-C937-4C48-8330-D67AC9BCEC36}" destId="{887A8D4A-E4B4-48A2-9C76-9868CE27BA3C}" srcOrd="1" destOrd="0" presId="urn:microsoft.com/office/officeart/2005/8/layout/chevron1"/>
    <dgm:cxn modelId="{F8CF19AA-F441-4E24-A754-27111300083E}" type="presParOf" srcId="{3883F076-C937-4C48-8330-D67AC9BCEC36}" destId="{E4ACADB3-6440-4226-9C9E-6DC5FB5662BA}" srcOrd="2" destOrd="0" presId="urn:microsoft.com/office/officeart/2005/8/layout/chevron1"/>
    <dgm:cxn modelId="{61C15EF7-44E0-4782-A713-CB34D622E100}" type="presParOf" srcId="{3883F076-C937-4C48-8330-D67AC9BCEC36}" destId="{8F5271F2-7D45-423A-9F12-5DED15EC3D40}" srcOrd="3" destOrd="0" presId="urn:microsoft.com/office/officeart/2005/8/layout/chevron1"/>
    <dgm:cxn modelId="{44DF83E7-01AC-4FA9-9AB3-E71907480421}" type="presParOf" srcId="{3883F076-C937-4C48-8330-D67AC9BCEC36}" destId="{122EEFCB-5F73-407D-BDCB-3BA2C640524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6EF43-204C-4E4E-98DD-C14FCBA7E28F}">
      <dsp:nvSpPr>
        <dsp:cNvPr id="0" name=""/>
        <dsp:cNvSpPr/>
      </dsp:nvSpPr>
      <dsp:spPr>
        <a:xfrm>
          <a:off x="3080" y="837258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Star</a:t>
          </a:r>
          <a:r>
            <a:rPr lang="en-US" sz="3000" kern="1200" dirty="0" err="1">
              <a:sym typeface="Symbol" panose="05050102010706020507" pitchFamily="18" charset="2"/>
            </a:rPr>
            <a:t></a:t>
          </a:r>
          <a:r>
            <a:rPr lang="en-US" sz="3000" kern="1200" dirty="0" err="1"/>
            <a:t>Cluster</a:t>
          </a:r>
          <a:r>
            <a:rPr lang="en-US" sz="3000" kern="1200" dirty="0"/>
            <a:t> Direction: </a:t>
          </a:r>
          <a:r>
            <a:rPr lang="el-GR" sz="3000" kern="1200" dirty="0">
              <a:latin typeface="Calibri" panose="020F0502020204030204" pitchFamily="34" charset="0"/>
              <a:cs typeface="Calibri" panose="020F0502020204030204" pitchFamily="34" charset="0"/>
            </a:rPr>
            <a:t>θ</a:t>
          </a:r>
          <a:endParaRPr lang="en-US" sz="3000" kern="1200" dirty="0"/>
        </a:p>
      </dsp:txBody>
      <dsp:txXfrm>
        <a:off x="753754" y="837258"/>
        <a:ext cx="2252022" cy="1501348"/>
      </dsp:txXfrm>
    </dsp:sp>
    <dsp:sp modelId="{E4ACADB3-6440-4226-9C9E-6DC5FB5662BA}">
      <dsp:nvSpPr>
        <dsp:cNvPr id="0" name=""/>
        <dsp:cNvSpPr/>
      </dsp:nvSpPr>
      <dsp:spPr>
        <a:xfrm>
          <a:off x="3381114" y="837258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PM Direction Boundary: </a:t>
          </a:r>
          <a:r>
            <a:rPr lang="el-GR" sz="3000" kern="1200" dirty="0">
              <a:latin typeface="Calibri" panose="020F0502020204030204" pitchFamily="34" charset="0"/>
              <a:cs typeface="Calibri" panose="020F0502020204030204" pitchFamily="34" charset="0"/>
            </a:rPr>
            <a:t>γ</a:t>
          </a:r>
          <a:endParaRPr lang="en-US" sz="3000" kern="1200" dirty="0"/>
        </a:p>
      </dsp:txBody>
      <dsp:txXfrm>
        <a:off x="4131788" y="837258"/>
        <a:ext cx="2252022" cy="1501348"/>
      </dsp:txXfrm>
    </dsp:sp>
    <dsp:sp modelId="{122EEFCB-5F73-407D-BDCB-3BA2C6405242}">
      <dsp:nvSpPr>
        <dsp:cNvPr id="0" name=""/>
        <dsp:cNvSpPr/>
      </dsp:nvSpPr>
      <dsp:spPr>
        <a:xfrm>
          <a:off x="6759148" y="837258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Star PM Direction: </a:t>
          </a:r>
          <a:r>
            <a:rPr lang="el-GR" sz="3000" kern="1200" dirty="0">
              <a:latin typeface="Calibri" panose="020F0502020204030204" pitchFamily="34" charset="0"/>
              <a:cs typeface="Calibri" panose="020F0502020204030204" pitchFamily="34" charset="0"/>
            </a:rPr>
            <a:t>φ</a:t>
          </a:r>
          <a:endParaRPr lang="en-US" sz="3000" kern="1200" dirty="0"/>
        </a:p>
      </dsp:txBody>
      <dsp:txXfrm>
        <a:off x="7509822" y="837258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0A0F-AC22-4C6B-BD77-C39BB78AD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1CBBC-5437-48D0-BD53-00839453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0282-6CE0-4627-89B0-723D422C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AE68-0B06-4000-8FB4-4DF9C8B5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8D93-F3CB-45F2-81B8-CD1145B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429-56D2-4252-842F-30542BC7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0F62-BE3B-4D00-B640-D6AE168C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3336-5F02-4617-8BEA-1CC32E43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3D20-BFC4-4E46-9F85-A25FC91A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04F0-FB2C-4D73-B2B1-B0B4A981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4EC62-1980-467D-9BB8-D36424CA7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847F-772D-4DA6-B2D1-5F64C354A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DF12-A8F3-483F-85CC-5C55AA16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7659-7D9E-4029-A68D-D625A3C8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DEE8-789A-4E59-9E27-32ADF505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BB5B-3BC0-45B8-940A-ABE816C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DC8-627D-4117-8A70-BDE25678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15D1-094B-4A35-8D71-BC0987E2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7C84-AC07-478C-AEF2-45B65E13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3F93-3D23-4928-848D-A49B1260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9AE9-38E8-495B-9156-CA2A721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9474-59A1-4FF6-A7A6-0BEB0A23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42D0-1CFA-4890-9B07-116EE0C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25AA-6A76-4582-AC17-72C23DED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4637-CF20-4D50-9E15-54226BD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0F9-F87C-4915-A592-9F83E63D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E5A4-C0C6-4114-80A3-71C0090C3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34C0-4FE0-4FB0-B941-E6AD8415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0F31-A1E8-4C94-A27D-342AB41F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7870A-5D6A-45AA-AFCD-9EA0CC54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E1ADB-0E15-43CD-8AEB-5D57DDFA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C25C-52AA-4504-933F-0AF72FF0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1352-38D2-432F-A51C-26CACF42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686C-EBC2-4FA1-A45C-5E5885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90548-D60B-4257-ACB0-7770F454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3D3F2-73A1-4A32-BB68-A04C8295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F4B3-19FD-415E-9CA9-D02C98BB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C052C-4DD2-4317-B610-638D4F21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A2677-37B9-4D90-ADF0-29393F52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2600-D460-4900-95DB-2486498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6396-5781-43BB-9617-B9851F07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D826F-DDD0-401B-A820-29F8D400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524C6-BC89-463A-9EE4-6886F63B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4D8A9-9FD9-475D-9AC1-74D3045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2B715-724B-4504-8686-9B67F09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6203-587A-43FD-8F35-96E4BF58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AFC6-E5CE-4445-B4C8-F4978615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8859-57B1-462A-A230-CD90C3FC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30B1-F67A-4033-B9D6-B3246E31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D1100-45EF-4C55-AEC6-0B38AC00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1575B-33E1-4260-A8B8-3BBC9573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F81A-ADC3-409B-8A41-55E2B0CD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5D02-CB21-4B4F-A195-4B5338DC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60A8-3968-4A30-B3BF-2C60B04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6FBBA-495A-4587-AB27-17C659D6D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A504-4774-42FD-82EE-B01183FC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1949-383F-4DEF-96F7-E4239421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660C-16A0-4739-8251-6CE49D27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533B1-0436-485B-861D-0C387B35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519C-BB39-41C9-B956-4E70AB23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2BC4-9BEF-451F-A159-3A8EC94A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A600-6D9E-425F-9E66-C23D7454BA5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842C-D8B9-4A5A-8D3F-6CC3D4EB1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2606-51C3-4291-8E41-C6715A4B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09AF-D0E6-4E69-9132-D87A9921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F246-7C31-48B2-8C63-B51C79A6E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2-D Traceback</a:t>
            </a:r>
            <a:br>
              <a:rPr lang="en-US" dirty="0"/>
            </a:br>
            <a:r>
              <a:rPr lang="en-US" dirty="0"/>
              <a:t>Spherically!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96211-FBA9-4519-8504-9A0A2C9B7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965E-5409-4F21-B910-A585745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Calculations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2A9274-D660-4814-BECC-D245E898C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66915"/>
              </p:ext>
            </p:extLst>
          </p:nvPr>
        </p:nvGraphicFramePr>
        <p:xfrm>
          <a:off x="838200" y="1825625"/>
          <a:ext cx="10515600" cy="317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273EEF-805B-407E-9B3D-E6DE82CD706B}"/>
              </a:ext>
            </a:extLst>
          </p:cNvPr>
          <p:cNvSpPr txBox="1"/>
          <p:nvPr/>
        </p:nvSpPr>
        <p:spPr>
          <a:xfrm>
            <a:off x="955963" y="4869873"/>
            <a:ext cx="749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spherical trigonometry presented in:</a:t>
            </a:r>
          </a:p>
          <a:p>
            <a:endParaRPr lang="en-US" dirty="0"/>
          </a:p>
          <a:p>
            <a:r>
              <a:rPr lang="en-US" dirty="0"/>
              <a:t>W. M. Smart: </a:t>
            </a:r>
            <a:r>
              <a:rPr lang="en-US" b="1" i="1" dirty="0"/>
              <a:t>Spherical Astronomy,</a:t>
            </a:r>
            <a:r>
              <a:rPr lang="en-US" dirty="0"/>
              <a:t> 1949 Edition</a:t>
            </a:r>
            <a:endParaRPr lang="en-US" i="1" dirty="0"/>
          </a:p>
          <a:p>
            <a:r>
              <a:rPr lang="en-US" dirty="0"/>
              <a:t>PDF: http://aprsa.villanova.edu/files/Smart-SphericalAstronomy.pdf</a:t>
            </a:r>
          </a:p>
        </p:txBody>
      </p:sp>
    </p:spTree>
    <p:extLst>
      <p:ext uri="{BB962C8B-B14F-4D97-AF65-F5344CB8AC3E}">
        <p14:creationId xmlns:p14="http://schemas.microsoft.com/office/powerpoint/2010/main" val="25567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9B25-1709-4BF4-8DBC-3D87AB17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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Cluster Direction: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∢ PAB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F2F7C-2335-4091-95BF-2CCCE4745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3"/>
          <a:stretch/>
        </p:blipFill>
        <p:spPr>
          <a:xfrm>
            <a:off x="186665" y="1452780"/>
            <a:ext cx="4377924" cy="4802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58608-66AA-42FF-950E-801F0A1BB001}"/>
              </a:ext>
            </a:extLst>
          </p:cNvPr>
          <p:cNvSpPr txBox="1"/>
          <p:nvPr/>
        </p:nvSpPr>
        <p:spPr>
          <a:xfrm>
            <a:off x="6253384" y="1690688"/>
            <a:ext cx="4830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A, B = star and cluster, respectively</a:t>
            </a:r>
          </a:p>
          <a:p>
            <a:r>
              <a:rPr lang="en-US" dirty="0">
                <a:latin typeface="Calibri" panose="020F0502020204030204" pitchFamily="34" charset="0"/>
              </a:rPr>
              <a:t>P = North Celestial Pole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Angle 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∢APB = </a:t>
            </a:r>
            <a:r>
              <a:rPr lang="en-US" sz="1800" dirty="0">
                <a:effectLst/>
                <a:latin typeface="Calibri" panose="020F0502020204030204" pitchFamily="34" charset="0"/>
              </a:rPr>
              <a:t>difference in Right Ascension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Segments PA, PB are co-latitudes of A,B (90-</a:t>
            </a:r>
            <a:r>
              <a:rPr lang="en-US" sz="1800" dirty="0"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)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CC39F-954C-4B01-B260-CCEE5ABB45F6}"/>
              </a:ext>
            </a:extLst>
          </p:cNvPr>
          <p:cNvSpPr txBox="1"/>
          <p:nvPr/>
        </p:nvSpPr>
        <p:spPr>
          <a:xfrm>
            <a:off x="6253384" y="3168016"/>
            <a:ext cx="483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Segment AB can be calculated by cosine formula: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F9E73-D558-4B90-99CE-FEBE08D83910}"/>
                  </a:ext>
                </a:extLst>
              </p:cNvPr>
              <p:cNvSpPr txBox="1"/>
              <p:nvPr/>
            </p:nvSpPr>
            <p:spPr>
              <a:xfrm>
                <a:off x="6156572" y="3715647"/>
                <a:ext cx="504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𝑃𝐵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𝑃𝐵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𝐴𝑃𝐵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F9E73-D558-4B90-99CE-FEBE08D8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572" y="3715647"/>
                <a:ext cx="5043560" cy="276999"/>
              </a:xfrm>
              <a:prstGeom prst="rect">
                <a:avLst/>
              </a:prstGeom>
              <a:blipFill>
                <a:blip r:embed="rId3"/>
                <a:stretch>
                  <a:fillRect l="-242" r="-60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011D391-B2C7-41D2-8BC1-247EA9DDFC6B}"/>
              </a:ext>
            </a:extLst>
          </p:cNvPr>
          <p:cNvSpPr txBox="1"/>
          <p:nvPr/>
        </p:nvSpPr>
        <p:spPr>
          <a:xfrm>
            <a:off x="6369621" y="4124247"/>
            <a:ext cx="4830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Now with AB, PA and PB, use cosine formula again to solve for 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∢ PAB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DE5DA2-B43B-417E-BA0D-EB2B48CEAD94}"/>
                  </a:ext>
                </a:extLst>
              </p:cNvPr>
              <p:cNvSpPr txBox="1"/>
              <p:nvPr/>
            </p:nvSpPr>
            <p:spPr>
              <a:xfrm>
                <a:off x="6253384" y="4876176"/>
                <a:ext cx="5046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𝑃𝐵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𝑃𝐴𝐵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DE5DA2-B43B-417E-BA0D-EB2B48CE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84" y="4876176"/>
                <a:ext cx="5046766" cy="276999"/>
              </a:xfrm>
              <a:prstGeom prst="rect">
                <a:avLst/>
              </a:prstGeom>
              <a:blipFill>
                <a:blip r:embed="rId4"/>
                <a:stretch>
                  <a:fillRect l="-242" r="-6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87AF49-52E7-4C61-BD17-452DAF5A4036}"/>
                  </a:ext>
                </a:extLst>
              </p:cNvPr>
              <p:cNvSpPr txBox="1"/>
              <p:nvPr/>
            </p:nvSpPr>
            <p:spPr>
              <a:xfrm>
                <a:off x="6153367" y="5313777"/>
                <a:ext cx="5426184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𝑃𝐴𝐵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𝑃𝐵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𝑃𝐴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87AF49-52E7-4C61-BD17-452DAF5A4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67" y="5313777"/>
                <a:ext cx="5426184" cy="476477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D1D6417-BFA6-415A-85B3-4758DA0FA92E}"/>
              </a:ext>
            </a:extLst>
          </p:cNvPr>
          <p:cNvSpPr txBox="1"/>
          <p:nvPr/>
        </p:nvSpPr>
        <p:spPr>
          <a:xfrm>
            <a:off x="1150146" y="63082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Smart, p 16, PDF p 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ABD76-811A-4880-A1D4-C3DC7B9BD05F}"/>
              </a:ext>
            </a:extLst>
          </p:cNvPr>
          <p:cNvSpPr txBox="1"/>
          <p:nvPr/>
        </p:nvSpPr>
        <p:spPr>
          <a:xfrm>
            <a:off x="6522021" y="5994612"/>
            <a:ext cx="483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Denote 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∢PAB as </a:t>
            </a:r>
            <a:r>
              <a:rPr lang="el-GR" sz="1800" dirty="0">
                <a:effectLst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6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ECF8-1194-4C38-92E6-FA0457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2a: PM Direction Boundaries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07FD8-77C1-4220-A0FA-A14FF35C3395}"/>
              </a:ext>
            </a:extLst>
          </p:cNvPr>
          <p:cNvCxnSpPr>
            <a:cxnSpLocks/>
          </p:cNvCxnSpPr>
          <p:nvPr/>
        </p:nvCxnSpPr>
        <p:spPr>
          <a:xfrm>
            <a:off x="3814845" y="3400934"/>
            <a:ext cx="2500734" cy="5348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D7D3686-081C-4A20-B2D9-B03AF32CEC74}"/>
              </a:ext>
            </a:extLst>
          </p:cNvPr>
          <p:cNvSpPr/>
          <p:nvPr/>
        </p:nvSpPr>
        <p:spPr>
          <a:xfrm>
            <a:off x="3370538" y="2845531"/>
            <a:ext cx="812900" cy="1022030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AA1145F-D317-4B00-87BC-E5F9BC7F0029}"/>
              </a:ext>
            </a:extLst>
          </p:cNvPr>
          <p:cNvSpPr/>
          <p:nvPr/>
        </p:nvSpPr>
        <p:spPr>
          <a:xfrm>
            <a:off x="6633428" y="1629451"/>
            <a:ext cx="3602736" cy="3599097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0CBEB6-F85F-46F5-BC82-71C100FE47DA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3754973" y="1629451"/>
            <a:ext cx="4679822" cy="18096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207DE3-FAE7-4A6B-80D5-F9145DFDC1A4}"/>
              </a:ext>
            </a:extLst>
          </p:cNvPr>
          <p:cNvSpPr/>
          <p:nvPr/>
        </p:nvSpPr>
        <p:spPr>
          <a:xfrm>
            <a:off x="6633427" y="1629451"/>
            <a:ext cx="3602736" cy="359909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9E01B-5E51-4968-89E5-21DE4867FB78}"/>
              </a:ext>
            </a:extLst>
          </p:cNvPr>
          <p:cNvSpPr txBox="1"/>
          <p:nvPr/>
        </p:nvSpPr>
        <p:spPr>
          <a:xfrm>
            <a:off x="3331479" y="2452172"/>
            <a:ext cx="722577" cy="6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312B83-19F2-4A0F-9B14-8FA0D9D206C6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3752714" y="3429002"/>
            <a:ext cx="4682081" cy="1799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8140A-940E-4CE6-91F2-AD65444F4303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8434795" y="1629451"/>
            <a:ext cx="0" cy="35990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ECD45-B032-4C91-A6EF-56499BD902C1}"/>
              </a:ext>
            </a:extLst>
          </p:cNvPr>
          <p:cNvSpPr txBox="1"/>
          <p:nvPr/>
        </p:nvSpPr>
        <p:spPr>
          <a:xfrm>
            <a:off x="3941148" y="4560739"/>
            <a:ext cx="206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Opposite</a:t>
            </a:r>
            <a:r>
              <a:rPr lang="en-US" dirty="0">
                <a:solidFill>
                  <a:srgbClr val="FF0000"/>
                </a:solidFill>
              </a:rPr>
              <a:t> of Star’s proper motion must fall within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 ∢ 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7A122-02F6-4AD6-BFE2-74A10F895E29}"/>
              </a:ext>
            </a:extLst>
          </p:cNvPr>
          <p:cNvSpPr txBox="1"/>
          <p:nvPr/>
        </p:nvSpPr>
        <p:spPr>
          <a:xfrm>
            <a:off x="186812" y="2267176"/>
            <a:ext cx="246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Motion of </a:t>
            </a:r>
            <a:r>
              <a:rPr lang="en-US" b="1" dirty="0"/>
              <a:t>S</a:t>
            </a:r>
            <a:r>
              <a:rPr lang="en-US" dirty="0"/>
              <a:t> in the reference frame of </a:t>
            </a:r>
            <a:r>
              <a:rPr lang="en-US" b="1" dirty="0"/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765BE0-A4D4-488F-95F6-406B168B88B3}"/>
              </a:ext>
            </a:extLst>
          </p:cNvPr>
          <p:cNvCxnSpPr>
            <a:cxnSpLocks/>
          </p:cNvCxnSpPr>
          <p:nvPr/>
        </p:nvCxnSpPr>
        <p:spPr>
          <a:xfrm rot="10800000">
            <a:off x="1423941" y="2869838"/>
            <a:ext cx="2500734" cy="5348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C93AD35-04D2-4A52-8ACA-62928FF90DA5}"/>
              </a:ext>
            </a:extLst>
          </p:cNvPr>
          <p:cNvSpPr/>
          <p:nvPr/>
        </p:nvSpPr>
        <p:spPr>
          <a:xfrm>
            <a:off x="251589" y="4235026"/>
            <a:ext cx="3043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Spherical!</a:t>
            </a:r>
          </a:p>
        </p:txBody>
      </p:sp>
    </p:spTree>
    <p:extLst>
      <p:ext uri="{BB962C8B-B14F-4D97-AF65-F5344CB8AC3E}">
        <p14:creationId xmlns:p14="http://schemas.microsoft.com/office/powerpoint/2010/main" val="23109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BCDE-4BAA-498B-97E2-40D25D14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2b: Find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∢</a:t>
            </a:r>
            <a:r>
              <a:rPr lang="en-US" dirty="0"/>
              <a:t> 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54BAE-F082-4377-88D2-B758592669EB}"/>
              </a:ext>
            </a:extLst>
          </p:cNvPr>
          <p:cNvGrpSpPr/>
          <p:nvPr/>
        </p:nvGrpSpPr>
        <p:grpSpPr>
          <a:xfrm>
            <a:off x="1016949" y="793406"/>
            <a:ext cx="5018948" cy="2732323"/>
            <a:chOff x="1016949" y="1878723"/>
            <a:chExt cx="5018948" cy="2732323"/>
          </a:xfrm>
        </p:grpSpPr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6EE94B8D-9360-4A0B-AF0B-FD2F8BCE21FE}"/>
                </a:ext>
              </a:extLst>
            </p:cNvPr>
            <p:cNvSpPr/>
            <p:nvPr/>
          </p:nvSpPr>
          <p:spPr>
            <a:xfrm>
              <a:off x="1016949" y="3036906"/>
              <a:ext cx="615297" cy="675118"/>
            </a:xfrm>
            <a:prstGeom prst="star5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: 8 Points 3">
              <a:extLst>
                <a:ext uri="{FF2B5EF4-FFF2-40B4-BE49-F238E27FC236}">
                  <a16:creationId xmlns:a16="http://schemas.microsoft.com/office/drawing/2014/main" id="{F73E02C5-C82B-4F7D-9CD0-B0F4D3700B00}"/>
                </a:ext>
              </a:extLst>
            </p:cNvPr>
            <p:cNvSpPr/>
            <p:nvPr/>
          </p:nvSpPr>
          <p:spPr>
            <a:xfrm>
              <a:off x="3486686" y="2233606"/>
              <a:ext cx="2375730" cy="2377440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4F459E-2375-4451-BBBB-A8D7BDF24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178" y="3429000"/>
              <a:ext cx="3400373" cy="115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1DD4D1-261A-443F-B8A6-6D95D340DF1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1307934" y="2233606"/>
              <a:ext cx="3367472" cy="11953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E783D1-4CE2-4EAB-B1E3-F07B7056B456}"/>
                </a:ext>
              </a:extLst>
            </p:cNvPr>
            <p:cNvSpPr/>
            <p:nvPr/>
          </p:nvSpPr>
          <p:spPr>
            <a:xfrm>
              <a:off x="3486686" y="2233606"/>
              <a:ext cx="2377440" cy="237744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39B8E6-DDC1-4EE1-96A4-E71EBE55BFA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>
              <a:off x="4674551" y="2233606"/>
              <a:ext cx="855" cy="12069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A07DBC8-B5E5-4FEB-8D6B-77FB18EB6F20}"/>
                </a:ext>
              </a:extLst>
            </p:cNvPr>
            <p:cNvSpPr/>
            <p:nvPr/>
          </p:nvSpPr>
          <p:spPr>
            <a:xfrm>
              <a:off x="4803449" y="2233606"/>
              <a:ext cx="255663" cy="1195394"/>
            </a:xfrm>
            <a:prstGeom prst="rightBrac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C1EF4-7976-43E4-BAAA-4A3552F0CD2A}"/>
                </a:ext>
              </a:extLst>
            </p:cNvPr>
            <p:cNvSpPr txBox="1"/>
            <p:nvPr/>
          </p:nvSpPr>
          <p:spPr>
            <a:xfrm>
              <a:off x="1060532" y="3526257"/>
              <a:ext cx="546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90AE53-C406-4F9B-B146-924F6F505BBA}"/>
                </a:ext>
              </a:extLst>
            </p:cNvPr>
            <p:cNvSpPr txBox="1"/>
            <p:nvPr/>
          </p:nvSpPr>
          <p:spPr>
            <a:xfrm>
              <a:off x="4573712" y="3422326"/>
              <a:ext cx="546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2E5315-65F4-4E20-AA95-B2EF84219BB5}"/>
                </a:ext>
              </a:extLst>
            </p:cNvPr>
            <p:cNvSpPr txBox="1"/>
            <p:nvPr/>
          </p:nvSpPr>
          <p:spPr>
            <a:xfrm>
              <a:off x="4300247" y="1878723"/>
              <a:ext cx="546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C’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FE45B5-D495-4188-BBF6-C60EA2B10E0F}"/>
                </a:ext>
              </a:extLst>
            </p:cNvPr>
            <p:cNvSpPr txBox="1"/>
            <p:nvPr/>
          </p:nvSpPr>
          <p:spPr>
            <a:xfrm>
              <a:off x="2615444" y="2456525"/>
              <a:ext cx="546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0DE251-FC01-48F2-B0E7-F164F742CE6E}"/>
                </a:ext>
              </a:extLst>
            </p:cNvPr>
            <p:cNvSpPr txBox="1"/>
            <p:nvPr/>
          </p:nvSpPr>
          <p:spPr>
            <a:xfrm>
              <a:off x="4300247" y="2648575"/>
              <a:ext cx="546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20DDD4-3DD0-4EE2-9D9D-55C2C4BC8F60}"/>
                </a:ext>
              </a:extLst>
            </p:cNvPr>
            <p:cNvSpPr txBox="1"/>
            <p:nvPr/>
          </p:nvSpPr>
          <p:spPr>
            <a:xfrm>
              <a:off x="2396243" y="3331743"/>
              <a:ext cx="546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c’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5EE249-B8D8-4282-8029-379147F128F1}"/>
                </a:ext>
              </a:extLst>
            </p:cNvPr>
            <p:cNvSpPr txBox="1"/>
            <p:nvPr/>
          </p:nvSpPr>
          <p:spPr>
            <a:xfrm>
              <a:off x="5061677" y="2504801"/>
              <a:ext cx="974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Cluster Radius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1675CEC-7B90-4AEC-A10A-42108314050C}"/>
              </a:ext>
            </a:extLst>
          </p:cNvPr>
          <p:cNvSpPr txBox="1"/>
          <p:nvPr/>
        </p:nvSpPr>
        <p:spPr>
          <a:xfrm>
            <a:off x="6366617" y="640935"/>
            <a:ext cx="366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calculate </a:t>
            </a:r>
            <a:r>
              <a:rPr lang="en-US" b="1" dirty="0"/>
              <a:t>c</a:t>
            </a:r>
            <a:r>
              <a:rPr lang="en-US" dirty="0"/>
              <a:t> from law of cosines: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B22193-5D91-4057-A729-2647EEAF585E}"/>
                  </a:ext>
                </a:extLst>
              </p:cNvPr>
              <p:cNvSpPr txBox="1"/>
              <p:nvPr/>
            </p:nvSpPr>
            <p:spPr>
              <a:xfrm>
                <a:off x="6575185" y="1160529"/>
                <a:ext cx="5242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B22193-5D91-4057-A729-2647EEAF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85" y="1160529"/>
                <a:ext cx="5242012" cy="276999"/>
              </a:xfrm>
              <a:prstGeom prst="rect">
                <a:avLst/>
              </a:prstGeom>
              <a:blipFill>
                <a:blip r:embed="rId2"/>
                <a:stretch>
                  <a:fillRect l="-233" t="-2174" r="-5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7D8D39-3A0D-4A22-A207-86266061671A}"/>
                  </a:ext>
                </a:extLst>
              </p:cNvPr>
              <p:cNvSpPr txBox="1"/>
              <p:nvPr/>
            </p:nvSpPr>
            <p:spPr>
              <a:xfrm>
                <a:off x="6575185" y="1488820"/>
                <a:ext cx="1937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57D8D39-3A0D-4A22-A207-86266061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85" y="1488820"/>
                <a:ext cx="1937262" cy="276999"/>
              </a:xfrm>
              <a:prstGeom prst="rect">
                <a:avLst/>
              </a:prstGeom>
              <a:blipFill>
                <a:blip r:embed="rId3"/>
                <a:stretch>
                  <a:fillRect l="-1262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3484D6-1640-4B51-8CD4-F28EF8B0B587}"/>
                  </a:ext>
                </a:extLst>
              </p:cNvPr>
              <p:cNvSpPr txBox="1"/>
              <p:nvPr/>
            </p:nvSpPr>
            <p:spPr>
              <a:xfrm>
                <a:off x="6575185" y="1813251"/>
                <a:ext cx="2417392" cy="276999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 useBgFill="1"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3484D6-1640-4B51-8CD4-F28EF8B0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85" y="1813251"/>
                <a:ext cx="2417392" cy="276999"/>
              </a:xfrm>
              <a:prstGeom prst="rect">
                <a:avLst/>
              </a:prstGeom>
              <a:blipFill>
                <a:blip r:embed="rId4"/>
                <a:stretch>
                  <a:fillRect l="-1010" t="-4348" r="-32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BED9059-2DB2-4003-81DF-94F571D2F439}"/>
              </a:ext>
            </a:extLst>
          </p:cNvPr>
          <p:cNvSpPr txBox="1"/>
          <p:nvPr/>
        </p:nvSpPr>
        <p:spPr>
          <a:xfrm>
            <a:off x="6366616" y="2279243"/>
            <a:ext cx="451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calculate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∢S also </a:t>
            </a:r>
            <a:r>
              <a:rPr lang="en-US" dirty="0"/>
              <a:t>from law of cosines: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81CA5B-B41C-47F6-BB9F-E1DEAAE4E067}"/>
                  </a:ext>
                </a:extLst>
              </p:cNvPr>
              <p:cNvSpPr txBox="1"/>
              <p:nvPr/>
            </p:nvSpPr>
            <p:spPr>
              <a:xfrm>
                <a:off x="6575185" y="2689466"/>
                <a:ext cx="3890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81CA5B-B41C-47F6-BB9F-E1DEAAE4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85" y="2689466"/>
                <a:ext cx="3890616" cy="276999"/>
              </a:xfrm>
              <a:prstGeom prst="rect">
                <a:avLst/>
              </a:prstGeom>
              <a:blipFill>
                <a:blip r:embed="rId5"/>
                <a:stretch>
                  <a:fillRect l="-784" t="-4348" r="-125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7ECCCA-58F3-475E-8596-05EDAE6E146D}"/>
                  </a:ext>
                </a:extLst>
              </p:cNvPr>
              <p:cNvSpPr txBox="1"/>
              <p:nvPr/>
            </p:nvSpPr>
            <p:spPr>
              <a:xfrm>
                <a:off x="6652740" y="3386932"/>
                <a:ext cx="4132053" cy="497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7ECCCA-58F3-475E-8596-05EDAE6E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0" y="3386932"/>
                <a:ext cx="4132053" cy="497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5C72B92-CF5D-495A-B08D-FF3FC5029974}"/>
              </a:ext>
            </a:extLst>
          </p:cNvPr>
          <p:cNvSpPr txBox="1"/>
          <p:nvPr/>
        </p:nvSpPr>
        <p:spPr>
          <a:xfrm>
            <a:off x="6366615" y="3004709"/>
            <a:ext cx="451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for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∢S: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0B794E-63ED-49FD-ABC2-5EEF4E115A2B}"/>
                  </a:ext>
                </a:extLst>
              </p:cNvPr>
              <p:cNvSpPr txBox="1"/>
              <p:nvPr/>
            </p:nvSpPr>
            <p:spPr>
              <a:xfrm>
                <a:off x="6652740" y="3928803"/>
                <a:ext cx="4790079" cy="496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fun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0B794E-63ED-49FD-ABC2-5EEF4E11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0" y="3928803"/>
                <a:ext cx="4790079" cy="496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FC5B499-1208-4782-A594-CF91A24346E2}"/>
              </a:ext>
            </a:extLst>
          </p:cNvPr>
          <p:cNvSpPr txBox="1"/>
          <p:nvPr/>
        </p:nvSpPr>
        <p:spPr>
          <a:xfrm>
            <a:off x="398787" y="3825634"/>
            <a:ext cx="5584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 </a:t>
            </a:r>
            <a:r>
              <a:rPr lang="en-US" dirty="0"/>
              <a:t>= arc subtending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∢C</a:t>
            </a:r>
            <a:endParaRPr lang="en-US" b="1" dirty="0"/>
          </a:p>
          <a:p>
            <a:r>
              <a:rPr lang="en-US" b="1" dirty="0"/>
              <a:t>c’</a:t>
            </a:r>
            <a:r>
              <a:rPr lang="en-US" dirty="0"/>
              <a:t> = arc subtending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∢C’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current separation </a:t>
            </a:r>
            <a:r>
              <a:rPr lang="en-US" dirty="0"/>
              <a:t> C </a:t>
            </a:r>
            <a:r>
              <a:rPr lang="en-US" dirty="0">
                <a:sym typeface="Symbol" panose="05050102010706020507" pitchFamily="18" charset="2"/>
              </a:rPr>
              <a:t> S</a:t>
            </a:r>
          </a:p>
          <a:p>
            <a:r>
              <a:rPr lang="en-US" b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= arc subtending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∢S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 </a:t>
            </a:r>
            <a:r>
              <a:rPr lang="en-US" dirty="0">
                <a:sym typeface="Symbol" panose="05050102010706020507" pitchFamily="18" charset="2"/>
              </a:rPr>
              <a:t>Cluster Radius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∢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 90° ⇒ cos(∢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C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F164F7-2205-43AC-B63B-DD3BFD428877}"/>
              </a:ext>
            </a:extLst>
          </p:cNvPr>
          <p:cNvSpPr/>
          <p:nvPr/>
        </p:nvSpPr>
        <p:spPr>
          <a:xfrm>
            <a:off x="251589" y="5454226"/>
            <a:ext cx="3043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Spherical!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4DB6094-5B15-4057-ABE9-16B6C6E822FD}"/>
              </a:ext>
            </a:extLst>
          </p:cNvPr>
          <p:cNvSpPr/>
          <p:nvPr/>
        </p:nvSpPr>
        <p:spPr>
          <a:xfrm>
            <a:off x="2334714" y="2024923"/>
            <a:ext cx="280730" cy="318760"/>
          </a:xfrm>
          <a:prstGeom prst="arc">
            <a:avLst>
              <a:gd name="adj1" fmla="val 15331989"/>
              <a:gd name="adj2" fmla="val 3682919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CA23E-F04E-44B3-8887-869705C71618}"/>
              </a:ext>
            </a:extLst>
          </p:cNvPr>
          <p:cNvSpPr txBox="1"/>
          <p:nvPr/>
        </p:nvSpPr>
        <p:spPr>
          <a:xfrm>
            <a:off x="2476444" y="1830330"/>
            <a:ext cx="54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solidFill>
                  <a:srgbClr val="FF0000"/>
                </a:solidFill>
              </a:rPr>
              <a:t>γ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DDA12-2D25-4D13-8F6B-583FF5D409B0}"/>
              </a:ext>
            </a:extLst>
          </p:cNvPr>
          <p:cNvSpPr txBox="1"/>
          <p:nvPr/>
        </p:nvSpPr>
        <p:spPr>
          <a:xfrm>
            <a:off x="6522021" y="4560663"/>
            <a:ext cx="4830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Denote </a:t>
            </a:r>
            <a:r>
              <a:rPr lang="en-US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∢S as </a:t>
            </a:r>
            <a:r>
              <a:rPr lang="el-GR" sz="1800" dirty="0">
                <a:effectLst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γ</a:t>
            </a:r>
            <a:r>
              <a:rPr lang="en-US" sz="1800" dirty="0">
                <a:effectLst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2666-D23C-4FAE-8A33-4518D842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Direction of Proper Motion: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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ϕ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361AB-96AC-4FCF-8DD0-187FE45C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011226"/>
            <a:ext cx="3699601" cy="397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4F510-4637-42E4-A6AF-7F3BCD239918}"/>
              </a:ext>
            </a:extLst>
          </p:cNvPr>
          <p:cNvSpPr txBox="1"/>
          <p:nvPr/>
        </p:nvSpPr>
        <p:spPr>
          <a:xfrm>
            <a:off x="1150146" y="63082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Smart, p 252, PDF p 265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4A89A-3599-4BF6-BBA1-36AC88185B11}"/>
              </a:ext>
            </a:extLst>
          </p:cNvPr>
          <p:cNvSpPr txBox="1"/>
          <p:nvPr/>
        </p:nvSpPr>
        <p:spPr>
          <a:xfrm>
            <a:off x="3470326" y="1941595"/>
            <a:ext cx="246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Proper Motion of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in the reference frame of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DF27AB-8C06-467C-892B-4EB21D06E616}"/>
                  </a:ext>
                </a:extLst>
              </p:cNvPr>
              <p:cNvSpPr txBox="1"/>
              <p:nvPr/>
            </p:nvSpPr>
            <p:spPr>
              <a:xfrm>
                <a:off x="6405831" y="2118399"/>
                <a:ext cx="47818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DF27AB-8C06-467C-892B-4EB21D06E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831" y="2118399"/>
                <a:ext cx="4781886" cy="369332"/>
              </a:xfrm>
              <a:prstGeom prst="rect">
                <a:avLst/>
              </a:prstGeom>
              <a:blipFill>
                <a:blip r:embed="rId3"/>
                <a:stretch>
                  <a:fillRect l="-638" r="-11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55BE19E-D4ED-4C4C-B8EE-03000B8DF3C7}"/>
              </a:ext>
            </a:extLst>
          </p:cNvPr>
          <p:cNvSpPr txBox="1"/>
          <p:nvPr/>
        </p:nvSpPr>
        <p:spPr>
          <a:xfrm>
            <a:off x="6220922" y="159072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Smart, Eq 10, 11: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528907-6497-4F51-8B71-913E6D661FEE}"/>
                  </a:ext>
                </a:extLst>
              </p:cNvPr>
              <p:cNvSpPr txBox="1"/>
              <p:nvPr/>
            </p:nvSpPr>
            <p:spPr>
              <a:xfrm>
                <a:off x="6558231" y="2901187"/>
                <a:ext cx="1791131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528907-6497-4F51-8B71-913E6D66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1" y="2901187"/>
                <a:ext cx="1791131" cy="548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A8EB62-2555-45BB-8D49-FCCB7BD86A69}"/>
                  </a:ext>
                </a:extLst>
              </p:cNvPr>
              <p:cNvSpPr txBox="1"/>
              <p:nvPr/>
            </p:nvSpPr>
            <p:spPr>
              <a:xfrm>
                <a:off x="6317906" y="2595184"/>
                <a:ext cx="289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A8EB62-2555-45BB-8D49-FCCB7BD86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6" y="2595184"/>
                <a:ext cx="2895600" cy="369332"/>
              </a:xfrm>
              <a:prstGeom prst="rect">
                <a:avLst/>
              </a:prstGeom>
              <a:blipFill>
                <a:blip r:embed="rId5"/>
                <a:stretch>
                  <a:fillRect l="-16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7B5AC5-2583-4E5C-BFB9-C56C9B818A11}"/>
                  </a:ext>
                </a:extLst>
              </p:cNvPr>
              <p:cNvSpPr txBox="1"/>
              <p:nvPr/>
            </p:nvSpPr>
            <p:spPr>
              <a:xfrm>
                <a:off x="6558231" y="3635096"/>
                <a:ext cx="3803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7B5AC5-2583-4E5C-BFB9-C56C9B818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1" y="3635096"/>
                <a:ext cx="3803541" cy="369332"/>
              </a:xfrm>
              <a:prstGeom prst="rect">
                <a:avLst/>
              </a:prstGeom>
              <a:blipFill>
                <a:blip r:embed="rId6"/>
                <a:stretch>
                  <a:fillRect l="-160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DD3ED-CBB8-44EC-B9FE-670DC4BA2683}"/>
                  </a:ext>
                </a:extLst>
              </p:cNvPr>
              <p:cNvSpPr txBox="1"/>
              <p:nvPr/>
            </p:nvSpPr>
            <p:spPr>
              <a:xfrm>
                <a:off x="6558231" y="4189404"/>
                <a:ext cx="2654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DD3ED-CBB8-44EC-B9FE-670DC4BA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1" y="4189404"/>
                <a:ext cx="2654253" cy="369332"/>
              </a:xfrm>
              <a:prstGeom prst="rect">
                <a:avLst/>
              </a:prstGeom>
              <a:blipFill>
                <a:blip r:embed="rId7"/>
                <a:stretch>
                  <a:fillRect l="-1149" r="-206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522578-D6D0-4826-A086-641901946B29}"/>
                  </a:ext>
                </a:extLst>
              </p:cNvPr>
              <p:cNvSpPr txBox="1"/>
              <p:nvPr/>
            </p:nvSpPr>
            <p:spPr>
              <a:xfrm>
                <a:off x="6558231" y="4743712"/>
                <a:ext cx="27173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522578-D6D0-4826-A086-641901946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1" y="4743712"/>
                <a:ext cx="2717387" cy="369332"/>
              </a:xfrm>
              <a:prstGeom prst="rect">
                <a:avLst/>
              </a:prstGeom>
              <a:blipFill>
                <a:blip r:embed="rId8"/>
                <a:stretch>
                  <a:fillRect l="-1794" t="-167213" r="-21749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3ED2E1-95A8-4A5A-9E96-37DA20BC8E04}"/>
                  </a:ext>
                </a:extLst>
              </p:cNvPr>
              <p:cNvSpPr txBox="1"/>
              <p:nvPr/>
            </p:nvSpPr>
            <p:spPr>
              <a:xfrm>
                <a:off x="6558232" y="5298018"/>
                <a:ext cx="3188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3ED2E1-95A8-4A5A-9E96-37DA20BC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32" y="5298018"/>
                <a:ext cx="3188442" cy="369332"/>
              </a:xfrm>
              <a:prstGeom prst="rect">
                <a:avLst/>
              </a:prstGeom>
              <a:blipFill>
                <a:blip r:embed="rId9"/>
                <a:stretch>
                  <a:fillRect l="-3250" t="-167213" r="-15296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684384-3381-458F-B89C-02BB67076A27}"/>
                  </a:ext>
                </a:extLst>
              </p:cNvPr>
              <p:cNvSpPr txBox="1"/>
              <p:nvPr/>
            </p:nvSpPr>
            <p:spPr>
              <a:xfrm>
                <a:off x="6220922" y="5823723"/>
                <a:ext cx="289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Need opposite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684384-3381-458F-B89C-02BB6707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22" y="5823723"/>
                <a:ext cx="2895600" cy="369332"/>
              </a:xfrm>
              <a:prstGeom prst="rect">
                <a:avLst/>
              </a:prstGeom>
              <a:blipFill>
                <a:blip r:embed="rId10"/>
                <a:stretch>
                  <a:fillRect l="-16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EBC8A0-671F-45DA-BD4D-1451588BEE79}"/>
                  </a:ext>
                </a:extLst>
              </p:cNvPr>
              <p:cNvSpPr txBox="1"/>
              <p:nvPr/>
            </p:nvSpPr>
            <p:spPr>
              <a:xfrm>
                <a:off x="6565164" y="6330181"/>
                <a:ext cx="39504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EBC8A0-671F-45DA-BD4D-1451588BE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164" y="6330181"/>
                <a:ext cx="3950435" cy="369332"/>
              </a:xfrm>
              <a:prstGeom prst="rect">
                <a:avLst/>
              </a:prstGeom>
              <a:blipFill>
                <a:blip r:embed="rId11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564-7515-455F-81A4-1C37707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Traceback Relationship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3D486-3A34-4E41-B4CB-7DB04F3DCC19}"/>
              </a:ext>
            </a:extLst>
          </p:cNvPr>
          <p:cNvSpPr txBox="1"/>
          <p:nvPr/>
        </p:nvSpPr>
        <p:spPr>
          <a:xfrm>
            <a:off x="3823854" y="2258290"/>
            <a:ext cx="454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 S traces back to Cluster C if and only if: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A6E09-1B28-454C-86C5-D370787822E3}"/>
                  </a:ext>
                </a:extLst>
              </p:cNvPr>
              <p:cNvSpPr txBox="1"/>
              <p:nvPr/>
            </p:nvSpPr>
            <p:spPr>
              <a:xfrm>
                <a:off x="4689764" y="3429000"/>
                <a:ext cx="30642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A6E09-1B28-454C-86C5-D3707878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64" y="3429000"/>
                <a:ext cx="30642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93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408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Office Theme</vt:lpstr>
      <vt:lpstr>2-D Traceback Spherically!</vt:lpstr>
      <vt:lpstr>Three Calculations</vt:lpstr>
      <vt:lpstr>1. Star  Cluster Direction: ∢ PAB</vt:lpstr>
      <vt:lpstr>2a: PM Direction Boundaries</vt:lpstr>
      <vt:lpstr>2b: Find ∢ S</vt:lpstr>
      <vt:lpstr>3: Direction of Proper Motion: ϕ</vt:lpstr>
      <vt:lpstr>2D Traceback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McManus</dc:creator>
  <cp:lastModifiedBy>Kevin McManus</cp:lastModifiedBy>
  <cp:revision>42</cp:revision>
  <dcterms:created xsi:type="dcterms:W3CDTF">2021-01-24T17:59:11Z</dcterms:created>
  <dcterms:modified xsi:type="dcterms:W3CDTF">2021-01-27T14:36:12Z</dcterms:modified>
</cp:coreProperties>
</file>