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76694d505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76694d505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76694d5059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76694d5059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76694d5059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76694d505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76694d5059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76694d5059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76694d50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76694d50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76694d505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76694d505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76694d5059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76694d5059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76694d505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76694d505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76694d505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76694d505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76694d505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76694d505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76694d505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76694d505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76694d505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76694d505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7.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www.youtube.com/watch?v=mf5otGNbkuc" TargetMode="External"/><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www.youtube.com/watch?v=r9IbN14AeqU" TargetMode="External"/><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www.youtube.com/watch?v=PmD7Tjb6yKo" TargetMode="External"/><Relationship Id="rId4"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s" sz="4300"/>
              <a:t>Fundamentos de la Imagen Digital</a:t>
            </a:r>
            <a:endParaRPr sz="43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Parte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idx="1" type="body"/>
          </p:nvPr>
        </p:nvSpPr>
        <p:spPr>
          <a:xfrm>
            <a:off x="323450" y="982063"/>
            <a:ext cx="2808000" cy="3179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HSV representa el color como:</a:t>
            </a:r>
            <a:endParaRPr/>
          </a:p>
          <a:p>
            <a:pPr indent="-304800" lvl="0" marL="457200" rtl="0" algn="l">
              <a:spcBef>
                <a:spcPts val="1200"/>
              </a:spcBef>
              <a:spcAft>
                <a:spcPts val="0"/>
              </a:spcAft>
              <a:buSzPts val="1200"/>
              <a:buChar char="●"/>
            </a:pPr>
            <a:r>
              <a:rPr lang="es"/>
              <a:t>Hue (matiz)</a:t>
            </a:r>
            <a:endParaRPr/>
          </a:p>
          <a:p>
            <a:pPr indent="-304800" lvl="0" marL="457200" rtl="0" algn="l">
              <a:spcBef>
                <a:spcPts val="0"/>
              </a:spcBef>
              <a:spcAft>
                <a:spcPts val="0"/>
              </a:spcAft>
              <a:buSzPts val="1200"/>
              <a:buChar char="●"/>
            </a:pPr>
            <a:r>
              <a:rPr lang="es"/>
              <a:t>Saturation (saturación)</a:t>
            </a:r>
            <a:endParaRPr/>
          </a:p>
          <a:p>
            <a:pPr indent="-304800" lvl="0" marL="457200" rtl="0" algn="l">
              <a:spcBef>
                <a:spcPts val="0"/>
              </a:spcBef>
              <a:spcAft>
                <a:spcPts val="0"/>
              </a:spcAft>
              <a:buSzPts val="1200"/>
              <a:buChar char="●"/>
            </a:pPr>
            <a:r>
              <a:rPr lang="es"/>
              <a:t>Value o Brightness (brillo)</a:t>
            </a:r>
            <a:endParaRPr/>
          </a:p>
          <a:p>
            <a:pPr indent="0" lvl="0" marL="0" rtl="0" algn="l">
              <a:spcBef>
                <a:spcPts val="1200"/>
              </a:spcBef>
              <a:spcAft>
                <a:spcPts val="1200"/>
              </a:spcAft>
              <a:buNone/>
            </a:pPr>
            <a:r>
              <a:rPr lang="es"/>
              <a:t>Más intuitivo para seleccionar y segmentar colores.</a:t>
            </a:r>
            <a:endParaRPr/>
          </a:p>
        </p:txBody>
      </p:sp>
      <p:pic>
        <p:nvPicPr>
          <p:cNvPr id="108" name="Google Shape;108;p22" title="HSV.gif"/>
          <p:cNvPicPr preferRelativeResize="0"/>
          <p:nvPr/>
        </p:nvPicPr>
        <p:blipFill>
          <a:blip r:embed="rId3">
            <a:alphaModFix/>
          </a:blip>
          <a:stretch>
            <a:fillRect/>
          </a:stretch>
        </p:blipFill>
        <p:spPr>
          <a:xfrm>
            <a:off x="3084475" y="966475"/>
            <a:ext cx="5707750" cy="32106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23"/>
          <p:cNvPicPr preferRelativeResize="0"/>
          <p:nvPr/>
        </p:nvPicPr>
        <p:blipFill>
          <a:blip r:embed="rId3">
            <a:alphaModFix/>
          </a:blip>
          <a:stretch>
            <a:fillRect/>
          </a:stretch>
        </p:blipFill>
        <p:spPr>
          <a:xfrm>
            <a:off x="3272100" y="404363"/>
            <a:ext cx="5719501" cy="2091192"/>
          </a:xfrm>
          <a:prstGeom prst="rect">
            <a:avLst/>
          </a:prstGeom>
          <a:noFill/>
          <a:ln>
            <a:noFill/>
          </a:ln>
        </p:spPr>
      </p:pic>
      <p:pic>
        <p:nvPicPr>
          <p:cNvPr id="114" name="Google Shape;114;p23"/>
          <p:cNvPicPr preferRelativeResize="0"/>
          <p:nvPr/>
        </p:nvPicPr>
        <p:blipFill>
          <a:blip r:embed="rId4">
            <a:alphaModFix/>
          </a:blip>
          <a:stretch>
            <a:fillRect/>
          </a:stretch>
        </p:blipFill>
        <p:spPr>
          <a:xfrm>
            <a:off x="3272100" y="2647955"/>
            <a:ext cx="5719501" cy="2091192"/>
          </a:xfrm>
          <a:prstGeom prst="rect">
            <a:avLst/>
          </a:prstGeom>
          <a:noFill/>
          <a:ln>
            <a:noFill/>
          </a:ln>
        </p:spPr>
      </p:pic>
      <p:sp>
        <p:nvSpPr>
          <p:cNvPr id="115" name="Google Shape;115;p23"/>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16" name="Google Shape;116;p23"/>
          <p:cNvSpPr txBox="1"/>
          <p:nvPr>
            <p:ph idx="1" type="body"/>
          </p:nvPr>
        </p:nvSpPr>
        <p:spPr>
          <a:xfrm>
            <a:off x="323450" y="982063"/>
            <a:ext cx="2808000" cy="31794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s"/>
              <a:t>Básicamente, el histograma es un gráfico que nos dice visualmente cómo está expuesta una fotografía. Pero no nos cuenta solamente si está oscura o clara, nos muestra cómo están distribuidos todos los tonos de la foto, desde los más oscuros, pasando por lo tonos medios hasta llegar a los más claros.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2" name="Google Shape;122;p24"/>
          <p:cNvSpPr txBox="1"/>
          <p:nvPr>
            <p:ph idx="1" type="body"/>
          </p:nvPr>
        </p:nvSpPr>
        <p:spPr>
          <a:xfrm>
            <a:off x="323450" y="982063"/>
            <a:ext cx="2808000" cy="31794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s"/>
              <a:t>Cada imagen en color puede descomponerse en sus tres canales (Rojo, Verde, Azul). Filtrar los canales permite analizar y modificar selectivamente la información de color.</a:t>
            </a:r>
            <a:endParaRPr/>
          </a:p>
        </p:txBody>
      </p:sp>
      <p:pic>
        <p:nvPicPr>
          <p:cNvPr id="123" name="Google Shape;123;p24"/>
          <p:cNvPicPr preferRelativeResize="0"/>
          <p:nvPr/>
        </p:nvPicPr>
        <p:blipFill>
          <a:blip r:embed="rId3">
            <a:alphaModFix/>
          </a:blip>
          <a:stretch>
            <a:fillRect/>
          </a:stretch>
        </p:blipFill>
        <p:spPr>
          <a:xfrm>
            <a:off x="4308100" y="697550"/>
            <a:ext cx="4512000" cy="3609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pic>
        <p:nvPicPr>
          <p:cNvPr descr="http://www.ted.com Beau Lotto's color games puzzle your vision, but they also spotlight what you can't normally see: how your brain works. This fun, first-hand look at your own versatile sense of sight reveals how evolution tints your perception of what's really out there. &#10; &#10;TEDTalks is a daily video podcast of the best talks and performances from the TED Conference, where the world's leading thinkers and doers give the talk of their lives in 18 minutes. TED stands for Technology, Entertainment, Design, and TEDTalks cover these topics as well as science, business, development and the arts. Closed captions and translated subtitles in a variety of languages are now available on TED.com, at http://www.ted.com/translate. Watch a highlight reel of the Top 10 TEDTalks at http://www.ted.com/index.php/talks/top10 &#10; &#10; &#10;Follow us on Twitter &#10;http://www.twitter.com/tednews &#10; &#10;Checkout our Facebook page for TED exclusives &#10;https://www.facebook.com/TED" id="128" name="Google Shape;128;p25" title="Optical illusions show how we see | Beau Lotto">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idx="1" type="body"/>
          </p:nvPr>
        </p:nvSpPr>
        <p:spPr>
          <a:xfrm>
            <a:off x="323450" y="982063"/>
            <a:ext cx="2808000" cy="31794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s"/>
              <a:t>La imagen digital es una representación bidimensional de una escena visual, almacenada en formato numérico. Está formada por pequeños elementos llamados píxeles, que juntos reconstruyen la imagen.</a:t>
            </a:r>
            <a:endParaRPr/>
          </a:p>
        </p:txBody>
      </p:sp>
      <p:pic>
        <p:nvPicPr>
          <p:cNvPr id="61" name="Google Shape;61;p14"/>
          <p:cNvPicPr preferRelativeResize="0"/>
          <p:nvPr/>
        </p:nvPicPr>
        <p:blipFill>
          <a:blip r:embed="rId3">
            <a:alphaModFix/>
          </a:blip>
          <a:stretch>
            <a:fillRect/>
          </a:stretch>
        </p:blipFill>
        <p:spPr>
          <a:xfrm>
            <a:off x="3894475" y="1185863"/>
            <a:ext cx="4914900" cy="27717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23450" y="982063"/>
            <a:ext cx="2808000" cy="3179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El procesamiento digital de imágenes es clave en diversos campos:</a:t>
            </a:r>
            <a:endParaRPr/>
          </a:p>
          <a:p>
            <a:pPr indent="-304800" lvl="0" marL="457200" rtl="0" algn="l">
              <a:spcBef>
                <a:spcPts val="1200"/>
              </a:spcBef>
              <a:spcAft>
                <a:spcPts val="0"/>
              </a:spcAft>
              <a:buSzPts val="1200"/>
              <a:buChar char="●"/>
            </a:pPr>
            <a:r>
              <a:rPr lang="es"/>
              <a:t>Medicina (RM, TC, radiografías)</a:t>
            </a:r>
            <a:endParaRPr/>
          </a:p>
          <a:p>
            <a:pPr indent="-304800" lvl="0" marL="457200" rtl="0" algn="l">
              <a:spcBef>
                <a:spcPts val="0"/>
              </a:spcBef>
              <a:spcAft>
                <a:spcPts val="0"/>
              </a:spcAft>
              <a:buSzPts val="1200"/>
              <a:buChar char="●"/>
            </a:pPr>
            <a:r>
              <a:rPr lang="es"/>
              <a:t>Industria (control de calidad)</a:t>
            </a:r>
            <a:endParaRPr/>
          </a:p>
          <a:p>
            <a:pPr indent="-304800" lvl="0" marL="457200" rtl="0" algn="l">
              <a:spcBef>
                <a:spcPts val="0"/>
              </a:spcBef>
              <a:spcAft>
                <a:spcPts val="0"/>
              </a:spcAft>
              <a:buSzPts val="1200"/>
              <a:buChar char="●"/>
            </a:pPr>
            <a:r>
              <a:rPr lang="es"/>
              <a:t>Seguridad (reconocimiento facial, vigilancia)</a:t>
            </a:r>
            <a:endParaRPr/>
          </a:p>
          <a:p>
            <a:pPr indent="-304800" lvl="0" marL="457200" rtl="0" algn="l">
              <a:spcBef>
                <a:spcPts val="0"/>
              </a:spcBef>
              <a:spcAft>
                <a:spcPts val="0"/>
              </a:spcAft>
              <a:buSzPts val="1200"/>
              <a:buChar char="●"/>
            </a:pPr>
            <a:r>
              <a:rPr lang="es"/>
              <a:t>A</a:t>
            </a:r>
            <a:r>
              <a:rPr lang="es"/>
              <a:t>stronomía (análisis de telescopios)</a:t>
            </a:r>
            <a:endParaRPr/>
          </a:p>
          <a:p>
            <a:pPr indent="-304800" lvl="0" marL="457200" rtl="0" algn="l">
              <a:spcBef>
                <a:spcPts val="0"/>
              </a:spcBef>
              <a:spcAft>
                <a:spcPts val="0"/>
              </a:spcAft>
              <a:buSzPts val="1200"/>
              <a:buChar char="●"/>
            </a:pPr>
            <a:r>
              <a:rPr lang="es"/>
              <a:t>Entretenimiento (cine, videojuegos, fotografía digital)</a:t>
            </a:r>
            <a:endParaRPr/>
          </a:p>
        </p:txBody>
      </p:sp>
      <p:pic>
        <p:nvPicPr>
          <p:cNvPr id="67" name="Google Shape;67;p15"/>
          <p:cNvPicPr preferRelativeResize="0"/>
          <p:nvPr/>
        </p:nvPicPr>
        <p:blipFill>
          <a:blip r:embed="rId3">
            <a:alphaModFix/>
          </a:blip>
          <a:stretch>
            <a:fillRect/>
          </a:stretch>
        </p:blipFill>
        <p:spPr>
          <a:xfrm>
            <a:off x="3396100" y="1047488"/>
            <a:ext cx="5419600" cy="3048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23450" y="982063"/>
            <a:ext cx="2808000" cy="3179400"/>
          </a:xfrm>
          <a:prstGeom prst="rect">
            <a:avLst/>
          </a:prstGeom>
        </p:spPr>
        <p:txBody>
          <a:bodyPr anchorCtr="0" anchor="ctr" bIns="91425" lIns="91425" spcFirstLastPara="1" rIns="91425" wrap="square" tIns="91425">
            <a:normAutofit/>
          </a:bodyPr>
          <a:lstStyle/>
          <a:p>
            <a:pPr indent="-304800" lvl="0" marL="457200" rtl="0" algn="l">
              <a:spcBef>
                <a:spcPts val="0"/>
              </a:spcBef>
              <a:spcAft>
                <a:spcPts val="0"/>
              </a:spcAft>
              <a:buSzPts val="1200"/>
              <a:buChar char="●"/>
            </a:pPr>
            <a:r>
              <a:rPr lang="es"/>
              <a:t>Píxel: Unidad mínima de la imagen digital.</a:t>
            </a:r>
            <a:endParaRPr/>
          </a:p>
          <a:p>
            <a:pPr indent="-304800" lvl="0" marL="457200" rtl="0" algn="l">
              <a:spcBef>
                <a:spcPts val="0"/>
              </a:spcBef>
              <a:spcAft>
                <a:spcPts val="0"/>
              </a:spcAft>
              <a:buSzPts val="1200"/>
              <a:buChar char="●"/>
            </a:pPr>
            <a:r>
              <a:rPr lang="es"/>
              <a:t>Resolución: Cantidad de píxeles (por ejemplo, 1920x1080).</a:t>
            </a:r>
            <a:endParaRPr/>
          </a:p>
          <a:p>
            <a:pPr indent="-304800" lvl="0" marL="457200" rtl="0" algn="l">
              <a:spcBef>
                <a:spcPts val="0"/>
              </a:spcBef>
              <a:spcAft>
                <a:spcPts val="0"/>
              </a:spcAft>
              <a:buSzPts val="1200"/>
              <a:buChar char="●"/>
            </a:pPr>
            <a:r>
              <a:rPr lang="es"/>
              <a:t>Profundidad de bits: Cantidad de colores posibles (1 bit = blanco y negro, 8 bits = 256 niveles, 24 bits = 16,7 millones de colores).</a:t>
            </a:r>
            <a:endParaRPr/>
          </a:p>
        </p:txBody>
      </p:sp>
      <p:pic>
        <p:nvPicPr>
          <p:cNvPr id="73" name="Google Shape;73;p16"/>
          <p:cNvPicPr preferRelativeResize="0"/>
          <p:nvPr/>
        </p:nvPicPr>
        <p:blipFill>
          <a:blip r:embed="rId3">
            <a:alphaModFix/>
          </a:blip>
          <a:stretch>
            <a:fillRect/>
          </a:stretch>
        </p:blipFill>
        <p:spPr>
          <a:xfrm>
            <a:off x="3662575" y="1255250"/>
            <a:ext cx="5252826" cy="2633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idx="1" type="body"/>
          </p:nvPr>
        </p:nvSpPr>
        <p:spPr>
          <a:xfrm>
            <a:off x="323450" y="982063"/>
            <a:ext cx="2808000" cy="3179400"/>
          </a:xfrm>
          <a:prstGeom prst="rect">
            <a:avLst/>
          </a:prstGeom>
        </p:spPr>
        <p:txBody>
          <a:bodyPr anchorCtr="0" anchor="ctr" bIns="91425" lIns="91425" spcFirstLastPara="1" rIns="91425" wrap="square" tIns="91425">
            <a:normAutofit/>
          </a:bodyPr>
          <a:lstStyle/>
          <a:p>
            <a:pPr indent="-304800" lvl="0" marL="457200" rtl="0" algn="l">
              <a:spcBef>
                <a:spcPts val="0"/>
              </a:spcBef>
              <a:spcAft>
                <a:spcPts val="0"/>
              </a:spcAft>
              <a:buSzPts val="1200"/>
              <a:buChar char="●"/>
            </a:pPr>
            <a:r>
              <a:rPr lang="es"/>
              <a:t>La digitalización se realiza mediante:</a:t>
            </a:r>
            <a:endParaRPr/>
          </a:p>
          <a:p>
            <a:pPr indent="-304800" lvl="0" marL="457200" rtl="0" algn="l">
              <a:spcBef>
                <a:spcPts val="0"/>
              </a:spcBef>
              <a:spcAft>
                <a:spcPts val="0"/>
              </a:spcAft>
              <a:buSzPts val="1200"/>
              <a:buChar char="●"/>
            </a:pPr>
            <a:r>
              <a:rPr lang="es"/>
              <a:t>Muestreo: La señal continua (luz) se divide en puntos discretos (píxeles).</a:t>
            </a:r>
            <a:endParaRPr/>
          </a:p>
          <a:p>
            <a:pPr indent="-304800" lvl="0" marL="457200" rtl="0" algn="l">
              <a:spcBef>
                <a:spcPts val="0"/>
              </a:spcBef>
              <a:spcAft>
                <a:spcPts val="0"/>
              </a:spcAft>
              <a:buSzPts val="1200"/>
              <a:buChar char="●"/>
            </a:pPr>
            <a:r>
              <a:rPr lang="es"/>
              <a:t>Cuantificación: Cada píxel recibe un valor numérico limitado (por la profundidad de bits).</a:t>
            </a:r>
            <a:endParaRPr/>
          </a:p>
        </p:txBody>
      </p:sp>
      <p:pic>
        <p:nvPicPr>
          <p:cNvPr id="79" name="Google Shape;79;p17"/>
          <p:cNvPicPr preferRelativeResize="0"/>
          <p:nvPr/>
        </p:nvPicPr>
        <p:blipFill>
          <a:blip r:embed="rId3">
            <a:alphaModFix/>
          </a:blip>
          <a:stretch>
            <a:fillRect/>
          </a:stretch>
        </p:blipFill>
        <p:spPr>
          <a:xfrm>
            <a:off x="4035400" y="982075"/>
            <a:ext cx="4795161" cy="317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23450" y="982063"/>
            <a:ext cx="2808000" cy="31794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s"/>
              <a:t>El modelo “pinhole” es la cámara más simple: una caja oscura con un agujero. La luz pasa y proyecta una imagen invertida sobre la pared opuesta.</a:t>
            </a:r>
            <a:endParaRPr/>
          </a:p>
        </p:txBody>
      </p:sp>
      <p:pic>
        <p:nvPicPr>
          <p:cNvPr id="85" name="Google Shape;85;p18"/>
          <p:cNvPicPr preferRelativeResize="0"/>
          <p:nvPr/>
        </p:nvPicPr>
        <p:blipFill>
          <a:blip r:embed="rId3">
            <a:alphaModFix/>
          </a:blip>
          <a:stretch>
            <a:fillRect/>
          </a:stretch>
        </p:blipFill>
        <p:spPr>
          <a:xfrm>
            <a:off x="3131450" y="875875"/>
            <a:ext cx="5707750" cy="3391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idx="1" type="body"/>
          </p:nvPr>
        </p:nvSpPr>
        <p:spPr>
          <a:xfrm>
            <a:off x="323450" y="982063"/>
            <a:ext cx="2808000" cy="31794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s"/>
              <a:t>Nuestra visión depende de conos (visión en color) y bastones (visión nocturna). Percibimos más rápidamente los cambios de brillo que de color.</a:t>
            </a:r>
            <a:endParaRPr/>
          </a:p>
        </p:txBody>
      </p:sp>
      <p:pic>
        <p:nvPicPr>
          <p:cNvPr descr="Somos seres visuales: casi el 80% de la información sensorial se relaciona directa o indirectamente con la visión.  Pero casi nunca nos detenemos a pensar en nuestros ojos y en el proceso fisiológico de la visión. &#10;Cristalino, pupila, iris, retina, mácula lútea… Todos hemos oído alguna vez hablar de ellos, pero ¿cómo interactúan estos elementos para que el cerebro pueda producir una imagen del mundo exterior?&#10;&#10;#DWmagacines #enforma" id="91" name="Google Shape;91;p19" title="¿Cómo funcionan los ojos?">
            <a:hlinkClick r:id="rId3"/>
          </p:cNvPr>
          <p:cNvPicPr preferRelativeResize="0"/>
          <p:nvPr/>
        </p:nvPicPr>
        <p:blipFill>
          <a:blip r:embed="rId4">
            <a:alphaModFix/>
          </a:blip>
          <a:stretch>
            <a:fillRect/>
          </a:stretch>
        </p:blipFill>
        <p:spPr>
          <a:xfrm>
            <a:off x="3609575" y="1053925"/>
            <a:ext cx="5211875" cy="2931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descr="Beautifully animated explication of human eye and eyesight. &#10; &#10;http://anatomicplanet.blogspot.com/" id="96" name="Google Shape;96;p20" title="how the Eye Functions (1941) Part2">
            <a:hlinkClick r:id="rId3"/>
          </p:cNvPr>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idx="1" type="body"/>
          </p:nvPr>
        </p:nvSpPr>
        <p:spPr>
          <a:xfrm>
            <a:off x="323450" y="982063"/>
            <a:ext cx="2808000" cy="31794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s"/>
              <a:t>El modelo RGB (Red, Green, Blue) es aditivo y es el más usado en dispositivos digitales. Sus combinaciones dan origen a todos los colores que vemos en pantalla.</a:t>
            </a:r>
            <a:endParaRPr/>
          </a:p>
        </p:txBody>
      </p:sp>
      <p:pic>
        <p:nvPicPr>
          <p:cNvPr id="102" name="Google Shape;102;p21"/>
          <p:cNvPicPr preferRelativeResize="0"/>
          <p:nvPr/>
        </p:nvPicPr>
        <p:blipFill>
          <a:blip r:embed="rId3">
            <a:alphaModFix/>
          </a:blip>
          <a:stretch>
            <a:fillRect/>
          </a:stretch>
        </p:blipFill>
        <p:spPr>
          <a:xfrm>
            <a:off x="3741825" y="152400"/>
            <a:ext cx="5080000"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