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1.jpeg" ContentType="image/jpeg"/>
  <Override PartName="/ppt/media/image30.jpeg" ContentType="image/jpeg"/>
  <Override PartName="/ppt/media/image29.jpeg" ContentType="image/jpeg"/>
  <Override PartName="/ppt/media/image28.jpeg" ContentType="image/jpeg"/>
  <Override PartName="/ppt/media/image27.jpeg" ContentType="image/jpeg"/>
  <Override PartName="/ppt/media/image26.jpeg" ContentType="image/jpeg"/>
  <Override PartName="/ppt/media/image25.jpeg" ContentType="image/jpeg"/>
  <Override PartName="/ppt/media/image24.jpeg" ContentType="image/jpeg"/>
  <Override PartName="/ppt/media/image23.jpeg" ContentType="image/jpeg"/>
  <Override PartName="/ppt/media/image22.jpeg" ContentType="image/jpeg"/>
  <Override PartName="/ppt/media/image21.jpeg" ContentType="image/jpeg"/>
  <Override PartName="/ppt/media/image20.jpeg" ContentType="image/jpeg"/>
  <Override PartName="/ppt/media/image1.png" ContentType="image/png"/>
  <Override PartName="/ppt/media/image7.png" ContentType="image/png"/>
  <Override PartName="/ppt/media/image33.png" ContentType="image/png"/>
  <Override PartName="/ppt/media/image32.png" ContentType="image/png"/>
  <Override PartName="/ppt/media/image6.jpeg" ContentType="image/jpeg"/>
  <Override PartName="/ppt/media/image5.jpeg" ContentType="image/jpeg"/>
  <Override PartName="/ppt/media/image4.jpeg" ContentType="image/jpeg"/>
  <Override PartName="/ppt/media/image3.jpeg" ContentType="image/jpeg"/>
  <Override PartName="/ppt/media/image2.jpeg" ContentType="image/jpeg"/>
  <Override PartName="/ppt/media/image8.jpeg" ContentType="image/jpeg"/>
  <Override PartName="/ppt/media/image9.jpeg" ContentType="image/jpeg"/>
  <Override PartName="/ppt/media/image19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180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1800" spc="-1" strike="noStrike"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/>
          <a:p>
            <a:endParaRPr b="0" lang="es-PE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endParaRPr b="0" lang="es-PE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79CB3782-D569-422C-96C0-FB060FBFF5CA}" type="slidenum">
              <a:rPr b="0" lang="es-PE" sz="1400" spc="-1" strike="noStrike">
                <a:solidFill>
                  <a:srgbClr val="b2b2b2"/>
                </a:solidFill>
                <a:latin typeface="Times New Roman"/>
              </a:rPr>
              <a:t>&lt;número&gt;</a:t>
            </a:fld>
            <a:endParaRPr b="0" lang="es-P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PE" sz="1800" spc="-1" strike="noStrike">
                <a:latin typeface="Calibri"/>
              </a:rPr>
              <a:t>Pulse para </a:t>
            </a:r>
            <a:r>
              <a:rPr b="0" lang="es-PE" sz="1800" spc="-1" strike="noStrike">
                <a:latin typeface="Calibri"/>
              </a:rPr>
              <a:t>editar el </a:t>
            </a:r>
            <a:r>
              <a:rPr b="0" lang="es-PE" sz="1800" spc="-1" strike="noStrike">
                <a:latin typeface="Calibri"/>
              </a:rPr>
              <a:t>formato del </a:t>
            </a:r>
            <a:r>
              <a:rPr b="0" lang="es-PE" sz="1800" spc="-1" strike="noStrike">
                <a:latin typeface="Calibri"/>
              </a:rPr>
              <a:t>texto de título</a:t>
            </a:r>
            <a:endParaRPr b="0" lang="es-PE" sz="1800" spc="-1" strike="noStrike"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latin typeface="Calibri"/>
              </a:rPr>
              <a:t>Pulse para editar el formato de esquema del texto</a:t>
            </a:r>
            <a:endParaRPr b="0" lang="es-PE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1800" spc="-1" strike="noStrike">
                <a:latin typeface="Calibri"/>
              </a:rPr>
              <a:t>Segundo nivel del esquema</a:t>
            </a:r>
            <a:endParaRPr b="0" lang="es-PE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latin typeface="Calibri"/>
              </a:rPr>
              <a:t>Tercer nivel del esquema</a:t>
            </a:r>
            <a:endParaRPr b="0" lang="es-PE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1800" spc="-1" strike="noStrike">
                <a:latin typeface="Calibri"/>
              </a:rPr>
              <a:t>Cuarto nivel del esquema</a:t>
            </a:r>
            <a:endParaRPr b="0" lang="es-PE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Calibri"/>
              </a:rPr>
              <a:t>Quinto nivel del esquema</a:t>
            </a:r>
            <a:endParaRPr b="0" lang="es-PE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Calibri"/>
              </a:rPr>
              <a:t>Sexto nivel del esquema</a:t>
            </a:r>
            <a:endParaRPr b="0" lang="es-PE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Calibri"/>
              </a:rPr>
              <a:t>Séptimo nivel del esquema</a:t>
            </a:r>
            <a:endParaRPr b="0" lang="es-PE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514332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452400" y="233640"/>
            <a:ext cx="2238840" cy="451800"/>
          </a:xfrm>
          <a:prstGeom prst="rect">
            <a:avLst/>
          </a:prstGeom>
        </p:spPr>
        <p:txBody>
          <a:bodyPr lIns="0" rIns="0" tIns="0" bIns="0"/>
          <a:p>
            <a:r>
              <a:rPr b="0" lang="es-PE" sz="2800" spc="-1" strike="noStrike">
                <a:latin typeface="Calibri"/>
              </a:rPr>
              <a:t>Pulse para editar el formato del texto de título</a:t>
            </a:r>
            <a:endParaRPr b="0" lang="es-PE" sz="2800" spc="-1" strike="noStrike"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/>
          <a:p>
            <a:endParaRPr b="0" lang="es-PE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endParaRPr b="0" lang="es-PE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632AA3E4-1BF4-43BD-A125-667CECA9B2F2}" type="slidenum">
              <a:rPr b="0" lang="es-PE" sz="1400" spc="-1" strike="noStrike">
                <a:solidFill>
                  <a:srgbClr val="b2b2b2"/>
                </a:solidFill>
                <a:latin typeface="Times New Roman"/>
              </a:rPr>
              <a:t>&lt;número&gt;</a:t>
            </a:fld>
            <a:endParaRPr b="0" lang="es-PE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latin typeface="Calibri"/>
              </a:rPr>
              <a:t>Pulse para editar el formato de esquema del texto</a:t>
            </a:r>
            <a:endParaRPr b="0" lang="es-PE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1800" spc="-1" strike="noStrike">
                <a:latin typeface="Calibri"/>
              </a:rPr>
              <a:t>Segundo nivel del esquema</a:t>
            </a:r>
            <a:endParaRPr b="0" lang="es-PE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latin typeface="Calibri"/>
              </a:rPr>
              <a:t>Tercer nivel del esquema</a:t>
            </a:r>
            <a:endParaRPr b="0" lang="es-PE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1800" spc="-1" strike="noStrike">
                <a:latin typeface="Calibri"/>
              </a:rPr>
              <a:t>Cuarto nivel del esquema</a:t>
            </a:r>
            <a:endParaRPr b="0" lang="es-PE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Calibri"/>
              </a:rPr>
              <a:t>Quinto nivel del esquema</a:t>
            </a:r>
            <a:endParaRPr b="0" lang="es-PE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Calibri"/>
              </a:rPr>
              <a:t>Sexto nivel del esquema</a:t>
            </a:r>
            <a:endParaRPr b="0" lang="es-PE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Calibri"/>
              </a:rPr>
              <a:t>Séptimo nivel del esquema</a:t>
            </a:r>
            <a:endParaRPr b="0" lang="es-PE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948400" y="233640"/>
            <a:ext cx="3246840" cy="1280160"/>
          </a:xfrm>
          <a:prstGeom prst="rect">
            <a:avLst/>
          </a:prstGeom>
        </p:spPr>
        <p:txBody>
          <a:bodyPr lIns="0" rIns="0" tIns="0" bIns="0"/>
          <a:p>
            <a:r>
              <a:rPr b="0" lang="es-PE" sz="2800" spc="-1" strike="noStrike">
                <a:latin typeface="Calibri"/>
              </a:rPr>
              <a:t>Pulse para editar el formato del texto de título</a:t>
            </a:r>
            <a:endParaRPr b="0" lang="es-PE" sz="2800" spc="-1" strike="noStrike"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/>
          <a:p>
            <a:endParaRPr b="0" lang="es-PE" sz="24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endParaRPr b="0" lang="es-PE" sz="2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05730987-809B-41F4-835D-A71607932F29}" type="slidenum">
              <a:rPr b="0" lang="es-PE" sz="1400" spc="-1" strike="noStrike">
                <a:solidFill>
                  <a:srgbClr val="b2b2b2"/>
                </a:solidFill>
                <a:latin typeface="Times New Roman"/>
              </a:rPr>
              <a:t>&lt;número&gt;</a:t>
            </a:fld>
            <a:endParaRPr b="0" lang="es-PE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latin typeface="Calibri"/>
              </a:rPr>
              <a:t>Pulse para editar el formato de esquema del texto</a:t>
            </a:r>
            <a:endParaRPr b="0" lang="es-PE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1800" spc="-1" strike="noStrike">
                <a:latin typeface="Calibri"/>
              </a:rPr>
              <a:t>Segundo nivel del esquema</a:t>
            </a:r>
            <a:endParaRPr b="0" lang="es-PE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latin typeface="Calibri"/>
              </a:rPr>
              <a:t>Tercer nivel del esquema</a:t>
            </a:r>
            <a:endParaRPr b="0" lang="es-PE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1800" spc="-1" strike="noStrike">
                <a:latin typeface="Calibri"/>
              </a:rPr>
              <a:t>Cuarto nivel del esquema</a:t>
            </a:r>
            <a:endParaRPr b="0" lang="es-PE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Calibri"/>
              </a:rPr>
              <a:t>Quinto nivel del esquema</a:t>
            </a:r>
            <a:endParaRPr b="0" lang="es-PE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Calibri"/>
              </a:rPr>
              <a:t>Sexto nivel del esquema</a:t>
            </a:r>
            <a:endParaRPr b="0" lang="es-PE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Calibri"/>
              </a:rPr>
              <a:t>Séptimo nivel del esquema</a:t>
            </a:r>
            <a:endParaRPr b="0" lang="es-PE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452400" y="233640"/>
            <a:ext cx="2238840" cy="451800"/>
          </a:xfrm>
          <a:prstGeom prst="rect">
            <a:avLst/>
          </a:prstGeom>
        </p:spPr>
        <p:txBody>
          <a:bodyPr lIns="0" rIns="0" tIns="0" bIns="0"/>
          <a:p>
            <a:r>
              <a:rPr b="0" lang="es-PE" sz="2800" spc="-1" strike="noStrike">
                <a:latin typeface="Calibri"/>
              </a:rPr>
              <a:t>Pulse para editar el formato del texto de título</a:t>
            </a:r>
            <a:endParaRPr b="0" lang="es-PE" sz="2800" spc="-1" strike="noStrike"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91280" y="1365480"/>
            <a:ext cx="7561080" cy="1258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1600" spc="-1" strike="noStrike">
                <a:latin typeface="Calibri"/>
              </a:rPr>
              <a:t>Pulse para editar el formato de esquema del texto</a:t>
            </a:r>
            <a:endParaRPr b="0" lang="es-PE" sz="16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1600" spc="-1" strike="noStrike">
                <a:latin typeface="Calibri"/>
              </a:rPr>
              <a:t>Segundo nivel del esquema</a:t>
            </a:r>
            <a:endParaRPr b="0" lang="es-PE" sz="16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1600" spc="-1" strike="noStrike">
                <a:latin typeface="Calibri"/>
              </a:rPr>
              <a:t>Tercer nivel del esquema</a:t>
            </a:r>
            <a:endParaRPr b="0" lang="es-PE" sz="16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1600" spc="-1" strike="noStrike">
                <a:latin typeface="Calibri"/>
              </a:rPr>
              <a:t>Cuarto nivel del esquema</a:t>
            </a:r>
            <a:endParaRPr b="0" lang="es-PE" sz="16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1600" spc="-1" strike="noStrike">
                <a:latin typeface="Calibri"/>
              </a:rPr>
              <a:t>Quinto nivel del esquema</a:t>
            </a:r>
            <a:endParaRPr b="0" lang="es-PE" sz="16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1600" spc="-1" strike="noStrike">
                <a:latin typeface="Calibri"/>
              </a:rPr>
              <a:t>Sexto nivel del esquema</a:t>
            </a:r>
            <a:endParaRPr b="0" lang="es-PE" sz="16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1600" spc="-1" strike="noStrike">
                <a:latin typeface="Calibri"/>
              </a:rPr>
              <a:t>Séptimo nivel del esquema</a:t>
            </a:r>
            <a:endParaRPr b="0" lang="es-PE" sz="1600" spc="-1" strike="noStrike"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/>
          <a:p>
            <a:endParaRPr b="0" lang="es-PE" sz="2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endParaRPr b="0" lang="es-PE" sz="2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5164B2FD-848B-450B-8D57-3DEDD017F8F6}" type="slidenum">
              <a:rPr b="0" lang="es-PE" sz="1400" spc="-1" strike="noStrike">
                <a:solidFill>
                  <a:srgbClr val="b2b2b2"/>
                </a:solidFill>
                <a:latin typeface="Times New Roman"/>
              </a:rPr>
              <a:t>&lt;número&gt;</a:t>
            </a:fld>
            <a:endParaRPr b="0" lang="es-P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blog.techtalentsouth.com/8-tips-to-reading-documentation-a-newbies-guide" TargetMode="External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jpeg"/><Relationship Id="rId3" Type="http://schemas.openxmlformats.org/officeDocument/2006/relationships/image" Target="../media/image28.jpeg"/><Relationship Id="rId4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medium.com/analytics-vidhya/why-you-shouldnt-quite-when-coding-or-anything-gets-hard-4de543e93299" TargetMode="External"/><Relationship Id="rId2" Type="http://schemas.openxmlformats.org/officeDocument/2006/relationships/hyperlink" Target="https://medium.com/analytics-vidhya/why-you-shouldnt-quite-when-coding-or-anything-gets-hard-4de543e93299" TargetMode="External"/><Relationship Id="rId3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17280" y="3922200"/>
            <a:ext cx="21427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PE" sz="3000" spc="-4" strike="noStrike">
                <a:solidFill>
                  <a:srgbClr val="00aeef"/>
                </a:solidFill>
                <a:latin typeface="Arial"/>
              </a:rPr>
              <a:t>Bootstrap</a:t>
            </a:r>
            <a:r>
              <a:rPr b="1" lang="es-PE" sz="3000" spc="-77" strike="noStrike">
                <a:solidFill>
                  <a:srgbClr val="00aeef"/>
                </a:solidFill>
                <a:latin typeface="Arial"/>
              </a:rPr>
              <a:t> </a:t>
            </a:r>
            <a:r>
              <a:rPr b="1" lang="es-PE" sz="3000" spc="-1" strike="noStrike">
                <a:solidFill>
                  <a:srgbClr val="00aeef"/>
                </a:solidFill>
                <a:latin typeface="Arial"/>
              </a:rPr>
              <a:t>5</a:t>
            </a:r>
            <a:endParaRPr b="0" lang="es-PE" sz="30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0" y="0"/>
            <a:ext cx="9143640" cy="3385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678960" y="233640"/>
            <a:ext cx="778212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2800" spc="-1" strike="noStrike">
                <a:solidFill>
                  <a:srgbClr val="00aeef"/>
                </a:solidFill>
                <a:latin typeface="Arial"/>
              </a:rPr>
              <a:t>Y </a:t>
            </a: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utilizando estas herramientas </a:t>
            </a:r>
            <a:r>
              <a:rPr b="0" lang="es-PE" sz="2800" spc="-1" strike="noStrike">
                <a:solidFill>
                  <a:srgbClr val="00aeef"/>
                </a:solidFill>
                <a:latin typeface="Arial"/>
              </a:rPr>
              <a:t>y</a:t>
            </a:r>
            <a:r>
              <a:rPr b="0" lang="es-PE" sz="2800" spc="-148" strike="noStrike">
                <a:solidFill>
                  <a:srgbClr val="00aeef"/>
                </a:solidFill>
                <a:latin typeface="Arial"/>
              </a:rPr>
              <a:t> </a:t>
            </a:r>
            <a:r>
              <a:rPr b="0" lang="es-PE" sz="2800" spc="-1" strike="noStrike">
                <a:solidFill>
                  <a:srgbClr val="00aeef"/>
                </a:solidFill>
                <a:latin typeface="Arial"/>
              </a:rPr>
              <a:t>componentes...</a:t>
            </a:r>
            <a:endParaRPr b="0" lang="es-PE" sz="2800" spc="-1" strike="noStrike">
              <a:latin typeface="Calibri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658520" y="747720"/>
            <a:ext cx="5826240" cy="4395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027600" y="2344320"/>
            <a:ext cx="30844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2800" spc="-9" strike="noStrike">
                <a:solidFill>
                  <a:srgbClr val="ffffff"/>
                </a:solidFill>
                <a:latin typeface="Arial"/>
              </a:rPr>
              <a:t>Antes </a:t>
            </a:r>
            <a:r>
              <a:rPr b="0" lang="es-PE" sz="2800" spc="-4" strike="noStrike">
                <a:solidFill>
                  <a:srgbClr val="ffffff"/>
                </a:solidFill>
                <a:latin typeface="Arial"/>
              </a:rPr>
              <a:t>de</a:t>
            </a:r>
            <a:r>
              <a:rPr b="0" lang="es-PE" sz="2800" spc="-8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PE" sz="2800" spc="-1" strike="noStrike">
                <a:solidFill>
                  <a:srgbClr val="ffffff"/>
                </a:solidFill>
                <a:latin typeface="Arial"/>
              </a:rPr>
              <a:t>comenzar</a:t>
            </a:r>
            <a:endParaRPr b="0" lang="es-PE" sz="2800" spc="-1" strike="noStrike">
              <a:latin typeface="Calibri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2948400" y="233640"/>
            <a:ext cx="324648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Leer</a:t>
            </a:r>
            <a:r>
              <a:rPr b="0" lang="es-PE" sz="2800" spc="-83" strike="noStrike">
                <a:solidFill>
                  <a:srgbClr val="00aeef"/>
                </a:solidFill>
                <a:latin typeface="Arial"/>
              </a:rPr>
              <a:t> </a:t>
            </a: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documentación</a:t>
            </a:r>
            <a:endParaRPr b="0" lang="es-PE" sz="28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714600" y="1344240"/>
            <a:ext cx="3253320" cy="83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29000"/>
              </a:lnSpc>
              <a:spcBef>
                <a:spcPts val="99"/>
              </a:spcBef>
            </a:pP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La documentación técnica no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siempre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es  fácil de </a:t>
            </a:r>
            <a:r>
              <a:rPr b="0" lang="es-PE" sz="1400" spc="-12" strike="noStrike">
                <a:solidFill>
                  <a:srgbClr val="595959"/>
                </a:solidFill>
                <a:latin typeface="Arial"/>
              </a:rPr>
              <a:t>navegar,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especialmente para un  desarrollador</a:t>
            </a:r>
            <a:r>
              <a:rPr b="0" lang="es-PE" sz="1400" spc="-9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nuevo.</a:t>
            </a:r>
            <a:endParaRPr b="0" lang="es-PE" sz="14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5257800" y="1134000"/>
            <a:ext cx="2095200" cy="30762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057480" y="233640"/>
            <a:ext cx="302544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2800" spc="-9" strike="noStrike">
                <a:solidFill>
                  <a:srgbClr val="00aeef"/>
                </a:solidFill>
                <a:latin typeface="Arial"/>
              </a:rPr>
              <a:t>Pero </a:t>
            </a: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es</a:t>
            </a:r>
            <a:r>
              <a:rPr b="0" lang="es-PE" sz="2800" spc="-83" strike="noStrike">
                <a:solidFill>
                  <a:srgbClr val="00aeef"/>
                </a:solidFill>
                <a:latin typeface="Arial"/>
              </a:rPr>
              <a:t> </a:t>
            </a: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importante</a:t>
            </a:r>
            <a:endParaRPr b="0" lang="es-PE" sz="2800" spc="-1" strike="noStrike">
              <a:latin typeface="Calibri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721800" y="1651320"/>
            <a:ext cx="3924000" cy="193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Cuando utilizamos herramientas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como</a:t>
            </a:r>
            <a:r>
              <a:rPr b="0" lang="es-PE" sz="1400" spc="37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Bootstrap</a:t>
            </a:r>
            <a:endParaRPr b="0" lang="es-PE" sz="1400" spc="-1" strike="noStrike">
              <a:latin typeface="Arial"/>
            </a:endParaRPr>
          </a:p>
          <a:p>
            <a:pPr marL="12600">
              <a:lnSpc>
                <a:spcPct val="200000"/>
              </a:lnSpc>
            </a:pP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(y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otras que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vayamos a ver más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adelante)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va a  ser como recibir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un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mueble o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producto</a:t>
            </a:r>
            <a:r>
              <a:rPr b="0" lang="es-PE" sz="1400" spc="-7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nuevo.</a:t>
            </a:r>
            <a:endParaRPr b="0" lang="es-PE" sz="1400" spc="-1" strike="noStrike">
              <a:latin typeface="Arial"/>
            </a:endParaRPr>
          </a:p>
          <a:p>
            <a:pPr marL="12600">
              <a:lnSpc>
                <a:spcPct val="200000"/>
              </a:lnSpc>
            </a:pPr>
            <a:r>
              <a:rPr b="1" lang="es-PE" sz="1400" spc="-4" strike="noStrike">
                <a:solidFill>
                  <a:srgbClr val="595959"/>
                </a:solidFill>
                <a:latin typeface="Arial"/>
              </a:rPr>
              <a:t>SIEMPRE ES BUENO LEER EL </a:t>
            </a:r>
            <a:r>
              <a:rPr b="1" lang="es-PE" sz="1400" spc="-1" strike="noStrike">
                <a:solidFill>
                  <a:srgbClr val="595959"/>
                </a:solidFill>
                <a:latin typeface="Arial"/>
              </a:rPr>
              <a:t>MANUAL </a:t>
            </a:r>
            <a:r>
              <a:rPr b="1" lang="es-PE" sz="1400" spc="-4" strike="noStrike">
                <a:solidFill>
                  <a:srgbClr val="595959"/>
                </a:solidFill>
                <a:latin typeface="Arial"/>
              </a:rPr>
              <a:t>DE  INSTRUCCIONES</a:t>
            </a:r>
            <a:endParaRPr b="0" lang="es-PE" sz="14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5623560" y="1016280"/>
            <a:ext cx="2755440" cy="3483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541320" y="233640"/>
            <a:ext cx="205560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2800" spc="-9" strike="noStrike">
                <a:solidFill>
                  <a:srgbClr val="00aeef"/>
                </a:solidFill>
                <a:latin typeface="Arial"/>
              </a:rPr>
              <a:t>Algunos</a:t>
            </a:r>
            <a:r>
              <a:rPr b="0" lang="es-PE" sz="2800" spc="-123" strike="noStrike">
                <a:solidFill>
                  <a:srgbClr val="00aeef"/>
                </a:solidFill>
                <a:latin typeface="Arial"/>
              </a:rPr>
              <a:t> </a:t>
            </a:r>
            <a:r>
              <a:rPr b="0" lang="es-PE" sz="2800" spc="-32" strike="noStrike">
                <a:solidFill>
                  <a:srgbClr val="00aeef"/>
                </a:solidFill>
                <a:latin typeface="Arial"/>
              </a:rPr>
              <a:t>Tips</a:t>
            </a:r>
            <a:endParaRPr b="0" lang="es-PE" sz="2800" spc="-1" strike="noStrike">
              <a:latin typeface="Calibri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721800" y="1651320"/>
            <a:ext cx="637812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469800" indent="-33624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Sean</a:t>
            </a:r>
            <a:r>
              <a:rPr b="0" lang="es-PE" sz="1400" spc="-9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pacientes.</a:t>
            </a:r>
            <a:endParaRPr b="0" lang="es-PE" sz="1400" spc="-1" strike="noStrike">
              <a:latin typeface="Arial"/>
            </a:endParaRPr>
          </a:p>
          <a:p>
            <a:pPr marL="12600" indent="120600">
              <a:lnSpc>
                <a:spcPct val="200000"/>
              </a:lnSpc>
              <a:buClr>
                <a:srgbClr val="595959"/>
              </a:buClr>
              <a:buFont typeface="Wingdings" charset="2"/>
              <a:buChar char=""/>
            </a:pPr>
            <a:r>
              <a:rPr b="0" lang="es-PE" sz="1400" spc="-32" strike="noStrike">
                <a:solidFill>
                  <a:srgbClr val="595959"/>
                </a:solidFill>
                <a:latin typeface="Arial"/>
              </a:rPr>
              <a:t>Tomen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muchas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notas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y consulten conceptos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que les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resulten “curiosos”. </a:t>
            </a:r>
            <a:r>
              <a:rPr b="0" lang="es-PE" sz="1400" spc="-1" strike="noStrike" u="heavy">
                <a:solidFill>
                  <a:srgbClr val="ef28e8"/>
                </a:solidFill>
                <a:uFill>
                  <a:solidFill>
                    <a:srgbClr val="ef28e8"/>
                  </a:solidFill>
                </a:uFill>
                <a:latin typeface="Arial"/>
              </a:rPr>
              <a:t> </a:t>
            </a:r>
            <a:r>
              <a:rPr b="0" lang="es-PE" sz="1400" spc="-4" strike="noStrike" u="heavy">
                <a:solidFill>
                  <a:srgbClr val="ef28e8"/>
                </a:solidFill>
                <a:uFill>
                  <a:solidFill>
                    <a:srgbClr val="ef28e8"/>
                  </a:solidFill>
                </a:uFill>
                <a:latin typeface="Arial"/>
                <a:hlinkClick r:id="rId1"/>
              </a:rPr>
              <a:t>http://blog.techtalentsouth.com/8-tips-to-reading-documentation-a-newbies-guide</a:t>
            </a:r>
            <a:endParaRPr b="0" lang="es-PE" sz="14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2899080" y="2344320"/>
            <a:ext cx="333720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2800" spc="-9" strike="noStrike">
                <a:solidFill>
                  <a:srgbClr val="ffffff"/>
                </a:solidFill>
                <a:latin typeface="Arial"/>
              </a:rPr>
              <a:t>Ahora </a:t>
            </a:r>
            <a:r>
              <a:rPr b="0" lang="es-PE" sz="2800" spc="-1" strike="noStrike">
                <a:solidFill>
                  <a:srgbClr val="ffffff"/>
                </a:solidFill>
                <a:latin typeface="Arial"/>
              </a:rPr>
              <a:t>si: </a:t>
            </a:r>
            <a:r>
              <a:rPr b="0" lang="es-PE" sz="2800" spc="-4" strike="noStrike">
                <a:solidFill>
                  <a:srgbClr val="ffffff"/>
                </a:solidFill>
                <a:latin typeface="Arial"/>
              </a:rPr>
              <a:t>Get</a:t>
            </a:r>
            <a:r>
              <a:rPr b="0" lang="es-PE" sz="2800" spc="-94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PE" sz="2800" spc="-4" strike="noStrike">
                <a:solidFill>
                  <a:srgbClr val="ffffff"/>
                </a:solidFill>
                <a:latin typeface="Arial"/>
              </a:rPr>
              <a:t>Started</a:t>
            </a:r>
            <a:endParaRPr b="0" lang="es-PE" sz="2800" spc="-1" strike="noStrike">
              <a:latin typeface="Calibri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165840" y="233640"/>
            <a:ext cx="280440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Instalar</a:t>
            </a:r>
            <a:r>
              <a:rPr b="0" lang="es-PE" sz="2800" spc="-94" strike="noStrike">
                <a:solidFill>
                  <a:srgbClr val="00aeef"/>
                </a:solidFill>
                <a:latin typeface="Arial"/>
              </a:rPr>
              <a:t> </a:t>
            </a: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Bootstrap</a:t>
            </a:r>
            <a:endParaRPr b="0" lang="es-PE" sz="2800" spc="-1" strike="noStrike">
              <a:latin typeface="Calibri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721800" y="1651320"/>
            <a:ext cx="3385440" cy="193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Bootstrap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va a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utilizar una Hoja de</a:t>
            </a:r>
            <a:r>
              <a:rPr b="0" lang="es-PE" sz="1400" spc="89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Estilos</a:t>
            </a:r>
            <a:endParaRPr b="0" lang="es-PE" sz="1400" spc="-1" strike="noStrike">
              <a:latin typeface="Arial"/>
            </a:endParaRPr>
          </a:p>
          <a:p>
            <a:pPr marL="12600">
              <a:lnSpc>
                <a:spcPct val="200000"/>
              </a:lnSpc>
            </a:pP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(CSS)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par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a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lo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s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estilo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s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d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e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sus  componentes.</a:t>
            </a:r>
            <a:endParaRPr b="0" lang="es-PE" sz="1400" spc="-1" strike="noStrike">
              <a:latin typeface="Arial"/>
            </a:endParaRPr>
          </a:p>
          <a:p>
            <a:pPr marL="12600">
              <a:lnSpc>
                <a:spcPct val="200000"/>
              </a:lnSpc>
            </a:pP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Y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un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script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de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Javascript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para algunos 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componentes más</a:t>
            </a:r>
            <a:r>
              <a:rPr b="0" lang="es-PE" sz="1400" spc="-18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dinámicos.</a:t>
            </a:r>
            <a:endParaRPr b="0" lang="es-PE" sz="14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4672080" y="863640"/>
            <a:ext cx="4159800" cy="4139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910520" y="2344320"/>
            <a:ext cx="531396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2800" spc="-4" strike="noStrike">
                <a:solidFill>
                  <a:srgbClr val="ffffff"/>
                </a:solidFill>
                <a:latin typeface="Arial"/>
              </a:rPr>
              <a:t>Que hace tan genial </a:t>
            </a:r>
            <a:r>
              <a:rPr b="0" lang="es-PE" sz="28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s-PE" sz="2800" spc="-94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PE" sz="2800" spc="-4" strike="noStrike">
                <a:solidFill>
                  <a:srgbClr val="ffffff"/>
                </a:solidFill>
                <a:latin typeface="Arial"/>
              </a:rPr>
              <a:t>Bootstrap?</a:t>
            </a:r>
            <a:endParaRPr b="0" lang="es-PE" sz="2800" spc="-1" strike="noStrike">
              <a:latin typeface="Calibri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620520" y="233640"/>
            <a:ext cx="189972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Breakpoint</a:t>
            </a: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s</a:t>
            </a:r>
            <a:endParaRPr b="0" lang="es-PE" sz="2800" spc="-1" strike="noStrike">
              <a:latin typeface="Calibri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764640" y="981360"/>
            <a:ext cx="760644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Los breakpoints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o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puntos de quiebre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serán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la base para la disposición de elementos</a:t>
            </a:r>
            <a:r>
              <a:rPr b="0" lang="es-PE" sz="1400" spc="143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en</a:t>
            </a:r>
            <a:endParaRPr b="0" lang="es-PE" sz="1400" spc="-1" strike="noStrike">
              <a:latin typeface="Arial"/>
            </a:endParaRPr>
          </a:p>
          <a:p>
            <a:pPr marL="12600">
              <a:lnSpc>
                <a:spcPct val="200000"/>
              </a:lnSpc>
            </a:pP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Bootstrap. </a:t>
            </a:r>
            <a:r>
              <a:rPr b="0" lang="es-PE" sz="1400" spc="-52" strike="noStrike">
                <a:solidFill>
                  <a:srgbClr val="595959"/>
                </a:solidFill>
                <a:latin typeface="Arial"/>
              </a:rPr>
              <a:t>Ya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que indicará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cómo se mostrarán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los elementos que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coloquemos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en diferentes  tamaños</a:t>
            </a:r>
            <a:endParaRPr b="0" lang="es-PE" sz="14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921960" y="2372400"/>
            <a:ext cx="7307280" cy="2242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699720" y="233640"/>
            <a:ext cx="174456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Containers</a:t>
            </a:r>
            <a:endParaRPr b="0" lang="es-PE" sz="2800" spc="-1" strike="noStrike">
              <a:latin typeface="Calibri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73040" y="1044720"/>
            <a:ext cx="1603080" cy="8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Lo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s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container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es</a:t>
            </a:r>
            <a:endParaRPr b="0" lang="es-PE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"/>
              </a:spcBef>
            </a:pPr>
            <a:endParaRPr b="0" lang="es-PE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diseño/disposición</a:t>
            </a:r>
            <a:endParaRPr b="0" lang="es-PE" sz="14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3477600" y="1044720"/>
            <a:ext cx="38124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para</a:t>
            </a:r>
            <a:endParaRPr b="0" lang="es-PE" sz="14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2109960" y="1044720"/>
            <a:ext cx="1748520" cy="8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38960">
              <a:lnSpc>
                <a:spcPct val="100000"/>
              </a:lnSpc>
              <a:spcBef>
                <a:spcPts val="99"/>
              </a:spcBef>
            </a:pP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el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elemento</a:t>
            </a:r>
            <a:endParaRPr b="0" lang="es-PE" sz="1400" spc="-1" strike="noStrike">
              <a:latin typeface="Arial"/>
            </a:endParaRPr>
          </a:p>
          <a:p>
            <a:pPr marL="138960">
              <a:lnSpc>
                <a:spcPct val="100000"/>
              </a:lnSpc>
              <a:spcBef>
                <a:spcPts val="26"/>
              </a:spcBef>
            </a:pPr>
            <a:endParaRPr b="0" lang="es-PE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d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e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elemento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s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más</a:t>
            </a:r>
            <a:endParaRPr b="0" lang="es-PE" sz="1400" spc="-1" strike="noStrike">
              <a:latin typeface="Arial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473040" y="1901880"/>
            <a:ext cx="3383640" cy="32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básico que</a:t>
            </a:r>
            <a:r>
              <a:rPr b="0" lang="es-PE" sz="1400" spc="-9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existe.</a:t>
            </a:r>
            <a:endParaRPr b="0" lang="es-PE" sz="1400" spc="-1" strike="noStrike">
              <a:latin typeface="Arial"/>
            </a:endParaRPr>
          </a:p>
          <a:p>
            <a:pPr marL="12600">
              <a:lnSpc>
                <a:spcPct val="200000"/>
              </a:lnSpc>
            </a:pP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La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clase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.</a:t>
            </a:r>
            <a:r>
              <a:rPr b="1" lang="es-PE" sz="1400" spc="-4" strike="noStrike">
                <a:solidFill>
                  <a:srgbClr val="595959"/>
                </a:solidFill>
                <a:latin typeface="Arial"/>
              </a:rPr>
              <a:t>container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,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crea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un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contenedor  con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un ancho definido por el </a:t>
            </a:r>
            <a:r>
              <a:rPr b="1" lang="es-PE" sz="1400" spc="-4" strike="noStrike">
                <a:solidFill>
                  <a:srgbClr val="595959"/>
                </a:solidFill>
                <a:latin typeface="Arial"/>
              </a:rPr>
              <a:t>breakpoint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.  </a:t>
            </a:r>
            <a:r>
              <a:rPr b="0" lang="es-PE" sz="1400" spc="-157" strike="noStrike">
                <a:solidFill>
                  <a:srgbClr val="595959"/>
                </a:solidFill>
                <a:latin typeface="Arial"/>
              </a:rPr>
              <a:t>T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ambié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n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tenemo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s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l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a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clase</a:t>
            </a:r>
            <a:endParaRPr b="0" lang="es-PE" sz="1400" spc="-1" strike="noStrike">
              <a:latin typeface="Arial"/>
            </a:endParaRPr>
          </a:p>
          <a:p>
            <a:pPr marL="12600" algn="just">
              <a:lnSpc>
                <a:spcPct val="200000"/>
              </a:lnSpc>
            </a:pP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.</a:t>
            </a:r>
            <a:r>
              <a:rPr b="1" lang="es-PE" sz="1400" spc="-4" strike="noStrike">
                <a:solidFill>
                  <a:srgbClr val="595959"/>
                </a:solidFill>
                <a:latin typeface="Arial"/>
              </a:rPr>
              <a:t>container-fluid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para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crear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un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contenedor 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de un ancho que abarca toda la página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o  viewport.</a:t>
            </a:r>
            <a:endParaRPr b="0" lang="es-PE" sz="1400" spc="-1" strike="noStrike">
              <a:latin typeface="Arial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4209840" y="1260360"/>
            <a:ext cx="4622040" cy="3250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2878920" y="233640"/>
            <a:ext cx="338112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2800" spc="-9" strike="noStrike">
                <a:solidFill>
                  <a:srgbClr val="00aeef"/>
                </a:solidFill>
                <a:latin typeface="Arial"/>
              </a:rPr>
              <a:t>Puede </a:t>
            </a: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que pase</a:t>
            </a:r>
            <a:r>
              <a:rPr b="0" lang="es-PE" sz="2800" spc="-77" strike="noStrike">
                <a:solidFill>
                  <a:srgbClr val="00aeef"/>
                </a:solidFill>
                <a:latin typeface="Arial"/>
              </a:rPr>
              <a:t> </a:t>
            </a: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esto</a:t>
            </a:r>
            <a:endParaRPr b="0" lang="es-PE" sz="2800" spc="-1" strike="noStrike">
              <a:latin typeface="Calibri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36680" y="863640"/>
            <a:ext cx="8395200" cy="3295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134600" y="233640"/>
            <a:ext cx="87336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Grids</a:t>
            </a:r>
            <a:endParaRPr b="0" lang="es-PE" sz="2800" spc="-1" strike="noStrike">
              <a:latin typeface="Calibri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716400" y="1096920"/>
            <a:ext cx="7802640" cy="17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just">
              <a:lnSpc>
                <a:spcPct val="100000"/>
              </a:lnSpc>
              <a:spcBef>
                <a:spcPts val="99"/>
              </a:spcBef>
            </a:pP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Un</a:t>
            </a:r>
            <a:r>
              <a:rPr b="0" lang="es-PE" sz="1400" spc="38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grid</a:t>
            </a:r>
            <a:r>
              <a:rPr b="0" lang="es-PE" sz="1400" spc="43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es</a:t>
            </a:r>
            <a:r>
              <a:rPr b="0" lang="es-PE" sz="1400" spc="38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una</a:t>
            </a:r>
            <a:r>
              <a:rPr b="0" lang="es-PE" sz="1400" spc="43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cuadrícula</a:t>
            </a:r>
            <a:r>
              <a:rPr b="0" lang="es-PE" sz="1400" spc="38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para</a:t>
            </a:r>
            <a:r>
              <a:rPr b="0" lang="es-PE" sz="1400" spc="43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maquetar</a:t>
            </a:r>
            <a:r>
              <a:rPr b="0" lang="es-PE" sz="1400" spc="43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el</a:t>
            </a:r>
            <a:r>
              <a:rPr b="0" lang="es-PE" sz="1400" spc="38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contenido</a:t>
            </a:r>
            <a:r>
              <a:rPr b="0" lang="es-PE" sz="1400" spc="43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de</a:t>
            </a:r>
            <a:r>
              <a:rPr b="0" lang="es-PE" sz="1400" spc="38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tu</a:t>
            </a:r>
            <a:r>
              <a:rPr b="0" lang="es-PE" sz="1400" spc="43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página</a:t>
            </a:r>
            <a:r>
              <a:rPr b="0" lang="es-PE" sz="1400" spc="43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bajo</a:t>
            </a:r>
            <a:r>
              <a:rPr b="0" lang="es-PE" sz="1400" spc="38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unas</a:t>
            </a:r>
            <a:r>
              <a:rPr b="0" lang="es-PE" sz="1400" spc="43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guías</a:t>
            </a:r>
            <a:r>
              <a:rPr b="0" lang="es-PE" sz="1400" spc="38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básicas.</a:t>
            </a:r>
            <a:r>
              <a:rPr b="0" lang="es-PE" sz="1400" spc="43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Este</a:t>
            </a:r>
            <a:endParaRPr b="0" lang="es-PE" sz="1400" spc="-1" strike="noStrike">
              <a:latin typeface="Arial"/>
            </a:endParaRPr>
          </a:p>
          <a:p>
            <a:pPr marL="12600" algn="just">
              <a:lnSpc>
                <a:spcPct val="200000"/>
              </a:lnSpc>
            </a:pP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es un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conjunto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de un ROW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y </a:t>
            </a:r>
            <a:r>
              <a:rPr b="1" lang="es-PE" sz="1400" spc="-4" strike="noStrike">
                <a:solidFill>
                  <a:srgbClr val="595959"/>
                </a:solidFill>
                <a:latin typeface="Arial"/>
              </a:rPr>
              <a:t>12 columnas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, en base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a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la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cantidad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de elementos que indiquemos  estos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se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irán disponiendo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a menos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que nosotros indiquemos </a:t>
            </a:r>
            <a:r>
              <a:rPr b="0" lang="es-PE" sz="1400" spc="-1" strike="noStrike">
                <a:solidFill>
                  <a:srgbClr val="595959"/>
                </a:solidFill>
                <a:latin typeface="Arial"/>
              </a:rPr>
              <a:t>cuantas columnas </a:t>
            </a:r>
            <a:r>
              <a:rPr b="0" lang="es-PE" sz="1400" spc="-4" strike="noStrike">
                <a:solidFill>
                  <a:srgbClr val="595959"/>
                </a:solidFill>
                <a:latin typeface="Arial"/>
              </a:rPr>
              <a:t>ocupará un  elemento.</a:t>
            </a:r>
            <a:endParaRPr b="0" lang="es-PE" sz="14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0" y="2722680"/>
            <a:ext cx="9143640" cy="2420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0" y="372960"/>
            <a:ext cx="9143640" cy="43970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3018240" y="233640"/>
            <a:ext cx="310176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GRID </a:t>
            </a:r>
            <a:r>
              <a:rPr b="0" lang="es-PE" sz="2800" spc="-1" strike="noStrike">
                <a:solidFill>
                  <a:srgbClr val="00aeef"/>
                </a:solidFill>
                <a:latin typeface="Arial"/>
              </a:rPr>
              <a:t>-</a:t>
            </a:r>
            <a:r>
              <a:rPr b="0" lang="es-PE" sz="2800" spc="-97" strike="noStrike">
                <a:solidFill>
                  <a:srgbClr val="00aeef"/>
                </a:solidFill>
                <a:latin typeface="Arial"/>
              </a:rPr>
              <a:t> </a:t>
            </a: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Breakpoints</a:t>
            </a:r>
            <a:endParaRPr b="0" lang="es-PE" sz="2800" spc="-1" strike="noStrike">
              <a:latin typeface="Calibri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679680" y="1320480"/>
            <a:ext cx="3577680" cy="1908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"/>
          <p:cNvSpPr/>
          <p:nvPr/>
        </p:nvSpPr>
        <p:spPr>
          <a:xfrm>
            <a:off x="4805640" y="1377720"/>
            <a:ext cx="3495240" cy="2980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452400" y="233640"/>
            <a:ext cx="223884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Componentes</a:t>
            </a:r>
            <a:endParaRPr b="0" lang="es-PE" sz="2800" spc="-1" strike="noStrike">
              <a:latin typeface="Calibri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407560" y="1209600"/>
            <a:ext cx="2997000" cy="20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just">
              <a:lnSpc>
                <a:spcPct val="116000"/>
              </a:lnSpc>
              <a:spcBef>
                <a:spcPts val="99"/>
              </a:spcBef>
            </a:pPr>
            <a:r>
              <a:rPr b="0" lang="es-PE" sz="1400" spc="-4" strike="noStrike">
                <a:solidFill>
                  <a:srgbClr val="1f114d"/>
                </a:solidFill>
                <a:latin typeface="Arial"/>
              </a:rPr>
              <a:t>Es un </a:t>
            </a:r>
            <a:r>
              <a:rPr b="0" lang="es-PE" sz="1400" spc="-1" strike="noStrike">
                <a:solidFill>
                  <a:srgbClr val="1f114d"/>
                </a:solidFill>
                <a:latin typeface="Arial"/>
              </a:rPr>
              <a:t>conjunto </a:t>
            </a:r>
            <a:r>
              <a:rPr b="0" lang="es-PE" sz="1400" spc="-4" strike="noStrike">
                <a:solidFill>
                  <a:srgbClr val="1f114d"/>
                </a:solidFill>
                <a:latin typeface="Arial"/>
              </a:rPr>
              <a:t>de </a:t>
            </a:r>
            <a:r>
              <a:rPr b="0" lang="es-PE" sz="1400" spc="-1" strike="noStrike">
                <a:solidFill>
                  <a:srgbClr val="1f114d"/>
                </a:solidFill>
                <a:latin typeface="Arial"/>
              </a:rPr>
              <a:t>código </a:t>
            </a:r>
            <a:r>
              <a:rPr b="0" lang="es-PE" sz="1400" spc="-4" strike="noStrike">
                <a:solidFill>
                  <a:srgbClr val="1f114d"/>
                </a:solidFill>
                <a:latin typeface="Arial"/>
              </a:rPr>
              <a:t>que  </a:t>
            </a:r>
            <a:r>
              <a:rPr b="0" lang="es-PE" sz="1400" spc="-1" strike="noStrike">
                <a:solidFill>
                  <a:srgbClr val="1f114d"/>
                </a:solidFill>
                <a:latin typeface="Arial"/>
              </a:rPr>
              <a:t>representa </a:t>
            </a:r>
            <a:r>
              <a:rPr b="0" lang="es-PE" sz="1400" spc="-4" strike="noStrike">
                <a:solidFill>
                  <a:srgbClr val="1f114d"/>
                </a:solidFill>
                <a:latin typeface="Arial"/>
              </a:rPr>
              <a:t>elementos </a:t>
            </a:r>
            <a:r>
              <a:rPr b="0" lang="es-PE" sz="1400" spc="-1" strike="noStrike">
                <a:solidFill>
                  <a:srgbClr val="1f114d"/>
                </a:solidFill>
                <a:latin typeface="Arial"/>
              </a:rPr>
              <a:t>reutilizables  con </a:t>
            </a:r>
            <a:r>
              <a:rPr b="0" lang="es-PE" sz="1400" spc="-4" strike="noStrike">
                <a:solidFill>
                  <a:srgbClr val="1f114d"/>
                </a:solidFill>
                <a:latin typeface="Arial"/>
              </a:rPr>
              <a:t>estilos </a:t>
            </a:r>
            <a:r>
              <a:rPr b="0" lang="es-PE" sz="1400" spc="-1" strike="noStrike">
                <a:solidFill>
                  <a:srgbClr val="1f114d"/>
                </a:solidFill>
                <a:latin typeface="Arial"/>
              </a:rPr>
              <a:t>y </a:t>
            </a:r>
            <a:r>
              <a:rPr b="0" lang="es-PE" sz="1400" spc="-4" strike="noStrike">
                <a:solidFill>
                  <a:srgbClr val="1f114d"/>
                </a:solidFill>
                <a:latin typeface="Arial"/>
              </a:rPr>
              <a:t>funciones </a:t>
            </a:r>
            <a:r>
              <a:rPr b="0" lang="es-PE" sz="1400" spc="-1" strike="noStrike">
                <a:solidFill>
                  <a:srgbClr val="1f114d"/>
                </a:solidFill>
                <a:latin typeface="Arial"/>
              </a:rPr>
              <a:t>ya </a:t>
            </a:r>
            <a:r>
              <a:rPr b="0" lang="es-PE" sz="1400" spc="-4" strike="noStrike">
                <a:solidFill>
                  <a:srgbClr val="1f114d"/>
                </a:solidFill>
                <a:latin typeface="Arial"/>
              </a:rPr>
              <a:t>integradas,  listas para</a:t>
            </a:r>
            <a:r>
              <a:rPr b="0" lang="es-PE" sz="1400" spc="-9" strike="noStrike">
                <a:solidFill>
                  <a:srgbClr val="1f114d"/>
                </a:solidFill>
                <a:latin typeface="Arial"/>
              </a:rPr>
              <a:t> </a:t>
            </a:r>
            <a:r>
              <a:rPr b="0" lang="es-PE" sz="1400" spc="-12" strike="noStrike">
                <a:solidFill>
                  <a:srgbClr val="1f114d"/>
                </a:solidFill>
                <a:latin typeface="Arial"/>
              </a:rPr>
              <a:t>utilizar.</a:t>
            </a:r>
            <a:endParaRPr b="0" lang="es-PE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es-PE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es-PE" sz="1400" spc="-4" strike="noStrike">
                <a:solidFill>
                  <a:srgbClr val="1f114d"/>
                </a:solidFill>
                <a:latin typeface="Arial"/>
              </a:rPr>
              <a:t>+:</a:t>
            </a:r>
            <a:endParaRPr b="0" lang="es-PE" sz="1400" spc="-1" strike="noStrike">
              <a:latin typeface="Arial"/>
            </a:endParaRPr>
          </a:p>
          <a:p>
            <a:pPr marL="12600">
              <a:lnSpc>
                <a:spcPct val="116000"/>
              </a:lnSpc>
            </a:pPr>
            <a:r>
              <a:rPr b="0" lang="es-PE" sz="1400" spc="-4" strike="noStrike">
                <a:solidFill>
                  <a:srgbClr val="1f114d"/>
                </a:solidFill>
                <a:latin typeface="Arial"/>
              </a:rPr>
              <a:t>https://ajgallego.gitbook.io/bootstrap-  4/componentes-responsive/botones</a:t>
            </a:r>
            <a:endParaRPr b="0" lang="es-PE" sz="14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559440" y="1429560"/>
            <a:ext cx="3834360" cy="2877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2691720" y="282240"/>
            <a:ext cx="375624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Componentes</a:t>
            </a:r>
            <a:r>
              <a:rPr b="0" lang="es-PE" sz="2800" spc="-83" strike="noStrike">
                <a:solidFill>
                  <a:srgbClr val="00aeef"/>
                </a:solidFill>
                <a:latin typeface="Arial"/>
              </a:rPr>
              <a:t> </a:t>
            </a: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Sencillos</a:t>
            </a:r>
            <a:endParaRPr b="0" lang="es-PE" sz="2800" spc="-1" strike="noStrike">
              <a:latin typeface="Calibri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796400" y="3172320"/>
            <a:ext cx="5424120" cy="10130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3"/>
          <p:cNvSpPr/>
          <p:nvPr/>
        </p:nvSpPr>
        <p:spPr>
          <a:xfrm>
            <a:off x="1852560" y="1141920"/>
            <a:ext cx="5438520" cy="12949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2741040" y="233640"/>
            <a:ext cx="365724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...Algo </a:t>
            </a:r>
            <a:r>
              <a:rPr b="0" lang="es-PE" sz="2800" spc="-1" strike="noStrike">
                <a:solidFill>
                  <a:srgbClr val="00aeef"/>
                </a:solidFill>
                <a:latin typeface="Arial"/>
              </a:rPr>
              <a:t>más</a:t>
            </a:r>
            <a:r>
              <a:rPr b="0" lang="es-PE" sz="2800" spc="-97" strike="noStrike">
                <a:solidFill>
                  <a:srgbClr val="00aeef"/>
                </a:solidFill>
                <a:latin typeface="Arial"/>
              </a:rPr>
              <a:t> </a:t>
            </a: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elaborados</a:t>
            </a:r>
            <a:endParaRPr b="0" lang="es-PE" sz="2800" spc="-1" strike="noStrike">
              <a:latin typeface="Calibri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5780160" y="994320"/>
            <a:ext cx="2917800" cy="3703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3"/>
          <p:cNvSpPr/>
          <p:nvPr/>
        </p:nvSpPr>
        <p:spPr>
          <a:xfrm>
            <a:off x="433080" y="1104480"/>
            <a:ext cx="4844160" cy="3518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080520" y="233640"/>
            <a:ext cx="298044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...Y otros algo</a:t>
            </a:r>
            <a:r>
              <a:rPr b="0" lang="es-PE" sz="2800" spc="-137" strike="noStrike">
                <a:solidFill>
                  <a:srgbClr val="00aeef"/>
                </a:solidFill>
                <a:latin typeface="Arial"/>
              </a:rPr>
              <a:t> </a:t>
            </a:r>
            <a:r>
              <a:rPr b="0" lang="es-PE" sz="2800" spc="-1" strike="noStrike">
                <a:solidFill>
                  <a:srgbClr val="00aeef"/>
                </a:solidFill>
                <a:latin typeface="Arial"/>
              </a:rPr>
              <a:t>más</a:t>
            </a:r>
            <a:endParaRPr b="0" lang="es-PE" sz="2800" spc="-1" strike="noStrike">
              <a:latin typeface="Calibri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6333120" y="871200"/>
            <a:ext cx="2356560" cy="2460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3"/>
          <p:cNvSpPr/>
          <p:nvPr/>
        </p:nvSpPr>
        <p:spPr>
          <a:xfrm>
            <a:off x="311760" y="871200"/>
            <a:ext cx="4001040" cy="40906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4"/>
          <p:cNvSpPr/>
          <p:nvPr/>
        </p:nvSpPr>
        <p:spPr>
          <a:xfrm>
            <a:off x="5163840" y="3427200"/>
            <a:ext cx="3468240" cy="15346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2217240" y="2344320"/>
            <a:ext cx="470196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2800" spc="-9" strike="noStrike">
                <a:solidFill>
                  <a:srgbClr val="ffffff"/>
                </a:solidFill>
                <a:latin typeface="Arial"/>
              </a:rPr>
              <a:t>Bootstrap </a:t>
            </a:r>
            <a:r>
              <a:rPr b="0" lang="es-PE" sz="2800" spc="-1" strike="noStrike">
                <a:solidFill>
                  <a:srgbClr val="ffffff"/>
                </a:solidFill>
                <a:latin typeface="Arial"/>
              </a:rPr>
              <a:t>reemplaza </a:t>
            </a:r>
            <a:r>
              <a:rPr b="0" lang="es-PE" sz="2800" spc="-4" strike="noStrike">
                <a:solidFill>
                  <a:srgbClr val="ffffff"/>
                </a:solidFill>
                <a:latin typeface="Arial"/>
              </a:rPr>
              <a:t>al</a:t>
            </a:r>
            <a:r>
              <a:rPr b="0" lang="es-PE" sz="2800" spc="-89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PE" sz="2800" spc="-4" strike="noStrike">
                <a:solidFill>
                  <a:srgbClr val="ffffff"/>
                </a:solidFill>
                <a:latin typeface="Arial"/>
              </a:rPr>
              <a:t>CSS?</a:t>
            </a:r>
            <a:endParaRPr b="0" lang="es-PE" sz="2800" spc="-1" strike="noStrike">
              <a:latin typeface="Calibri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001320" y="2344320"/>
            <a:ext cx="31366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2800" spc="-1" strike="noStrike">
                <a:solidFill>
                  <a:srgbClr val="ffffff"/>
                </a:solidFill>
                <a:latin typeface="Arial"/>
              </a:rPr>
              <a:t>Y ya </a:t>
            </a:r>
            <a:r>
              <a:rPr b="0" lang="es-PE" sz="2800" spc="-4" strike="noStrike">
                <a:solidFill>
                  <a:srgbClr val="ffffff"/>
                </a:solidFill>
                <a:latin typeface="Arial"/>
              </a:rPr>
              <a:t>para</a:t>
            </a:r>
            <a:r>
              <a:rPr b="0" lang="es-PE" sz="2800" spc="-13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PE" sz="2800" spc="-18" strike="noStrike">
                <a:solidFill>
                  <a:srgbClr val="ffffff"/>
                </a:solidFill>
                <a:latin typeface="Arial"/>
              </a:rPr>
              <a:t>finalizar...</a:t>
            </a:r>
            <a:endParaRPr b="0" lang="es-PE" sz="2800" spc="-1" strike="noStrike">
              <a:latin typeface="Calibri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3887640" y="233640"/>
            <a:ext cx="136620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Ejercicio</a:t>
            </a:r>
            <a:endParaRPr b="0" lang="es-PE" sz="2800" spc="-1" strike="noStrike">
              <a:latin typeface="Calibri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17320" y="1041120"/>
            <a:ext cx="3796920" cy="36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just">
              <a:lnSpc>
                <a:spcPct val="100000"/>
              </a:lnSpc>
              <a:spcBef>
                <a:spcPts val="99"/>
              </a:spcBef>
            </a:pPr>
            <a:r>
              <a:rPr b="0" lang="es-PE" sz="1300" spc="-4" strike="noStrike">
                <a:solidFill>
                  <a:srgbClr val="595959"/>
                </a:solidFill>
                <a:latin typeface="Arial"/>
              </a:rPr>
              <a:t>Desarrollar un layout utilizando</a:t>
            </a:r>
            <a:r>
              <a:rPr b="0" lang="es-PE" sz="1300" spc="-24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300" spc="-4" strike="noStrike">
                <a:solidFill>
                  <a:srgbClr val="595959"/>
                </a:solidFill>
                <a:latin typeface="Arial"/>
              </a:rPr>
              <a:t>bootstrap.</a:t>
            </a:r>
            <a:endParaRPr b="0" lang="es-PE" sz="13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"/>
              </a:spcBef>
            </a:pPr>
            <a:endParaRPr b="0" lang="es-PE" sz="1300" spc="-1" strike="noStrike">
              <a:latin typeface="Arial"/>
            </a:endParaRPr>
          </a:p>
          <a:p>
            <a:pPr marL="12600" algn="just">
              <a:lnSpc>
                <a:spcPct val="115000"/>
              </a:lnSpc>
            </a:pPr>
            <a:r>
              <a:rPr b="0" lang="es-PE" sz="1300" spc="-4" strike="noStrike">
                <a:solidFill>
                  <a:srgbClr val="595959"/>
                </a:solidFill>
                <a:latin typeface="Arial"/>
              </a:rPr>
              <a:t>Los elementos </a:t>
            </a:r>
            <a:r>
              <a:rPr b="0" lang="es-PE" sz="1300" spc="-1" strike="noStrike">
                <a:solidFill>
                  <a:srgbClr val="595959"/>
                </a:solidFill>
                <a:latin typeface="Arial"/>
              </a:rPr>
              <a:t>como </a:t>
            </a:r>
            <a:r>
              <a:rPr b="0" lang="es-PE" sz="1300" spc="-4" strike="noStrike">
                <a:solidFill>
                  <a:srgbClr val="595959"/>
                </a:solidFill>
                <a:latin typeface="Arial"/>
              </a:rPr>
              <a:t>iconos, </a:t>
            </a:r>
            <a:r>
              <a:rPr b="0" lang="es-PE" sz="1300" spc="-1" strike="noStrike">
                <a:solidFill>
                  <a:srgbClr val="595959"/>
                </a:solidFill>
                <a:latin typeface="Arial"/>
              </a:rPr>
              <a:t>colores, </a:t>
            </a:r>
            <a:r>
              <a:rPr b="0" lang="es-PE" sz="1300" spc="-4" strike="noStrike">
                <a:solidFill>
                  <a:srgbClr val="595959"/>
                </a:solidFill>
                <a:latin typeface="Arial"/>
              </a:rPr>
              <a:t>los pueden  </a:t>
            </a:r>
            <a:r>
              <a:rPr b="0" lang="es-PE" sz="1300" spc="-9" strike="noStrike">
                <a:solidFill>
                  <a:srgbClr val="595959"/>
                </a:solidFill>
                <a:latin typeface="Arial"/>
              </a:rPr>
              <a:t>obviar/cambiar. </a:t>
            </a:r>
            <a:r>
              <a:rPr b="1" lang="es-PE" sz="1300" spc="-4" strike="noStrike">
                <a:solidFill>
                  <a:srgbClr val="595959"/>
                </a:solidFill>
                <a:latin typeface="Arial"/>
              </a:rPr>
              <a:t>Lo </a:t>
            </a:r>
            <a:r>
              <a:rPr b="1" lang="es-PE" sz="1300" spc="-12" strike="noStrike">
                <a:solidFill>
                  <a:srgbClr val="595959"/>
                </a:solidFill>
                <a:latin typeface="Arial"/>
              </a:rPr>
              <a:t>IMPORTANTE </a:t>
            </a:r>
            <a:r>
              <a:rPr b="1" lang="es-PE" sz="1300" spc="-4" strike="noStrike">
                <a:solidFill>
                  <a:srgbClr val="595959"/>
                </a:solidFill>
                <a:latin typeface="Arial"/>
              </a:rPr>
              <a:t>es la estructura  </a:t>
            </a:r>
            <a:r>
              <a:rPr b="1" lang="es-PE" sz="1300" spc="-1" strike="noStrike">
                <a:solidFill>
                  <a:srgbClr val="595959"/>
                </a:solidFill>
                <a:latin typeface="Arial"/>
              </a:rPr>
              <a:t>y </a:t>
            </a:r>
            <a:r>
              <a:rPr b="1" lang="es-PE" sz="1300" spc="-4" strike="noStrike">
                <a:solidFill>
                  <a:srgbClr val="595959"/>
                </a:solidFill>
                <a:latin typeface="Arial"/>
              </a:rPr>
              <a:t>utilizar las</a:t>
            </a:r>
            <a:r>
              <a:rPr b="1" lang="es-PE" sz="1300" spc="-18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1" lang="es-PE" sz="1300" spc="-4" strike="noStrike">
                <a:solidFill>
                  <a:srgbClr val="595959"/>
                </a:solidFill>
                <a:latin typeface="Arial"/>
              </a:rPr>
              <a:t>clases.</a:t>
            </a:r>
            <a:endParaRPr b="0" lang="es-PE" sz="13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es-PE" sz="13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</a:pPr>
            <a:r>
              <a:rPr b="0" lang="es-PE" sz="1300" spc="-4" strike="noStrike">
                <a:solidFill>
                  <a:srgbClr val="595959"/>
                </a:solidFill>
                <a:latin typeface="Arial"/>
              </a:rPr>
              <a:t>La </a:t>
            </a:r>
            <a:r>
              <a:rPr b="0" lang="es-PE" sz="1300" spc="-1" strike="noStrike">
                <a:solidFill>
                  <a:srgbClr val="595959"/>
                </a:solidFill>
                <a:latin typeface="Arial"/>
              </a:rPr>
              <a:t>maquetación y </a:t>
            </a:r>
            <a:r>
              <a:rPr b="0" lang="es-PE" sz="1300" spc="-4" strike="noStrike">
                <a:solidFill>
                  <a:srgbClr val="595959"/>
                </a:solidFill>
                <a:latin typeface="Arial"/>
              </a:rPr>
              <a:t>los elementos es</a:t>
            </a:r>
            <a:r>
              <a:rPr b="0" lang="es-PE" sz="1300" spc="-49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300" spc="-4" strike="noStrike">
                <a:solidFill>
                  <a:srgbClr val="595959"/>
                </a:solidFill>
                <a:latin typeface="Arial"/>
              </a:rPr>
              <a:t>obligatoria.</a:t>
            </a:r>
            <a:endParaRPr b="0" lang="es-PE" sz="13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"/>
              </a:spcBef>
            </a:pPr>
            <a:endParaRPr b="0" lang="es-PE" sz="1300" spc="-1" strike="noStrike">
              <a:latin typeface="Arial"/>
            </a:endParaRPr>
          </a:p>
          <a:p>
            <a:pPr marL="469440" indent="-36612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s-PE" sz="1300" spc="-4" strike="noStrike">
                <a:solidFill>
                  <a:srgbClr val="595959"/>
                </a:solidFill>
                <a:latin typeface="Arial"/>
              </a:rPr>
              <a:t>Revisen la documentación, utilicen la grilla  que hicimos </a:t>
            </a:r>
            <a:r>
              <a:rPr b="0" lang="es-PE" sz="1300" spc="-1" strike="noStrike">
                <a:solidFill>
                  <a:srgbClr val="595959"/>
                </a:solidFill>
                <a:latin typeface="Arial"/>
              </a:rPr>
              <a:t>+ componentes</a:t>
            </a:r>
            <a:r>
              <a:rPr b="0" lang="es-PE" sz="1300" spc="-29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300" spc="-1" strike="noStrike">
                <a:solidFill>
                  <a:srgbClr val="595959"/>
                </a:solidFill>
                <a:latin typeface="Arial"/>
              </a:rPr>
              <a:t>vistos.</a:t>
            </a:r>
            <a:endParaRPr b="0" lang="es-PE" sz="1300" spc="-1" strike="noStrike">
              <a:latin typeface="Arial"/>
            </a:endParaRPr>
          </a:p>
          <a:p>
            <a:pPr marL="469800" indent="-366120">
              <a:lnSpc>
                <a:spcPct val="100000"/>
              </a:lnSpc>
              <a:spcBef>
                <a:spcPts val="241"/>
              </a:spcBef>
              <a:buClr>
                <a:srgbClr val="595959"/>
              </a:buClr>
              <a:buFont typeface="StarSymbol"/>
              <a:buAutoNum type="arabicPeriod"/>
            </a:pPr>
            <a:r>
              <a:rPr b="0" lang="es-PE" sz="1300" spc="-4" strike="noStrike">
                <a:solidFill>
                  <a:srgbClr val="595959"/>
                </a:solidFill>
                <a:latin typeface="Arial"/>
              </a:rPr>
              <a:t>Colaboren </a:t>
            </a:r>
            <a:r>
              <a:rPr b="0" lang="es-PE" sz="1300" spc="-1" strike="noStrike">
                <a:solidFill>
                  <a:srgbClr val="595959"/>
                </a:solidFill>
                <a:latin typeface="Arial"/>
              </a:rPr>
              <a:t>con su</a:t>
            </a:r>
            <a:r>
              <a:rPr b="0" lang="es-PE" sz="1300" spc="-24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300" spc="-1" strike="noStrike">
                <a:solidFill>
                  <a:srgbClr val="595959"/>
                </a:solidFill>
                <a:latin typeface="Arial"/>
              </a:rPr>
              <a:t>compañer@.</a:t>
            </a:r>
            <a:endParaRPr b="0" lang="es-PE" sz="1300" spc="-1" strike="noStrike">
              <a:latin typeface="Arial"/>
            </a:endParaRPr>
          </a:p>
          <a:p>
            <a:pPr marL="469800" indent="-366120">
              <a:lnSpc>
                <a:spcPct val="100000"/>
              </a:lnSpc>
              <a:spcBef>
                <a:spcPts val="241"/>
              </a:spcBef>
              <a:buClr>
                <a:srgbClr val="595959"/>
              </a:buClr>
              <a:buFont typeface="StarSymbol"/>
              <a:buAutoNum type="arabicPeriod"/>
            </a:pPr>
            <a:r>
              <a:rPr b="0" lang="es-PE" sz="1300" spc="-4" strike="noStrike">
                <a:solidFill>
                  <a:srgbClr val="595959"/>
                </a:solidFill>
                <a:latin typeface="Arial"/>
              </a:rPr>
              <a:t>Preguntas</a:t>
            </a:r>
            <a:r>
              <a:rPr b="0" lang="es-PE" sz="1300" spc="-9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300" spc="-4" strike="noStrike">
                <a:solidFill>
                  <a:srgbClr val="595959"/>
                </a:solidFill>
                <a:latin typeface="Arial"/>
              </a:rPr>
              <a:t>Chat.</a:t>
            </a:r>
            <a:endParaRPr b="0" lang="es-PE" sz="1300" spc="-1" strike="noStrike">
              <a:latin typeface="Arial"/>
            </a:endParaRPr>
          </a:p>
          <a:p>
            <a:pPr marL="469800" indent="-366120">
              <a:lnSpc>
                <a:spcPct val="100000"/>
              </a:lnSpc>
              <a:spcBef>
                <a:spcPts val="241"/>
              </a:spcBef>
              <a:buClr>
                <a:srgbClr val="595959"/>
              </a:buClr>
              <a:buFont typeface="StarSymbol"/>
              <a:buAutoNum type="arabicPeriod"/>
            </a:pPr>
            <a:r>
              <a:rPr b="0" lang="es-PE" sz="1300" spc="-4" strike="noStrike">
                <a:solidFill>
                  <a:srgbClr val="595959"/>
                </a:solidFill>
                <a:latin typeface="Arial"/>
              </a:rPr>
              <a:t>Hagan pedidos </a:t>
            </a:r>
            <a:r>
              <a:rPr b="0" lang="es-PE" sz="1300" spc="-1" strike="noStrike">
                <a:solidFill>
                  <a:srgbClr val="595959"/>
                </a:solidFill>
                <a:latin typeface="Arial"/>
              </a:rPr>
              <a:t>músicales</a:t>
            </a:r>
            <a:r>
              <a:rPr b="0" lang="es-PE" sz="1300" spc="-24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300" spc="-1" strike="noStrike">
                <a:solidFill>
                  <a:srgbClr val="595959"/>
                </a:solidFill>
                <a:latin typeface="Arial"/>
              </a:rPr>
              <a:t>(opcional)</a:t>
            </a:r>
            <a:endParaRPr b="0" lang="es-PE" sz="1300" spc="-1" strike="noStrike">
              <a:latin typeface="Arial"/>
            </a:endParaRPr>
          </a:p>
          <a:p>
            <a:pPr marL="469800" indent="-366120">
              <a:lnSpc>
                <a:spcPct val="100000"/>
              </a:lnSpc>
              <a:spcBef>
                <a:spcPts val="241"/>
              </a:spcBef>
              <a:buClr>
                <a:srgbClr val="595959"/>
              </a:buClr>
              <a:buFont typeface="StarSymbol"/>
              <a:buAutoNum type="arabicPeriod"/>
            </a:pPr>
            <a:r>
              <a:rPr b="1" lang="es-PE" sz="1300" spc="-9" strike="noStrike">
                <a:solidFill>
                  <a:srgbClr val="595959"/>
                </a:solidFill>
                <a:latin typeface="Arial"/>
              </a:rPr>
              <a:t>Tiempo:30 </a:t>
            </a:r>
            <a:r>
              <a:rPr b="1" lang="es-PE" sz="1300" spc="-1" strike="noStrike">
                <a:solidFill>
                  <a:srgbClr val="595959"/>
                </a:solidFill>
                <a:latin typeface="Arial"/>
              </a:rPr>
              <a:t>- </a:t>
            </a:r>
            <a:r>
              <a:rPr b="1" lang="es-PE" sz="1300" spc="-4" strike="noStrike">
                <a:solidFill>
                  <a:srgbClr val="595959"/>
                </a:solidFill>
                <a:latin typeface="Arial"/>
              </a:rPr>
              <a:t>40</a:t>
            </a:r>
            <a:r>
              <a:rPr b="1" lang="es-PE" sz="1300" spc="-9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1" lang="es-PE" sz="1300" spc="-4" strike="noStrike">
                <a:solidFill>
                  <a:srgbClr val="595959"/>
                </a:solidFill>
                <a:latin typeface="Arial"/>
              </a:rPr>
              <a:t>min.</a:t>
            </a:r>
            <a:endParaRPr b="0" lang="es-PE" sz="1300" spc="-1" strike="noStrike">
              <a:latin typeface="Arial"/>
            </a:endParaRPr>
          </a:p>
          <a:p>
            <a:pPr marL="469440" indent="-36612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1" lang="es-PE" sz="1300" spc="-4" strike="noStrike">
                <a:solidFill>
                  <a:srgbClr val="595959"/>
                </a:solidFill>
                <a:latin typeface="Arial"/>
              </a:rPr>
              <a:t>Resultados</a:t>
            </a:r>
            <a:r>
              <a:rPr b="1" lang="es-PE" sz="1300" spc="-1" strike="noStrike">
                <a:solidFill>
                  <a:srgbClr val="595959"/>
                </a:solidFill>
                <a:latin typeface="Arial"/>
              </a:rPr>
              <a:t>,</a:t>
            </a:r>
            <a:r>
              <a:rPr b="1" lang="es-PE" sz="13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1" lang="es-PE" sz="1300" spc="-4" strike="noStrike">
                <a:solidFill>
                  <a:srgbClr val="595959"/>
                </a:solidFill>
                <a:latin typeface="Arial"/>
              </a:rPr>
              <a:t>Cana</a:t>
            </a:r>
            <a:r>
              <a:rPr b="1" lang="es-PE" sz="1300" spc="-1" strike="noStrike">
                <a:solidFill>
                  <a:srgbClr val="595959"/>
                </a:solidFill>
                <a:latin typeface="Arial"/>
              </a:rPr>
              <a:t>l</a:t>
            </a:r>
            <a:r>
              <a:rPr b="1" lang="es-PE" sz="13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1" lang="es-PE" sz="1300" spc="-4" strike="noStrike">
                <a:solidFill>
                  <a:srgbClr val="595959"/>
                </a:solidFill>
                <a:latin typeface="Arial"/>
              </a:rPr>
              <a:t>d</a:t>
            </a:r>
            <a:r>
              <a:rPr b="1" lang="es-PE" sz="1300" spc="-1" strike="noStrike">
                <a:solidFill>
                  <a:srgbClr val="595959"/>
                </a:solidFill>
                <a:latin typeface="Arial"/>
              </a:rPr>
              <a:t>e</a:t>
            </a:r>
            <a:r>
              <a:rPr b="1" lang="es-PE" sz="13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1" lang="es-PE" sz="1300" spc="-4" strike="noStrike">
                <a:solidFill>
                  <a:srgbClr val="595959"/>
                </a:solidFill>
                <a:latin typeface="Arial"/>
              </a:rPr>
              <a:t>Fron</a:t>
            </a:r>
            <a:r>
              <a:rPr b="1" lang="es-PE" sz="1300" spc="-1" strike="noStrike">
                <a:solidFill>
                  <a:srgbClr val="595959"/>
                </a:solidFill>
                <a:latin typeface="Arial"/>
              </a:rPr>
              <a:t>t</a:t>
            </a:r>
            <a:r>
              <a:rPr b="1" lang="es-PE" sz="13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1" lang="es-PE" sz="1300" spc="-1" strike="noStrike">
                <a:solidFill>
                  <a:srgbClr val="595959"/>
                </a:solidFill>
                <a:latin typeface="Arial"/>
              </a:rPr>
              <a:t>(capturas,  </a:t>
            </a:r>
            <a:r>
              <a:rPr b="1" lang="es-PE" sz="1300" spc="-4" strike="noStrike">
                <a:solidFill>
                  <a:srgbClr val="595959"/>
                </a:solidFill>
                <a:latin typeface="Arial"/>
              </a:rPr>
              <a:t>código)</a:t>
            </a:r>
            <a:endParaRPr b="0" lang="es-PE" sz="13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4617360" y="943200"/>
            <a:ext cx="4113360" cy="2638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475640" y="2344320"/>
            <a:ext cx="618840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2800" spc="-4" strike="noStrike">
                <a:solidFill>
                  <a:srgbClr val="ffffff"/>
                </a:solidFill>
                <a:latin typeface="Arial"/>
              </a:rPr>
              <a:t>Luego </a:t>
            </a:r>
            <a:r>
              <a:rPr b="0" lang="es-PE" sz="2800" spc="-1" strike="noStrike">
                <a:solidFill>
                  <a:srgbClr val="ffffff"/>
                </a:solidFill>
                <a:latin typeface="Arial"/>
              </a:rPr>
              <a:t>vamos a ver </a:t>
            </a:r>
            <a:r>
              <a:rPr b="0" lang="es-PE" sz="2800" spc="-4" strike="noStrike">
                <a:solidFill>
                  <a:srgbClr val="ffffff"/>
                </a:solidFill>
                <a:latin typeface="Arial"/>
              </a:rPr>
              <a:t>que no, no del</a:t>
            </a:r>
            <a:r>
              <a:rPr b="0" lang="es-PE" sz="2800" spc="-94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PE" sz="2800" spc="-4" strike="noStrike">
                <a:solidFill>
                  <a:srgbClr val="ffffff"/>
                </a:solidFill>
                <a:latin typeface="Arial"/>
              </a:rPr>
              <a:t>todo</a:t>
            </a:r>
            <a:endParaRPr b="0" lang="es-PE" sz="2800" spc="-1" strike="noStrike">
              <a:latin typeface="Calibri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0320" y="380520"/>
            <a:ext cx="9062640" cy="4153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4440" y="579600"/>
            <a:ext cx="9015120" cy="3983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551400" y="233640"/>
            <a:ext cx="20404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No </a:t>
            </a:r>
            <a:r>
              <a:rPr b="0" lang="es-PE" sz="2800" spc="-1" strike="noStrike">
                <a:solidFill>
                  <a:srgbClr val="00aeef"/>
                </a:solidFill>
                <a:latin typeface="Arial"/>
              </a:rPr>
              <a:t>se</a:t>
            </a:r>
            <a:r>
              <a:rPr b="0" lang="es-PE" sz="2800" spc="-94" strike="noStrike">
                <a:solidFill>
                  <a:srgbClr val="00aeef"/>
                </a:solidFill>
                <a:latin typeface="Arial"/>
              </a:rPr>
              <a:t> </a:t>
            </a:r>
            <a:r>
              <a:rPr b="0" lang="es-PE" sz="2800" spc="-1" strike="noStrike">
                <a:solidFill>
                  <a:srgbClr val="00aeef"/>
                </a:solidFill>
                <a:latin typeface="Arial"/>
              </a:rPr>
              <a:t>rindan</a:t>
            </a:r>
            <a:endParaRPr b="0" lang="es-PE" sz="2800" spc="-1" strike="noStrike">
              <a:latin typeface="Calibri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791280" y="1365480"/>
            <a:ext cx="7561080" cy="2905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8880">
              <a:lnSpc>
                <a:spcPct val="100000"/>
              </a:lnSpc>
              <a:spcBef>
                <a:spcPts val="99"/>
              </a:spcBef>
            </a:pPr>
            <a:r>
              <a:rPr b="1" lang="es-PE" sz="1600" spc="-4" strike="noStrike">
                <a:solidFill>
                  <a:srgbClr val="595959"/>
                </a:solidFill>
                <a:latin typeface="Arial"/>
              </a:rPr>
              <a:t>Cada vez que mejoran la siguiente vez se hace más</a:t>
            </a:r>
            <a:r>
              <a:rPr b="1" lang="es-PE" sz="1600" spc="-18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1" lang="es-PE" sz="1600" spc="-1" strike="noStrike">
                <a:solidFill>
                  <a:srgbClr val="595959"/>
                </a:solidFill>
                <a:latin typeface="Arial"/>
              </a:rPr>
              <a:t>fácil</a:t>
            </a:r>
            <a:endParaRPr b="0" lang="es-PE" sz="1600" spc="-1" strike="noStrike">
              <a:latin typeface="Calibri"/>
            </a:endParaRPr>
          </a:p>
          <a:p>
            <a:pPr marL="116280">
              <a:lnSpc>
                <a:spcPct val="100000"/>
              </a:lnSpc>
            </a:pPr>
            <a:endParaRPr b="0" lang="es-PE" sz="1600" spc="-1" strike="noStrike">
              <a:latin typeface="Calibri"/>
            </a:endParaRPr>
          </a:p>
          <a:p>
            <a:pPr marL="116280">
              <a:lnSpc>
                <a:spcPct val="100000"/>
              </a:lnSpc>
              <a:spcBef>
                <a:spcPts val="40"/>
              </a:spcBef>
            </a:pPr>
            <a:endParaRPr b="0" lang="es-PE" sz="1600" spc="-1" strike="noStrike">
              <a:latin typeface="Calibri"/>
            </a:endParaRPr>
          </a:p>
          <a:p>
            <a:pPr marL="128880">
              <a:lnSpc>
                <a:spcPct val="116000"/>
              </a:lnSpc>
            </a:pPr>
            <a:r>
              <a:rPr b="0" lang="es-PE" sz="1400" spc="-4" strike="noStrike" u="heavy">
                <a:solidFill>
                  <a:srgbClr val="ef28e8"/>
                </a:solidFill>
                <a:uFill>
                  <a:solidFill>
                    <a:srgbClr val="ef28e8"/>
                  </a:solidFill>
                </a:uFill>
                <a:latin typeface="Arial"/>
                <a:hlinkClick r:id="rId1"/>
              </a:rPr>
              <a:t>https://medium.com/analytics-vidhya/why-you-shouldnt-quite-when-coding-or-anything-gets-ha </a:t>
            </a:r>
            <a:r>
              <a:rPr b="0" lang="es-PE" sz="1400" spc="-4" strike="noStrike">
                <a:solidFill>
                  <a:srgbClr val="ef28e8"/>
                </a:solidFill>
                <a:latin typeface="Arial"/>
              </a:rPr>
              <a:t> </a:t>
            </a:r>
            <a:r>
              <a:rPr b="0" lang="es-PE" sz="1400" spc="-1" strike="noStrike" u="heavy">
                <a:solidFill>
                  <a:srgbClr val="ef28e8"/>
                </a:solidFill>
                <a:uFill>
                  <a:solidFill>
                    <a:srgbClr val="ef28e8"/>
                  </a:solidFill>
                </a:uFill>
                <a:latin typeface="Arial"/>
                <a:hlinkClick r:id="rId2"/>
              </a:rPr>
              <a:t>rd-4de543e93299</a:t>
            </a:r>
            <a:endParaRPr b="0" lang="es-PE" sz="1400" spc="-1" strike="noStrike">
              <a:latin typeface="Calibri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1"/>
          <p:cNvGrpSpPr/>
          <p:nvPr/>
        </p:nvGrpSpPr>
        <p:grpSpPr>
          <a:xfrm>
            <a:off x="212760" y="519120"/>
            <a:ext cx="8718480" cy="3846240"/>
            <a:chOff x="212760" y="519120"/>
            <a:chExt cx="8718480" cy="3846240"/>
          </a:xfrm>
        </p:grpSpPr>
        <p:sp>
          <p:nvSpPr>
            <p:cNvPr id="242" name="CustomShape 2"/>
            <p:cNvSpPr/>
            <p:nvPr/>
          </p:nvSpPr>
          <p:spPr>
            <a:xfrm>
              <a:off x="212760" y="519120"/>
              <a:ext cx="8718480" cy="38462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3"/>
            <p:cNvSpPr/>
            <p:nvPr/>
          </p:nvSpPr>
          <p:spPr>
            <a:xfrm>
              <a:off x="778680" y="939600"/>
              <a:ext cx="3818520" cy="1632240"/>
            </a:xfrm>
            <a:custGeom>
              <a:avLst/>
              <a:gdLst/>
              <a:ahLst/>
              <a:rect l="l" t="t" r="r" b="b"/>
              <a:pathLst>
                <a:path w="3818890" h="1632585">
                  <a:moveTo>
                    <a:pt x="3061243" y="1632296"/>
                  </a:moveTo>
                  <a:lnTo>
                    <a:pt x="272049" y="1632296"/>
                  </a:lnTo>
                  <a:lnTo>
                    <a:pt x="223147" y="1627913"/>
                  </a:lnTo>
                  <a:lnTo>
                    <a:pt x="177122" y="1615276"/>
                  </a:lnTo>
                  <a:lnTo>
                    <a:pt x="134740" y="1595154"/>
                  </a:lnTo>
                  <a:lnTo>
                    <a:pt x="96771" y="1568314"/>
                  </a:lnTo>
                  <a:lnTo>
                    <a:pt x="63982" y="1535525"/>
                  </a:lnTo>
                  <a:lnTo>
                    <a:pt x="37142" y="1497556"/>
                  </a:lnTo>
                  <a:lnTo>
                    <a:pt x="17019" y="1455174"/>
                  </a:lnTo>
                  <a:lnTo>
                    <a:pt x="4383" y="1409148"/>
                  </a:lnTo>
                  <a:lnTo>
                    <a:pt x="0" y="1360247"/>
                  </a:lnTo>
                  <a:lnTo>
                    <a:pt x="0" y="272049"/>
                  </a:lnTo>
                  <a:lnTo>
                    <a:pt x="4383" y="223147"/>
                  </a:lnTo>
                  <a:lnTo>
                    <a:pt x="17019" y="177122"/>
                  </a:lnTo>
                  <a:lnTo>
                    <a:pt x="37142" y="134740"/>
                  </a:lnTo>
                  <a:lnTo>
                    <a:pt x="63982" y="96771"/>
                  </a:lnTo>
                  <a:lnTo>
                    <a:pt x="96771" y="63982"/>
                  </a:lnTo>
                  <a:lnTo>
                    <a:pt x="134740" y="37142"/>
                  </a:lnTo>
                  <a:lnTo>
                    <a:pt x="177122" y="17019"/>
                  </a:lnTo>
                  <a:lnTo>
                    <a:pt x="223147" y="4383"/>
                  </a:lnTo>
                  <a:lnTo>
                    <a:pt x="272049" y="0"/>
                  </a:lnTo>
                  <a:lnTo>
                    <a:pt x="3061243" y="0"/>
                  </a:lnTo>
                  <a:lnTo>
                    <a:pt x="3114565" y="5275"/>
                  </a:lnTo>
                  <a:lnTo>
                    <a:pt x="3165353" y="20708"/>
                  </a:lnTo>
                  <a:lnTo>
                    <a:pt x="3212179" y="45707"/>
                  </a:lnTo>
                  <a:lnTo>
                    <a:pt x="3253618" y="79682"/>
                  </a:lnTo>
                  <a:lnTo>
                    <a:pt x="3287593" y="121116"/>
                  </a:lnTo>
                  <a:lnTo>
                    <a:pt x="3312590" y="167940"/>
                  </a:lnTo>
                  <a:lnTo>
                    <a:pt x="3328019" y="218727"/>
                  </a:lnTo>
                  <a:lnTo>
                    <a:pt x="3333293" y="272049"/>
                  </a:lnTo>
                  <a:lnTo>
                    <a:pt x="3333293" y="952173"/>
                  </a:lnTo>
                  <a:lnTo>
                    <a:pt x="3818342" y="1150802"/>
                  </a:lnTo>
                  <a:lnTo>
                    <a:pt x="3333293" y="1360247"/>
                  </a:lnTo>
                  <a:lnTo>
                    <a:pt x="3328910" y="1409148"/>
                  </a:lnTo>
                  <a:lnTo>
                    <a:pt x="3316273" y="1455174"/>
                  </a:lnTo>
                  <a:lnTo>
                    <a:pt x="3296150" y="1497556"/>
                  </a:lnTo>
                  <a:lnTo>
                    <a:pt x="3269311" y="1535525"/>
                  </a:lnTo>
                  <a:lnTo>
                    <a:pt x="3236522" y="1568314"/>
                  </a:lnTo>
                  <a:lnTo>
                    <a:pt x="3198552" y="1595154"/>
                  </a:lnTo>
                  <a:lnTo>
                    <a:pt x="3156171" y="1615276"/>
                  </a:lnTo>
                  <a:lnTo>
                    <a:pt x="3110145" y="1627913"/>
                  </a:lnTo>
                  <a:lnTo>
                    <a:pt x="3061243" y="1632296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4" name="CustomShape 4"/>
          <p:cNvSpPr/>
          <p:nvPr/>
        </p:nvSpPr>
        <p:spPr>
          <a:xfrm>
            <a:off x="1054440" y="1576440"/>
            <a:ext cx="27770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PE" sz="1800" spc="-4" strike="noStrike">
                <a:solidFill>
                  <a:srgbClr val="ffffff"/>
                </a:solidFill>
                <a:latin typeface="Arial"/>
              </a:rPr>
              <a:t>¿Preguntas </a:t>
            </a:r>
            <a:r>
              <a:rPr b="1" lang="es-PE" sz="1800" spc="-1" strike="noStrike">
                <a:solidFill>
                  <a:srgbClr val="ffffff"/>
                </a:solidFill>
                <a:latin typeface="Arial"/>
              </a:rPr>
              <a:t>y</a:t>
            </a:r>
            <a:r>
              <a:rPr b="1" lang="es-PE" sz="1800" spc="-89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s-PE" sz="1800" spc="-4" strike="noStrike">
                <a:solidFill>
                  <a:srgbClr val="ffffff"/>
                </a:solidFill>
                <a:latin typeface="Arial"/>
              </a:rPr>
              <a:t>Consultas?</a:t>
            </a:r>
            <a:endParaRPr b="0" lang="es-PE" sz="1800" spc="-1" strike="noStrike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3964320" y="1200240"/>
            <a:ext cx="2995920" cy="39427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738960" y="2344320"/>
            <a:ext cx="166320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2800" spc="-9" strike="noStrike">
                <a:solidFill>
                  <a:srgbClr val="ffffff"/>
                </a:solidFill>
                <a:latin typeface="Arial"/>
              </a:rPr>
              <a:t>But</a:t>
            </a:r>
            <a:r>
              <a:rPr b="0" lang="es-PE" sz="2800" spc="-89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PE" sz="2800" spc="-4" strike="noStrike">
                <a:solidFill>
                  <a:srgbClr val="ffffff"/>
                </a:solidFill>
                <a:latin typeface="Arial"/>
              </a:rPr>
              <a:t>before</a:t>
            </a:r>
            <a:endParaRPr b="0" lang="es-PE" sz="2800" spc="-1" strike="noStrike">
              <a:latin typeface="Calibri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426680" y="233640"/>
            <a:ext cx="628236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Internet no ha </a:t>
            </a:r>
            <a:r>
              <a:rPr b="0" lang="es-PE" sz="2800" spc="-1" strike="noStrike">
                <a:solidFill>
                  <a:srgbClr val="00aeef"/>
                </a:solidFill>
                <a:latin typeface="Arial"/>
              </a:rPr>
              <a:t>sido siempre </a:t>
            </a: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tan</a:t>
            </a:r>
            <a:r>
              <a:rPr b="0" lang="es-PE" sz="2800" spc="-103" strike="noStrike">
                <a:solidFill>
                  <a:srgbClr val="00aeef"/>
                </a:solidFill>
                <a:latin typeface="Arial"/>
              </a:rPr>
              <a:t> </a:t>
            </a: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bonito...</a:t>
            </a:r>
            <a:endParaRPr b="0" lang="es-PE" sz="2800" spc="-1" strike="noStrike">
              <a:latin typeface="Calibri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467720" y="852840"/>
            <a:ext cx="6208560" cy="4090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6560" y="228600"/>
            <a:ext cx="8930880" cy="4465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166560" y="233640"/>
            <a:ext cx="280512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Frameworks</a:t>
            </a:r>
            <a:r>
              <a:rPr b="0" lang="es-PE" sz="2800" spc="-94" strike="noStrike">
                <a:solidFill>
                  <a:srgbClr val="00aeef"/>
                </a:solidFill>
                <a:latin typeface="Arial"/>
              </a:rPr>
              <a:t> </a:t>
            </a: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CSS</a:t>
            </a:r>
            <a:endParaRPr b="0" lang="es-PE" sz="2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823320" y="1179720"/>
            <a:ext cx="7784640" cy="5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Un</a:t>
            </a:r>
            <a:r>
              <a:rPr b="0" lang="es-PE" sz="1200" spc="134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framework</a:t>
            </a:r>
            <a:r>
              <a:rPr b="0" lang="es-PE" sz="1200" spc="13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CSS</a:t>
            </a:r>
            <a:r>
              <a:rPr b="0" lang="es-PE" sz="1200" spc="13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nos</a:t>
            </a:r>
            <a:r>
              <a:rPr b="0" lang="es-PE" sz="1200" spc="13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va</a:t>
            </a:r>
            <a:r>
              <a:rPr b="0" lang="es-PE" sz="1200" spc="13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a</a:t>
            </a:r>
            <a:r>
              <a:rPr b="0" lang="es-PE" sz="1200" spc="13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12" strike="noStrike">
                <a:solidFill>
                  <a:srgbClr val="595959"/>
                </a:solidFill>
                <a:latin typeface="Arial"/>
              </a:rPr>
              <a:t>permitir,</a:t>
            </a:r>
            <a:r>
              <a:rPr b="0" lang="es-PE" sz="1200" spc="134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desarrollar</a:t>
            </a:r>
            <a:r>
              <a:rPr b="0" lang="es-PE" sz="1200" spc="13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una</a:t>
            </a:r>
            <a:r>
              <a:rPr b="0" lang="es-PE" sz="1200" spc="13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interfaz</a:t>
            </a:r>
            <a:r>
              <a:rPr b="0" lang="es-PE" sz="1200" spc="13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gráfica</a:t>
            </a:r>
            <a:r>
              <a:rPr b="0" lang="es-PE" sz="1200" spc="13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de</a:t>
            </a:r>
            <a:r>
              <a:rPr b="0" lang="es-PE" sz="1200" spc="134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forma</a:t>
            </a:r>
            <a:r>
              <a:rPr b="0" lang="es-PE" sz="1200" spc="13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rápida</a:t>
            </a:r>
            <a:r>
              <a:rPr b="0" lang="es-PE" sz="1200" spc="13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y</a:t>
            </a:r>
            <a:r>
              <a:rPr b="0" lang="es-PE" sz="1200" spc="13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con</a:t>
            </a:r>
            <a:r>
              <a:rPr b="0" lang="es-PE" sz="1200" spc="13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buenos</a:t>
            </a:r>
            <a:r>
              <a:rPr b="0" lang="es-PE" sz="1200" spc="13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resultados,</a:t>
            </a:r>
            <a:endParaRPr b="0" lang="es-PE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es-PE" sz="12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para que no estemos 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comenzando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desde 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0 cada vez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que abordemos un nuevo</a:t>
            </a:r>
            <a:r>
              <a:rPr b="0" lang="es-PE" sz="1200" spc="-38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proyecto.</a:t>
            </a:r>
            <a:endParaRPr b="0" lang="es-PE" sz="12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623040" y="2625840"/>
            <a:ext cx="2209320" cy="1152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832680" y="2318040"/>
            <a:ext cx="2348280" cy="19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"/>
          <p:cNvSpPr/>
          <p:nvPr/>
        </p:nvSpPr>
        <p:spPr>
          <a:xfrm>
            <a:off x="6024240" y="2041920"/>
            <a:ext cx="2585520" cy="25855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019960" y="233640"/>
            <a:ext cx="509112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2800" spc="-9" strike="noStrike">
                <a:solidFill>
                  <a:srgbClr val="00aeef"/>
                </a:solidFill>
                <a:latin typeface="Arial"/>
              </a:rPr>
              <a:t>Bootstrap </a:t>
            </a: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es un framework</a:t>
            </a:r>
            <a:r>
              <a:rPr b="0" lang="es-PE" sz="2800" spc="-83" strike="noStrike">
                <a:solidFill>
                  <a:srgbClr val="00aeef"/>
                </a:solidFill>
                <a:latin typeface="Arial"/>
              </a:rPr>
              <a:t> </a:t>
            </a: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CSS</a:t>
            </a:r>
            <a:endParaRPr b="0" lang="es-PE" sz="2800" spc="-1" strike="noStrike">
              <a:latin typeface="Calibri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823320" y="1179720"/>
            <a:ext cx="3142080" cy="199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U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n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framewor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k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CS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S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e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s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u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n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conjunto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de</a:t>
            </a:r>
            <a:endParaRPr b="0" lang="es-PE" sz="1200" spc="-1" strike="noStrike">
              <a:latin typeface="Arial"/>
            </a:endParaRPr>
          </a:p>
          <a:p>
            <a:pPr marL="12600">
              <a:lnSpc>
                <a:spcPct val="197000"/>
              </a:lnSpc>
            </a:pP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herramientas para hacer 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más sencillo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el  trabajo de desarrollar una Interfaz de Usuario  De esa 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manera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podremos 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crear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nuestros  diseños/layout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s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d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e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manera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1" lang="es-PE" sz="1200" spc="-4" strike="noStrike">
                <a:solidFill>
                  <a:srgbClr val="595959"/>
                </a:solidFill>
                <a:latin typeface="Arial"/>
              </a:rPr>
              <a:t>rápid</a:t>
            </a:r>
            <a:r>
              <a:rPr b="1" lang="es-PE" sz="1200" spc="-1" strike="noStrike">
                <a:solidFill>
                  <a:srgbClr val="595959"/>
                </a:solidFill>
                <a:latin typeface="Arial"/>
              </a:rPr>
              <a:t>a</a:t>
            </a:r>
            <a:r>
              <a:rPr b="1" lang="es-PE" sz="12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y  </a:t>
            </a:r>
            <a:r>
              <a:rPr b="1" lang="es-PE" sz="1200" spc="-4" strike="noStrike">
                <a:solidFill>
                  <a:srgbClr val="595959"/>
                </a:solidFill>
                <a:latin typeface="Arial"/>
              </a:rPr>
              <a:t>consistente.</a:t>
            </a:r>
            <a:endParaRPr b="0" lang="es-PE" sz="12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23320" y="3713400"/>
            <a:ext cx="228744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PE" sz="1200" spc="-1" strike="noStrike">
                <a:solidFill>
                  <a:srgbClr val="595959"/>
                </a:solidFill>
                <a:latin typeface="Arial"/>
              </a:rPr>
              <a:t>Y </a:t>
            </a:r>
            <a:r>
              <a:rPr b="1" lang="es-PE" sz="1200" spc="-4" strike="noStrike">
                <a:solidFill>
                  <a:srgbClr val="595959"/>
                </a:solidFill>
                <a:latin typeface="Arial"/>
              </a:rPr>
              <a:t>si incluye la parte</a:t>
            </a:r>
            <a:r>
              <a:rPr b="1" lang="es-PE" sz="1200" spc="-103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1" lang="es-PE" sz="1200" spc="-4" strike="noStrike">
                <a:solidFill>
                  <a:srgbClr val="595959"/>
                </a:solidFill>
                <a:latin typeface="Arial"/>
              </a:rPr>
              <a:t>responsive</a:t>
            </a:r>
            <a:endParaRPr b="0" lang="es-PE" sz="12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4192920" y="1549440"/>
            <a:ext cx="4466880" cy="2233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645280" y="233640"/>
            <a:ext cx="385092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2800" spc="-1" strike="noStrike">
                <a:solidFill>
                  <a:srgbClr val="00aeef"/>
                </a:solidFill>
                <a:latin typeface="Arial"/>
              </a:rPr>
              <a:t>Y cómo va a </a:t>
            </a: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hacer</a:t>
            </a:r>
            <a:r>
              <a:rPr b="0" lang="es-PE" sz="2800" spc="-174" strike="noStrike">
                <a:solidFill>
                  <a:srgbClr val="00aeef"/>
                </a:solidFill>
                <a:latin typeface="Arial"/>
              </a:rPr>
              <a:t> </a:t>
            </a:r>
            <a:r>
              <a:rPr b="0" lang="es-PE" sz="2800" spc="-4" strike="noStrike">
                <a:solidFill>
                  <a:srgbClr val="00aeef"/>
                </a:solidFill>
                <a:latin typeface="Arial"/>
              </a:rPr>
              <a:t>eso?</a:t>
            </a:r>
            <a:endParaRPr b="0" lang="es-PE" sz="28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792360" y="1168200"/>
            <a:ext cx="7792200" cy="5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Bootstrap</a:t>
            </a:r>
            <a:r>
              <a:rPr b="0" lang="es-PE" sz="1200" spc="111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utiliza</a:t>
            </a:r>
            <a:r>
              <a:rPr b="0" lang="es-PE" sz="1200" spc="111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clases</a:t>
            </a:r>
            <a:r>
              <a:rPr b="0" lang="es-PE" sz="1200" spc="11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para</a:t>
            </a:r>
            <a:r>
              <a:rPr b="0" lang="es-PE" sz="1200" spc="111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definir</a:t>
            </a:r>
            <a:r>
              <a:rPr b="0" lang="es-PE" sz="1200" spc="111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la</a:t>
            </a:r>
            <a:r>
              <a:rPr b="0" lang="es-PE" sz="1200" spc="11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apariencia</a:t>
            </a:r>
            <a:r>
              <a:rPr b="0" lang="es-PE" sz="1200" spc="111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o</a:t>
            </a:r>
            <a:r>
              <a:rPr b="0" lang="es-PE" sz="1200" spc="11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comportamiento</a:t>
            </a:r>
            <a:r>
              <a:rPr b="0" lang="es-PE" sz="1200" spc="111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de</a:t>
            </a:r>
            <a:r>
              <a:rPr b="0" lang="es-PE" sz="1200" spc="111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elementos</a:t>
            </a:r>
            <a:r>
              <a:rPr b="0" lang="es-PE" sz="1200" spc="11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HTML,</a:t>
            </a:r>
            <a:r>
              <a:rPr b="0" lang="es-PE" sz="1200" spc="111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aunque</a:t>
            </a:r>
            <a:r>
              <a:rPr b="0" lang="es-PE" sz="1200" spc="11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también</a:t>
            </a:r>
            <a:r>
              <a:rPr b="0" lang="es-PE" sz="1200" spc="111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utiliza</a:t>
            </a:r>
            <a:endParaRPr b="0" lang="es-PE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es-PE" sz="12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Javascript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para elementos </a:t>
            </a:r>
            <a:r>
              <a:rPr b="0" lang="es-PE" sz="1200" spc="-1" strike="noStrike">
                <a:solidFill>
                  <a:srgbClr val="595959"/>
                </a:solidFill>
                <a:latin typeface="Arial"/>
              </a:rPr>
              <a:t>más</a:t>
            </a:r>
            <a:r>
              <a:rPr b="0" lang="es-PE" sz="1200" spc="-1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s-PE" sz="1200" spc="-4" strike="noStrike">
                <a:solidFill>
                  <a:srgbClr val="595959"/>
                </a:solidFill>
                <a:latin typeface="Arial"/>
              </a:rPr>
              <a:t>elaborados.</a:t>
            </a:r>
            <a:endParaRPr b="0" lang="es-PE" sz="12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171440" y="1995480"/>
            <a:ext cx="3672360" cy="2325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5463720" y="2377440"/>
            <a:ext cx="2184120" cy="16574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28e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28e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28e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28e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2022-03-05T01:05:50Z</dcterms:created>
  <dc:creator/>
  <dc:description/>
  <dc:language>es-PE</dc:language>
  <cp:lastModifiedBy/>
  <dcterms:modified xsi:type="dcterms:W3CDTF">2022-03-04T21:27:42Z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or">
    <vt:lpwstr>Google</vt:lpwstr>
  </property>
  <property fmtid="{D5CDD505-2E9C-101B-9397-08002B2CF9AE}" pid="4" name="HyperlinksChanged">
    <vt:bool>0</vt:bool>
  </property>
  <property fmtid="{D5CDD505-2E9C-101B-9397-08002B2CF9AE}" pid="5" name="LastSaved">
    <vt:filetime>2022-03-05T00:00:00Z</vt:filetime>
  </property>
  <property fmtid="{D5CDD505-2E9C-101B-9397-08002B2CF9AE}" pid="6" name="LinksUpToDate">
    <vt:bool>0</vt:bool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</Properties>
</file>