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Comforta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kevin savsa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C5FCACB-B1FC-4865-8BF4-F6963B856CFF}">
  <a:tblStyle styleId="{1C5FCACB-B1FC-4865-8BF4-F6963B856C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Comfortaa-regular.fntdata"/><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Comfortaa-bold.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9-13T05:15:19.477">
    <p:pos x="249" y="776"/>
    <p:text>The MAE simply measures the average absolute difference between the predicted
age and the ground truth.</p:text>
  </p:cm>
  <p:cm authorId="0" idx="2" dt="2019-09-13T05:17:49.197">
    <p:pos x="249" y="876"/>
    <p:text>CS measures the percentage of images that are correctly
classified in a certain range.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2b87ec94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2b87ec94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2b87ec94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2b87ec94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2b87ec94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2b87ec94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2b87ec94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2b87ec94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2b87ec94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2b87ec94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2b2eac0b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2b2eac0b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2b2eac0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2b2eac0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2b2eac0b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2b2eac0b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2b2eac0b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b2eac0b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2b2eac0b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b2eac0b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ff01736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ff01736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2b2eac0b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2b2eac0b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ff0173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ff0173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ff01736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ff01736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2b87ec9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2b87ec9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ff01736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ff01736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2b87ec9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b87ec9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2b87ec9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2b87ec9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2b87ec94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2b87ec94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t/>
            </a:r>
            <a:endParaRPr b="1" sz="1800"/>
          </a:p>
          <a:p>
            <a:pPr indent="0" lvl="0" marL="0" rtl="0" algn="just">
              <a:lnSpc>
                <a:spcPct val="115000"/>
              </a:lnSpc>
              <a:spcBef>
                <a:spcPts val="0"/>
              </a:spcBef>
              <a:spcAft>
                <a:spcPts val="0"/>
              </a:spcAft>
              <a:buClr>
                <a:schemeClr val="dk1"/>
              </a:buClr>
              <a:buSzPts val="1100"/>
              <a:buFont typeface="Arial"/>
              <a:buNone/>
            </a:pPr>
            <a:r>
              <a:t/>
            </a:r>
            <a:endParaRPr b="1" sz="1800"/>
          </a:p>
          <a:p>
            <a:pPr indent="0" lvl="0" marL="0" rtl="0" algn="just">
              <a:lnSpc>
                <a:spcPct val="115000"/>
              </a:lnSpc>
              <a:spcBef>
                <a:spcPts val="0"/>
              </a:spcBef>
              <a:spcAft>
                <a:spcPts val="0"/>
              </a:spcAft>
              <a:buClr>
                <a:schemeClr val="dk1"/>
              </a:buClr>
              <a:buSzPts val="1100"/>
              <a:buFont typeface="Arial"/>
              <a:buNone/>
            </a:pPr>
            <a:r>
              <a:t/>
            </a:r>
            <a:endParaRPr b="1" sz="1800"/>
          </a:p>
          <a:p>
            <a:pPr indent="0" lvl="0" marL="0" rtl="0" algn="just">
              <a:lnSpc>
                <a:spcPct val="115000"/>
              </a:lnSpc>
              <a:spcBef>
                <a:spcPts val="0"/>
              </a:spcBef>
              <a:spcAft>
                <a:spcPts val="0"/>
              </a:spcAft>
              <a:buClr>
                <a:schemeClr val="dk1"/>
              </a:buClr>
              <a:buSzPts val="1100"/>
              <a:buFont typeface="Arial"/>
              <a:buNone/>
            </a:pPr>
            <a:r>
              <a:t/>
            </a:r>
            <a:endParaRPr b="1" sz="1800"/>
          </a:p>
          <a:p>
            <a:pPr indent="0" lvl="0" marL="0" rtl="0" algn="just">
              <a:lnSpc>
                <a:spcPct val="115000"/>
              </a:lnSpc>
              <a:spcBef>
                <a:spcPts val="0"/>
              </a:spcBef>
              <a:spcAft>
                <a:spcPts val="0"/>
              </a:spcAft>
              <a:buClr>
                <a:schemeClr val="dk1"/>
              </a:buClr>
              <a:buSzPts val="1100"/>
              <a:buFont typeface="Arial"/>
              <a:buNone/>
            </a:pPr>
            <a:r>
              <a:t/>
            </a:r>
            <a:endParaRPr b="1" sz="1800"/>
          </a:p>
          <a:p>
            <a:pPr indent="0" lvl="0" marL="0" rtl="0" algn="just">
              <a:lnSpc>
                <a:spcPct val="115000"/>
              </a:lnSpc>
              <a:spcBef>
                <a:spcPts val="0"/>
              </a:spcBef>
              <a:spcAft>
                <a:spcPts val="0"/>
              </a:spcAft>
              <a:buClr>
                <a:schemeClr val="dk1"/>
              </a:buClr>
              <a:buSzPts val="1100"/>
              <a:buFont typeface="Arial"/>
              <a:buNone/>
            </a:pPr>
            <a:r>
              <a:t/>
            </a:r>
            <a:endParaRPr b="1" sz="1800"/>
          </a:p>
          <a:p>
            <a:pPr indent="0" lvl="0" marL="0" rtl="0" algn="just">
              <a:lnSpc>
                <a:spcPct val="115000"/>
              </a:lnSpc>
              <a:spcBef>
                <a:spcPts val="0"/>
              </a:spcBef>
              <a:spcAft>
                <a:spcPts val="0"/>
              </a:spcAft>
              <a:buClr>
                <a:schemeClr val="dk1"/>
              </a:buClr>
              <a:buSzPts val="1100"/>
              <a:buFont typeface="Arial"/>
              <a:buNone/>
            </a:pPr>
            <a:r>
              <a:t/>
            </a:r>
            <a:endParaRPr b="1" sz="1800"/>
          </a:p>
          <a:p>
            <a:pPr indent="0" lvl="0" marL="0" rtl="0" algn="just">
              <a:lnSpc>
                <a:spcPct val="115000"/>
              </a:lnSpc>
              <a:spcBef>
                <a:spcPts val="0"/>
              </a:spcBef>
              <a:spcAft>
                <a:spcPts val="0"/>
              </a:spcAft>
              <a:buClr>
                <a:schemeClr val="dk1"/>
              </a:buClr>
              <a:buSzPts val="1100"/>
              <a:buFont typeface="Arial"/>
              <a:buNone/>
            </a:pPr>
            <a:r>
              <a:t/>
            </a:r>
            <a:endParaRPr b="1" sz="1800"/>
          </a:p>
          <a:p>
            <a:pPr indent="0" lvl="0" marL="0" rtl="0" algn="just">
              <a:lnSpc>
                <a:spcPct val="115000"/>
              </a:lnSpc>
              <a:spcBef>
                <a:spcPts val="0"/>
              </a:spcBef>
              <a:spcAft>
                <a:spcPts val="0"/>
              </a:spcAft>
              <a:buClr>
                <a:schemeClr val="dk1"/>
              </a:buClr>
              <a:buSzPts val="1100"/>
              <a:buFont typeface="Arial"/>
              <a:buNone/>
            </a:pPr>
            <a:r>
              <a:t/>
            </a:r>
            <a:endParaRPr b="1" sz="1800"/>
          </a:p>
          <a:p>
            <a:pPr indent="0" lvl="0" marL="0" rtl="0" algn="just">
              <a:lnSpc>
                <a:spcPct val="115000"/>
              </a:lnSpc>
              <a:spcBef>
                <a:spcPts val="0"/>
              </a:spcBef>
              <a:spcAft>
                <a:spcPts val="0"/>
              </a:spcAft>
              <a:buClr>
                <a:schemeClr val="dk1"/>
              </a:buClr>
              <a:buSzPts val="1100"/>
              <a:buFont typeface="Arial"/>
              <a:buNone/>
            </a:pPr>
            <a:r>
              <a:t/>
            </a:r>
            <a:endParaRPr b="1" sz="1800"/>
          </a:p>
          <a:p>
            <a:pPr indent="0" lvl="0" marL="0" rtl="0" algn="just">
              <a:lnSpc>
                <a:spcPct val="115000"/>
              </a:lnSpc>
              <a:spcBef>
                <a:spcPts val="0"/>
              </a:spcBef>
              <a:spcAft>
                <a:spcPts val="0"/>
              </a:spcAft>
              <a:buClr>
                <a:schemeClr val="dk1"/>
              </a:buClr>
              <a:buSzPts val="1100"/>
              <a:buFont typeface="Arial"/>
              <a:buNone/>
            </a:pPr>
            <a:r>
              <a:t/>
            </a:r>
            <a:endParaRPr b="1" sz="1800"/>
          </a:p>
          <a:p>
            <a:pPr indent="0" lvl="0" marL="0" rtl="0" algn="ctr">
              <a:lnSpc>
                <a:spcPct val="115000"/>
              </a:lnSpc>
              <a:spcBef>
                <a:spcPts val="0"/>
              </a:spcBef>
              <a:spcAft>
                <a:spcPts val="0"/>
              </a:spcAft>
              <a:buClr>
                <a:schemeClr val="dk1"/>
              </a:buClr>
              <a:buSzPts val="1100"/>
              <a:buFont typeface="Arial"/>
              <a:buNone/>
            </a:pPr>
            <a:r>
              <a:t/>
            </a:r>
            <a:endParaRPr b="1" sz="1800"/>
          </a:p>
          <a:p>
            <a:pPr indent="0" lvl="0" marL="0" rtl="0" algn="ctr">
              <a:lnSpc>
                <a:spcPct val="115000"/>
              </a:lnSpc>
              <a:spcBef>
                <a:spcPts val="0"/>
              </a:spcBef>
              <a:spcAft>
                <a:spcPts val="0"/>
              </a:spcAft>
              <a:buNone/>
            </a:pPr>
            <a:r>
              <a:rPr b="1" lang="en" sz="1800" u="sng"/>
              <a:t>CS574</a:t>
            </a:r>
            <a:endParaRPr b="1" sz="1800" u="sng"/>
          </a:p>
          <a:p>
            <a:pPr indent="0" lvl="0" marL="0" rtl="0" algn="ctr">
              <a:lnSpc>
                <a:spcPct val="115000"/>
              </a:lnSpc>
              <a:spcBef>
                <a:spcPts val="0"/>
              </a:spcBef>
              <a:spcAft>
                <a:spcPts val="0"/>
              </a:spcAft>
              <a:buNone/>
            </a:pPr>
            <a:r>
              <a:rPr b="1" lang="en" sz="1800" u="sng"/>
              <a:t>Computer vision and machine learning</a:t>
            </a:r>
            <a:endParaRPr b="1" sz="1800" u="sng"/>
          </a:p>
          <a:p>
            <a:pPr indent="0" lvl="0" marL="3657600" rtl="0" algn="l">
              <a:lnSpc>
                <a:spcPct val="115000"/>
              </a:lnSpc>
              <a:spcBef>
                <a:spcPts val="0"/>
              </a:spcBef>
              <a:spcAft>
                <a:spcPts val="0"/>
              </a:spcAft>
              <a:buClr>
                <a:schemeClr val="dk1"/>
              </a:buClr>
              <a:buSzPts val="1100"/>
              <a:buFont typeface="Arial"/>
              <a:buNone/>
            </a:pPr>
            <a:r>
              <a:rPr b="1" lang="en" sz="1400">
                <a:solidFill>
                  <a:srgbClr val="24292E"/>
                </a:solidFill>
                <a:highlight>
                  <a:srgbClr val="FFFFFF"/>
                </a:highlight>
              </a:rPr>
              <a:t>(Assignment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3657600" rtl="0" algn="r">
              <a:lnSpc>
                <a:spcPct val="115000"/>
              </a:lnSpc>
              <a:spcBef>
                <a:spcPts val="0"/>
              </a:spcBef>
              <a:spcAft>
                <a:spcPts val="0"/>
              </a:spcAft>
              <a:buNone/>
            </a:pPr>
            <a:r>
              <a:t/>
            </a:r>
            <a:endParaRPr sz="1200" u="sng">
              <a:solidFill>
                <a:srgbClr val="24292E"/>
              </a:solidFill>
              <a:highlight>
                <a:srgbClr val="FFFFFF"/>
              </a:highlight>
            </a:endParaRPr>
          </a:p>
          <a:p>
            <a:pPr indent="0" lvl="0" marL="3657600" rtl="0" algn="r">
              <a:lnSpc>
                <a:spcPct val="115000"/>
              </a:lnSpc>
              <a:spcBef>
                <a:spcPts val="0"/>
              </a:spcBef>
              <a:spcAft>
                <a:spcPts val="0"/>
              </a:spcAft>
              <a:buNone/>
            </a:pPr>
            <a:r>
              <a:t/>
            </a:r>
            <a:endParaRPr sz="1200" u="sng">
              <a:solidFill>
                <a:srgbClr val="24292E"/>
              </a:solidFill>
              <a:highlight>
                <a:srgbClr val="FFFFFF"/>
              </a:highlight>
            </a:endParaRPr>
          </a:p>
          <a:p>
            <a:pPr indent="0" lvl="0" marL="3657600" rtl="0" algn="r">
              <a:lnSpc>
                <a:spcPct val="115000"/>
              </a:lnSpc>
              <a:spcBef>
                <a:spcPts val="0"/>
              </a:spcBef>
              <a:spcAft>
                <a:spcPts val="0"/>
              </a:spcAft>
              <a:buClr>
                <a:schemeClr val="dk1"/>
              </a:buClr>
              <a:buSzPts val="1100"/>
              <a:buFont typeface="Arial"/>
              <a:buNone/>
            </a:pPr>
            <a:r>
              <a:rPr lang="en" sz="1200" u="sng">
                <a:solidFill>
                  <a:srgbClr val="24292E"/>
                </a:solidFill>
                <a:highlight>
                  <a:srgbClr val="FFFFFF"/>
                </a:highlight>
              </a:rPr>
              <a:t>Created by</a:t>
            </a:r>
            <a:r>
              <a:rPr lang="en" sz="1200">
                <a:solidFill>
                  <a:srgbClr val="24292E"/>
                </a:solidFill>
                <a:highlight>
                  <a:srgbClr val="FFFFFF"/>
                </a:highlight>
              </a:rPr>
              <a:t>:-</a:t>
            </a:r>
            <a:endParaRPr sz="1200">
              <a:solidFill>
                <a:srgbClr val="24292E"/>
              </a:solidFill>
              <a:highlight>
                <a:srgbClr val="FFFFFF"/>
              </a:highlight>
            </a:endParaRPr>
          </a:p>
          <a:p>
            <a:pPr indent="0" lvl="0" marL="3657600" rtl="0" algn="r">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 Group 07 )</a:t>
            </a:r>
            <a:endParaRPr sz="1200">
              <a:solidFill>
                <a:srgbClr val="24292E"/>
              </a:solidFill>
              <a:highlight>
                <a:srgbClr val="FFFFFF"/>
              </a:highlight>
            </a:endParaRPr>
          </a:p>
          <a:p>
            <a:pPr indent="0" lvl="0" marL="3657600" rtl="0" algn="r">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Aditya(160101010)</a:t>
            </a:r>
            <a:endParaRPr sz="1200">
              <a:solidFill>
                <a:srgbClr val="24292E"/>
              </a:solidFill>
              <a:highlight>
                <a:srgbClr val="FFFFFF"/>
              </a:highlight>
            </a:endParaRPr>
          </a:p>
          <a:p>
            <a:pPr indent="0" lvl="0" marL="3657600" rtl="0" algn="r">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Avinash(160101018)</a:t>
            </a:r>
            <a:endParaRPr sz="1200">
              <a:solidFill>
                <a:srgbClr val="24292E"/>
              </a:solidFill>
              <a:highlight>
                <a:srgbClr val="FFFFFF"/>
              </a:highlight>
            </a:endParaRPr>
          </a:p>
          <a:p>
            <a:pPr indent="0" lvl="0" marL="3657600" rtl="0" algn="r">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Phool Chandra(160101051)</a:t>
            </a:r>
            <a:endParaRPr sz="1200">
              <a:solidFill>
                <a:srgbClr val="24292E"/>
              </a:solidFill>
              <a:highlight>
                <a:srgbClr val="FFFFFF"/>
              </a:highlight>
            </a:endParaRPr>
          </a:p>
          <a:p>
            <a:pPr indent="0" lvl="0" marL="3657600" rtl="0" algn="r">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Savinay(160101062)</a:t>
            </a:r>
            <a:endParaRPr sz="1200">
              <a:solidFill>
                <a:srgbClr val="24292E"/>
              </a:solidFill>
              <a:highlight>
                <a:srgbClr val="FFFFFF"/>
              </a:highlight>
            </a:endParaRPr>
          </a:p>
          <a:p>
            <a:pPr indent="0" lvl="0" marL="3657600" rtl="0" algn="r">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Kevin(160101063)</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Deep Regression Forests for Age estimation</a:t>
            </a:r>
            <a:endParaRPr/>
          </a:p>
          <a:p>
            <a:pPr indent="0" lvl="0" marL="0" rtl="0" algn="l">
              <a:spcBef>
                <a:spcPts val="0"/>
              </a:spcBef>
              <a:spcAft>
                <a:spcPts val="0"/>
              </a:spcAft>
              <a:buNone/>
            </a:pPr>
            <a:r>
              <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contribution of this paper is two folds: </a:t>
            </a:r>
            <a:endParaRPr/>
          </a:p>
          <a:p>
            <a:pPr indent="0" lvl="0" marL="0" rtl="0" algn="l">
              <a:spcBef>
                <a:spcPts val="1600"/>
              </a:spcBef>
              <a:spcAft>
                <a:spcPts val="0"/>
              </a:spcAft>
              <a:buNone/>
            </a:pPr>
            <a:r>
              <a:rPr lang="en" sz="1200"/>
              <a:t>1) It proposes Deep Regression Forests (DRFs), an end-to-end model, to deal with heterogeneous data by jointly learning input-dependant data partition at split nodes and data abstraction at leaf nodes.</a:t>
            </a:r>
            <a:endParaRPr sz="1200"/>
          </a:p>
          <a:p>
            <a:pPr indent="0" lvl="0" marL="0" rtl="0" algn="l">
              <a:spcBef>
                <a:spcPts val="1600"/>
              </a:spcBef>
              <a:spcAft>
                <a:spcPts val="0"/>
              </a:spcAft>
              <a:buNone/>
            </a:pPr>
            <a:r>
              <a:rPr lang="en" sz="1200"/>
              <a:t> 2) We apply DRFs on two standard age estimation benchmarks, and achieve state-of-the-art results e.g. MORPH,  FG-NET</a:t>
            </a:r>
            <a:endParaRPr sz="1200"/>
          </a:p>
          <a:p>
            <a:pPr indent="0" lvl="0" marL="0" rtl="0" algn="l">
              <a:spcBef>
                <a:spcPts val="1600"/>
              </a:spcBef>
              <a:spcAft>
                <a:spcPts val="0"/>
              </a:spcAft>
              <a:buNone/>
            </a:pPr>
            <a:r>
              <a:rPr lang="en" sz="1200"/>
              <a:t>Previous work- 1. kernel-based global non-linear mapping -&gt; biased heterogeneous data</a:t>
            </a:r>
            <a:endParaRPr sz="1200"/>
          </a:p>
          <a:p>
            <a:pPr indent="0" lvl="0" marL="914400" rtl="0" algn="l">
              <a:spcBef>
                <a:spcPts val="1600"/>
              </a:spcBef>
              <a:spcAft>
                <a:spcPts val="1600"/>
              </a:spcAft>
              <a:buNone/>
            </a:pPr>
            <a:r>
              <a:rPr lang="en" sz="1200"/>
              <a:t>   2.; Divide-and-conquer method makes hard partitions according to ages-&gt; by any heuristic or greedy algorithms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Deep Regression Forests for Age estimation</a:t>
            </a:r>
            <a:endParaRPr/>
          </a:p>
          <a:p>
            <a:pPr indent="0" lvl="0" marL="0" rtl="0" algn="l">
              <a:spcBef>
                <a:spcPts val="0"/>
              </a:spcBef>
              <a:spcAft>
                <a:spcPts val="0"/>
              </a:spcAft>
              <a:buNone/>
            </a:pPr>
            <a:r>
              <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It’s structure:-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5" name="Google Shape;115;p23"/>
          <p:cNvPicPr preferRelativeResize="0"/>
          <p:nvPr/>
        </p:nvPicPr>
        <p:blipFill>
          <a:blip r:embed="rId3">
            <a:alphaModFix/>
          </a:blip>
          <a:stretch>
            <a:fillRect/>
          </a:stretch>
        </p:blipFill>
        <p:spPr>
          <a:xfrm>
            <a:off x="1743075" y="1616175"/>
            <a:ext cx="5657850" cy="291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11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The subtree rooted at node n: T</a:t>
            </a:r>
            <a:r>
              <a:rPr baseline="-25000" lang="en" sz="1200"/>
              <a:t>n </a:t>
            </a:r>
            <a:r>
              <a:rPr lang="en" sz="1200"/>
              <a:t>and its left and right subtrees: T</a:t>
            </a:r>
            <a:r>
              <a:rPr baseline="-25000" lang="en" sz="1200"/>
              <a:t>nl</a:t>
            </a:r>
            <a:r>
              <a:rPr lang="en" sz="1200"/>
              <a:t> and T</a:t>
            </a:r>
            <a:r>
              <a:rPr baseline="-25000" lang="en" sz="1200"/>
              <a:t>nr </a:t>
            </a:r>
            <a:r>
              <a:rPr lang="en" sz="1200"/>
              <a:t>.</a:t>
            </a:r>
            <a:endParaRPr sz="1200"/>
          </a:p>
          <a:p>
            <a:pPr indent="0" lvl="0" marL="0" rtl="0" algn="l">
              <a:spcBef>
                <a:spcPts val="0"/>
              </a:spcBef>
              <a:spcAft>
                <a:spcPts val="0"/>
              </a:spcAft>
              <a:buNone/>
            </a:pPr>
            <a:r>
              <a:rPr lang="en" sz="1200"/>
              <a:t>Each leaf node l ∈ L contains a probability density distribution π(y) over Y</a:t>
            </a:r>
            <a:endParaRPr sz="1200"/>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22" name="Google Shape;122;p24"/>
          <p:cNvPicPr preferRelativeResize="0"/>
          <p:nvPr/>
        </p:nvPicPr>
        <p:blipFill>
          <a:blip r:embed="rId3">
            <a:alphaModFix/>
          </a:blip>
          <a:stretch>
            <a:fillRect/>
          </a:stretch>
        </p:blipFill>
        <p:spPr>
          <a:xfrm>
            <a:off x="1609725" y="1571625"/>
            <a:ext cx="5924550" cy="278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Deep Regression Forests for Age estimation</a:t>
            </a:r>
            <a:endParaRPr/>
          </a:p>
        </p:txBody>
      </p:sp>
      <p:sp>
        <p:nvSpPr>
          <p:cNvPr id="128" name="Google Shape;128;p25"/>
          <p:cNvSpPr txBox="1"/>
          <p:nvPr>
            <p:ph idx="1" type="body"/>
          </p:nvPr>
        </p:nvSpPr>
        <p:spPr>
          <a:xfrm>
            <a:off x="311700" y="1152475"/>
            <a:ext cx="8520600" cy="4260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It uses CNN </a:t>
            </a:r>
            <a:endParaRPr sz="1200"/>
          </a:p>
          <a:p>
            <a:pPr indent="0" lvl="0" marL="0" rtl="0" algn="l">
              <a:spcBef>
                <a:spcPts val="1600"/>
              </a:spcBef>
              <a:spcAft>
                <a:spcPts val="0"/>
              </a:spcAft>
              <a:buNone/>
            </a:pPr>
            <a:r>
              <a:rPr lang="en" sz="1200"/>
              <a:t>	Layers of CNN involved in it:- A. Convolution Layer B. ReLu layer, C. Pooling layer. D. Fully-connected layer</a:t>
            </a:r>
            <a:endParaRPr sz="1200"/>
          </a:p>
          <a:p>
            <a:pPr indent="0" lvl="0" marL="0" rtl="0" algn="l">
              <a:spcBef>
                <a:spcPts val="1600"/>
              </a:spcBef>
              <a:spcAft>
                <a:spcPts val="0"/>
              </a:spcAft>
              <a:buNone/>
            </a:pPr>
            <a:r>
              <a:rPr lang="en" sz="1200"/>
              <a:t>2. Regression Trees based on different algorithms</a:t>
            </a:r>
            <a:endParaRPr sz="1200"/>
          </a:p>
          <a:p>
            <a:pPr indent="-304800" lvl="0" marL="914400" rtl="0" algn="l">
              <a:spcBef>
                <a:spcPts val="1600"/>
              </a:spcBef>
              <a:spcAft>
                <a:spcPts val="0"/>
              </a:spcAft>
              <a:buSzPts val="1200"/>
              <a:buAutoNum type="alphaUcPeriod"/>
            </a:pPr>
            <a:r>
              <a:rPr lang="en" sz="1200"/>
              <a:t>SVM   B. Naive Bayes     C. Logistic regression   D.  Linear Regression.</a:t>
            </a:r>
            <a:endParaRPr sz="1200"/>
          </a:p>
          <a:p>
            <a:pPr indent="0" lvl="0" marL="0" rtl="0" algn="l">
              <a:spcBef>
                <a:spcPts val="1600"/>
              </a:spcBef>
              <a:spcAft>
                <a:spcPts val="0"/>
              </a:spcAft>
              <a:buNone/>
            </a:pPr>
            <a:r>
              <a:rPr lang="en" sz="1200"/>
              <a:t>Deep Regression Forests (DRFs), an end-to-end model, for age estimation. DRFs connect the split nodes to a fully connected layer of a convolutional neural network (CNN) and deal with heterogeneous data by jointly learning input-dependant data partitions at the split nodes and data abstractions at the leaf nodes. This joint learning follows an alternating strategy: First, by fixing the leaf nodes, the split nodes as well as the CNN parameters are optimized by Back-propagation; Then, by fixing the split nodes, the leaf nodes are optimized by iterating a step-size free and fast converging update rule derived from Variational Bounding. We verify the proposed DRFs on three standard age estimation benchmarks and achieve state-of-the-art results on all of them.</a:t>
            </a:r>
            <a:r>
              <a:rPr lang="en" sz="1200">
                <a:solidFill>
                  <a:srgbClr val="222222"/>
                </a:solidFill>
                <a:highlight>
                  <a:srgbClr val="FFFFFF"/>
                </a:highlight>
              </a:rPr>
              <a:t> </a:t>
            </a:r>
            <a:endParaRPr sz="1200">
              <a:solidFill>
                <a:srgbClr val="222222"/>
              </a:solidFill>
              <a:highlight>
                <a:srgbClr val="FFFFFF"/>
              </a:highlight>
            </a:endParaRPr>
          </a:p>
          <a:p>
            <a:pPr indent="0" lvl="0" marL="0" rtl="0" algn="l">
              <a:spcBef>
                <a:spcPts val="1600"/>
              </a:spcBef>
              <a:spcAft>
                <a:spcPts val="0"/>
              </a:spcAft>
              <a:buNone/>
            </a:pPr>
            <a:r>
              <a:rPr lang="en" sz="1200">
                <a:solidFill>
                  <a:srgbClr val="222222"/>
                </a:solidFill>
                <a:highlight>
                  <a:srgbClr val="FFFFFF"/>
                </a:highlight>
              </a:rPr>
              <a:t>A function of </a:t>
            </a:r>
            <a:r>
              <a:rPr b="1" lang="en" sz="1200">
                <a:solidFill>
                  <a:srgbClr val="222222"/>
                </a:solidFill>
                <a:highlight>
                  <a:srgbClr val="FFFFFF"/>
                </a:highlight>
              </a:rPr>
              <a:t>bounded variation</a:t>
            </a:r>
            <a:r>
              <a:rPr lang="en" sz="1200">
                <a:solidFill>
                  <a:srgbClr val="222222"/>
                </a:solidFill>
                <a:highlight>
                  <a:srgbClr val="FFFFFF"/>
                </a:highlight>
              </a:rPr>
              <a:t>, also known as </a:t>
            </a:r>
            <a:r>
              <a:rPr b="1" i="1" lang="en" sz="1200">
                <a:solidFill>
                  <a:srgbClr val="222222"/>
                </a:solidFill>
                <a:highlight>
                  <a:srgbClr val="FFFFFF"/>
                </a:highlight>
                <a:latin typeface="Times New Roman"/>
                <a:ea typeface="Times New Roman"/>
                <a:cs typeface="Times New Roman"/>
                <a:sym typeface="Times New Roman"/>
              </a:rPr>
              <a:t>BV</a:t>
            </a:r>
            <a:r>
              <a:rPr b="1" lang="en" sz="1200">
                <a:solidFill>
                  <a:srgbClr val="222222"/>
                </a:solidFill>
                <a:highlight>
                  <a:srgbClr val="FFFFFF"/>
                </a:highlight>
              </a:rPr>
              <a:t> function</a:t>
            </a:r>
            <a:r>
              <a:rPr lang="en" sz="1200">
                <a:solidFill>
                  <a:srgbClr val="222222"/>
                </a:solidFill>
                <a:highlight>
                  <a:srgbClr val="FFFFFF"/>
                </a:highlight>
              </a:rPr>
              <a:t>, is a real-valued function whose total variation is bounded (finite)</a:t>
            </a:r>
            <a:endParaRPr sz="1200"/>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solidFill>
                  <a:srgbClr val="222222"/>
                </a:solidFill>
                <a:highlight>
                  <a:srgbClr val="FFFFFF"/>
                </a:highlight>
              </a:rPr>
              <a:t>Logistic regression</a:t>
            </a:r>
            <a:r>
              <a:rPr lang="en" sz="1200">
                <a:solidFill>
                  <a:srgbClr val="222222"/>
                </a:solidFill>
                <a:highlight>
                  <a:srgbClr val="FFFFFF"/>
                </a:highlight>
              </a:rPr>
              <a:t> is used when the dependent variable is binary in nature. In contrast, </a:t>
            </a:r>
            <a:r>
              <a:rPr b="1" lang="en" sz="1200">
                <a:solidFill>
                  <a:srgbClr val="222222"/>
                </a:solidFill>
                <a:highlight>
                  <a:srgbClr val="FFFFFF"/>
                </a:highlight>
              </a:rPr>
              <a:t>Linear regression</a:t>
            </a:r>
            <a:r>
              <a:rPr lang="en" sz="1200">
                <a:solidFill>
                  <a:srgbClr val="222222"/>
                </a:solidFill>
                <a:highlight>
                  <a:srgbClr val="FFFFFF"/>
                </a:highlight>
              </a:rPr>
              <a:t> is used when the dependent variable is continuous and nature of the </a:t>
            </a:r>
            <a:r>
              <a:rPr b="1" lang="en" sz="1200">
                <a:solidFill>
                  <a:srgbClr val="222222"/>
                </a:solidFill>
                <a:highlight>
                  <a:srgbClr val="FFFFFF"/>
                </a:highlight>
              </a:rPr>
              <a:t>regression</a:t>
            </a:r>
            <a:r>
              <a:rPr lang="en" sz="1200">
                <a:solidFill>
                  <a:srgbClr val="222222"/>
                </a:solidFill>
                <a:highlight>
                  <a:srgbClr val="FFFFFF"/>
                </a:highlight>
              </a:rPr>
              <a:t> line is </a:t>
            </a:r>
            <a:r>
              <a:rPr b="1" lang="en" sz="1200">
                <a:solidFill>
                  <a:srgbClr val="222222"/>
                </a:solidFill>
                <a:highlight>
                  <a:srgbClr val="FFFFFF"/>
                </a:highlight>
              </a:rPr>
              <a:t>linear</a:t>
            </a:r>
            <a:r>
              <a:rPr lang="en" sz="1200">
                <a:solidFill>
                  <a:srgbClr val="222222"/>
                </a:solidFill>
                <a:highlight>
                  <a:srgbClr val="FFFFFF"/>
                </a:highlight>
              </a:rPr>
              <a:t>.</a:t>
            </a:r>
            <a:endParaRPr/>
          </a:p>
        </p:txBody>
      </p:sp>
      <p:graphicFrame>
        <p:nvGraphicFramePr>
          <p:cNvPr id="135" name="Google Shape;135;p26"/>
          <p:cNvGraphicFramePr/>
          <p:nvPr/>
        </p:nvGraphicFramePr>
        <p:xfrm>
          <a:off x="952500" y="1809750"/>
          <a:ext cx="3000000" cy="3000000"/>
        </p:xfrm>
        <a:graphic>
          <a:graphicData uri="http://schemas.openxmlformats.org/drawingml/2006/table">
            <a:tbl>
              <a:tblPr>
                <a:noFill/>
                <a:tableStyleId>{1C5FCACB-B1FC-4865-8BF4-F6963B856CFF}</a:tableStyleId>
              </a:tblPr>
              <a:tblGrid>
                <a:gridCol w="2413000"/>
                <a:gridCol w="2413000"/>
                <a:gridCol w="2413000"/>
              </a:tblGrid>
              <a:tr h="381000">
                <a:tc>
                  <a:txBody>
                    <a:bodyPr/>
                    <a:lstStyle/>
                    <a:p>
                      <a:pPr indent="0" lvl="0" marL="0" rtl="0" algn="l">
                        <a:spcBef>
                          <a:spcPts val="0"/>
                        </a:spcBef>
                        <a:spcAft>
                          <a:spcPts val="0"/>
                        </a:spcAft>
                        <a:buNone/>
                      </a:pPr>
                      <a:r>
                        <a:rPr lang="en"/>
                        <a:t>Name of dataset</a:t>
                      </a:r>
                      <a:endParaRPr/>
                    </a:p>
                  </a:txBody>
                  <a:tcPr marT="91425" marB="91425" marR="91425" marL="91425"/>
                </a:tc>
                <a:tc>
                  <a:txBody>
                    <a:bodyPr/>
                    <a:lstStyle/>
                    <a:p>
                      <a:pPr indent="0" lvl="0" marL="0" rtl="0" algn="l">
                        <a:spcBef>
                          <a:spcPts val="0"/>
                        </a:spcBef>
                        <a:spcAft>
                          <a:spcPts val="0"/>
                        </a:spcAft>
                        <a:buNone/>
                      </a:pPr>
                      <a:r>
                        <a:rPr lang="en"/>
                        <a:t>MAE</a:t>
                      </a:r>
                      <a:endParaRPr/>
                    </a:p>
                  </a:txBody>
                  <a:tcPr marT="91425" marB="91425" marR="91425" marL="91425"/>
                </a:tc>
                <a:tc>
                  <a:txBody>
                    <a:bodyPr/>
                    <a:lstStyle/>
                    <a:p>
                      <a:pPr indent="0" lvl="0" marL="0" rtl="0" algn="l">
                        <a:spcBef>
                          <a:spcPts val="0"/>
                        </a:spcBef>
                        <a:spcAft>
                          <a:spcPts val="0"/>
                        </a:spcAft>
                        <a:buNone/>
                      </a:pPr>
                      <a:r>
                        <a:rPr lang="en"/>
                        <a:t>CS</a:t>
                      </a:r>
                      <a:endParaRPr/>
                    </a:p>
                  </a:txBody>
                  <a:tcPr marT="91425" marB="91425" marR="91425" marL="91425"/>
                </a:tc>
              </a:tr>
              <a:tr h="381000">
                <a:tc>
                  <a:txBody>
                    <a:bodyPr/>
                    <a:lstStyle/>
                    <a:p>
                      <a:pPr indent="0" lvl="0" marL="0" rtl="0" algn="l">
                        <a:spcBef>
                          <a:spcPts val="0"/>
                        </a:spcBef>
                        <a:spcAft>
                          <a:spcPts val="0"/>
                        </a:spcAft>
                        <a:buNone/>
                      </a:pPr>
                      <a:r>
                        <a:rPr lang="en"/>
                        <a:t>MORPH</a:t>
                      </a:r>
                      <a:endParaRPr/>
                    </a:p>
                  </a:txBody>
                  <a:tcPr marT="91425" marB="91425" marR="91425" marL="91425"/>
                </a:tc>
                <a:tc>
                  <a:txBody>
                    <a:bodyPr/>
                    <a:lstStyle/>
                    <a:p>
                      <a:pPr indent="0" lvl="0" marL="0" rtl="0" algn="l">
                        <a:spcBef>
                          <a:spcPts val="0"/>
                        </a:spcBef>
                        <a:spcAft>
                          <a:spcPts val="0"/>
                        </a:spcAft>
                        <a:buNone/>
                      </a:pPr>
                      <a:r>
                        <a:rPr lang="en"/>
                        <a:t>2.17</a:t>
                      </a:r>
                      <a:endParaRPr/>
                    </a:p>
                  </a:txBody>
                  <a:tcPr marT="91425" marB="91425" marR="91425" marL="91425"/>
                </a:tc>
                <a:tc>
                  <a:txBody>
                    <a:bodyPr/>
                    <a:lstStyle/>
                    <a:p>
                      <a:pPr indent="0" lvl="0" marL="0" rtl="0" algn="l">
                        <a:spcBef>
                          <a:spcPts val="0"/>
                        </a:spcBef>
                        <a:spcAft>
                          <a:spcPts val="0"/>
                        </a:spcAft>
                        <a:buNone/>
                      </a:pPr>
                      <a:r>
                        <a:rPr lang="en"/>
                        <a:t>91.3</a:t>
                      </a:r>
                      <a:endParaRPr/>
                    </a:p>
                  </a:txBody>
                  <a:tcPr marT="91425" marB="91425" marR="91425" marL="91425"/>
                </a:tc>
              </a:tr>
              <a:tr h="381000">
                <a:tc>
                  <a:txBody>
                    <a:bodyPr/>
                    <a:lstStyle/>
                    <a:p>
                      <a:pPr indent="0" lvl="0" marL="0" rtl="0" algn="l">
                        <a:spcBef>
                          <a:spcPts val="0"/>
                        </a:spcBef>
                        <a:spcAft>
                          <a:spcPts val="0"/>
                        </a:spcAft>
                        <a:buNone/>
                      </a:pPr>
                      <a:r>
                        <a:rPr lang="en"/>
                        <a:t>FG-NET</a:t>
                      </a:r>
                      <a:endParaRPr/>
                    </a:p>
                  </a:txBody>
                  <a:tcPr marT="91425" marB="91425" marR="91425" marL="91425"/>
                </a:tc>
                <a:tc>
                  <a:txBody>
                    <a:bodyPr/>
                    <a:lstStyle/>
                    <a:p>
                      <a:pPr indent="0" lvl="0" marL="0" rtl="0" algn="l">
                        <a:spcBef>
                          <a:spcPts val="0"/>
                        </a:spcBef>
                        <a:spcAft>
                          <a:spcPts val="0"/>
                        </a:spcAft>
                        <a:buNone/>
                      </a:pPr>
                      <a:r>
                        <a:rPr lang="en"/>
                        <a:t>3.85</a:t>
                      </a:r>
                      <a:endParaRPr/>
                    </a:p>
                  </a:txBody>
                  <a:tcPr marT="91425" marB="91425" marR="91425" marL="91425"/>
                </a:tc>
                <a:tc>
                  <a:txBody>
                    <a:bodyPr/>
                    <a:lstStyle/>
                    <a:p>
                      <a:pPr indent="0" lvl="0" marL="0" rtl="0" algn="l">
                        <a:spcBef>
                          <a:spcPts val="0"/>
                        </a:spcBef>
                        <a:spcAft>
                          <a:spcPts val="0"/>
                        </a:spcAft>
                        <a:buNone/>
                      </a:pPr>
                      <a:r>
                        <a:rPr lang="en"/>
                        <a:t>80.6</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1739250"/>
            <a:ext cx="8520600" cy="166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Ordinal Regression with Multiple Output CNN for Age Estimation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14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Approaches Before This Paper</a:t>
            </a:r>
            <a:endParaRPr/>
          </a:p>
        </p:txBody>
      </p:sp>
      <p:sp>
        <p:nvSpPr>
          <p:cNvPr id="146" name="Google Shape;146;p28"/>
          <p:cNvSpPr txBox="1"/>
          <p:nvPr>
            <p:ph idx="1" type="body"/>
          </p:nvPr>
        </p:nvSpPr>
        <p:spPr>
          <a:xfrm>
            <a:off x="311700" y="722250"/>
            <a:ext cx="8520600" cy="4240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AutoNum type="arabicPeriod"/>
            </a:pPr>
            <a:r>
              <a:rPr b="1" lang="en" sz="1400">
                <a:solidFill>
                  <a:srgbClr val="000000"/>
                </a:solidFill>
              </a:rPr>
              <a:t>multi-class</a:t>
            </a:r>
            <a:r>
              <a:rPr b="1" lang="en" sz="1400">
                <a:solidFill>
                  <a:srgbClr val="000000"/>
                </a:solidFill>
              </a:rPr>
              <a:t> classification</a:t>
            </a:r>
            <a:endParaRPr b="1" sz="1400">
              <a:solidFill>
                <a:srgbClr val="000000"/>
              </a:solidFill>
            </a:endParaRPr>
          </a:p>
          <a:p>
            <a:pPr indent="0" lvl="0" marL="457200" rtl="0" algn="l">
              <a:lnSpc>
                <a:spcPct val="100000"/>
              </a:lnSpc>
              <a:spcBef>
                <a:spcPts val="1600"/>
              </a:spcBef>
              <a:spcAft>
                <a:spcPts val="0"/>
              </a:spcAft>
              <a:buNone/>
            </a:pPr>
            <a:r>
              <a:rPr lang="en" sz="1400">
                <a:solidFill>
                  <a:schemeClr val="dk1"/>
                </a:solidFill>
              </a:rPr>
              <a:t>In a multi-class classification problem, the class labels are assumed to be independent to one another.</a:t>
            </a:r>
            <a:endParaRPr sz="1400">
              <a:solidFill>
                <a:schemeClr val="dk1"/>
              </a:solidFill>
            </a:endParaRPr>
          </a:p>
          <a:p>
            <a:pPr indent="0" lvl="0" marL="457200" rtl="0" algn="l">
              <a:lnSpc>
                <a:spcPct val="100000"/>
              </a:lnSpc>
              <a:spcBef>
                <a:spcPts val="1600"/>
              </a:spcBef>
              <a:spcAft>
                <a:spcPts val="0"/>
              </a:spcAft>
              <a:buNone/>
            </a:pPr>
            <a:r>
              <a:rPr b="1" lang="en" sz="1400">
                <a:solidFill>
                  <a:schemeClr val="dk1"/>
                </a:solidFill>
              </a:rPr>
              <a:t>Problem:</a:t>
            </a:r>
            <a:r>
              <a:rPr lang="en" sz="1400"/>
              <a:t>  </a:t>
            </a:r>
            <a:r>
              <a:rPr lang="en" sz="1400">
                <a:solidFill>
                  <a:schemeClr val="dk1"/>
                </a:solidFill>
              </a:rPr>
              <a:t>But the age labels have a strong ordinal relationship since they form a well-ordered set, which is not exploited in these multi-class classification methods.</a:t>
            </a:r>
            <a:endParaRPr b="1" sz="1400">
              <a:solidFill>
                <a:srgbClr val="000000"/>
              </a:solidFill>
            </a:endParaRPr>
          </a:p>
          <a:p>
            <a:pPr indent="-317500" lvl="0" marL="457200" rtl="0" algn="l">
              <a:lnSpc>
                <a:spcPct val="100000"/>
              </a:lnSpc>
              <a:spcBef>
                <a:spcPts val="1600"/>
              </a:spcBef>
              <a:spcAft>
                <a:spcPts val="0"/>
              </a:spcAft>
              <a:buClr>
                <a:srgbClr val="000000"/>
              </a:buClr>
              <a:buSzPts val="1400"/>
              <a:buAutoNum type="arabicPeriod"/>
            </a:pPr>
            <a:r>
              <a:rPr b="1" lang="en" sz="1400">
                <a:solidFill>
                  <a:srgbClr val="000000"/>
                </a:solidFill>
              </a:rPr>
              <a:t>metric regression problem</a:t>
            </a:r>
            <a:endParaRPr b="1" sz="1400">
              <a:solidFill>
                <a:srgbClr val="000000"/>
              </a:solidFill>
            </a:endParaRPr>
          </a:p>
          <a:p>
            <a:pPr indent="0" lvl="0" marL="457200" rtl="0" algn="l">
              <a:lnSpc>
                <a:spcPct val="100000"/>
              </a:lnSpc>
              <a:spcBef>
                <a:spcPts val="1600"/>
              </a:spcBef>
              <a:spcAft>
                <a:spcPts val="0"/>
              </a:spcAft>
              <a:buNone/>
            </a:pPr>
            <a:r>
              <a:rPr lang="en" sz="1400">
                <a:solidFill>
                  <a:srgbClr val="000000"/>
                </a:solidFill>
              </a:rPr>
              <a:t>This approach treat the age labels as numerical values to utilize such ordinal information for age estimation.</a:t>
            </a:r>
            <a:endParaRPr sz="1400">
              <a:solidFill>
                <a:srgbClr val="000000"/>
              </a:solidFill>
            </a:endParaRPr>
          </a:p>
          <a:p>
            <a:pPr indent="0" lvl="0" marL="457200" rtl="0" algn="l">
              <a:lnSpc>
                <a:spcPct val="100000"/>
              </a:lnSpc>
              <a:spcBef>
                <a:spcPts val="1600"/>
              </a:spcBef>
              <a:spcAft>
                <a:spcPts val="0"/>
              </a:spcAft>
              <a:buNone/>
            </a:pPr>
            <a:r>
              <a:rPr b="1" lang="en" sz="1400">
                <a:solidFill>
                  <a:srgbClr val="000000"/>
                </a:solidFill>
              </a:rPr>
              <a:t>Problem:</a:t>
            </a:r>
            <a:r>
              <a:rPr lang="en" sz="1400">
                <a:solidFill>
                  <a:srgbClr val="000000"/>
                </a:solidFill>
              </a:rPr>
              <a:t>  But due to non-stationary property of aging patterns. learning non-stationary kernels for a regression problem is usually difficult since it will easily cause over-fitting in the training process</a:t>
            </a:r>
            <a:endParaRPr sz="1400">
              <a:solidFill>
                <a:srgbClr val="000000"/>
              </a:solidFill>
            </a:endParaRPr>
          </a:p>
          <a:p>
            <a:pPr indent="0" lvl="0" marL="457200" rtl="0" algn="l">
              <a:lnSpc>
                <a:spcPct val="100000"/>
              </a:lnSpc>
              <a:spcBef>
                <a:spcPts val="1600"/>
              </a:spcBef>
              <a:spcAft>
                <a:spcPts val="0"/>
              </a:spcAft>
              <a:buNone/>
            </a:pPr>
            <a:r>
              <a:t/>
            </a:r>
            <a:endParaRPr sz="1400">
              <a:solidFill>
                <a:srgbClr val="000000"/>
              </a:solidFill>
            </a:endParaRPr>
          </a:p>
          <a:p>
            <a:pPr indent="0" lvl="0" marL="457200" rtl="0" algn="l">
              <a:spcBef>
                <a:spcPts val="1600"/>
              </a:spcBef>
              <a:spcAft>
                <a:spcPts val="160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107425"/>
            <a:ext cx="8520600" cy="5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Approach</a:t>
            </a:r>
            <a:endParaRPr/>
          </a:p>
        </p:txBody>
      </p:sp>
      <p:sp>
        <p:nvSpPr>
          <p:cNvPr id="152" name="Google Shape;152;p29"/>
          <p:cNvSpPr txBox="1"/>
          <p:nvPr>
            <p:ph idx="1" type="body"/>
          </p:nvPr>
        </p:nvSpPr>
        <p:spPr>
          <a:xfrm>
            <a:off x="311700" y="863550"/>
            <a:ext cx="8520600" cy="397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 sz="1700">
                <a:solidFill>
                  <a:srgbClr val="000000"/>
                </a:solidFill>
              </a:rPr>
              <a:t>U</a:t>
            </a:r>
            <a:r>
              <a:rPr lang="en" sz="1700">
                <a:solidFill>
                  <a:srgbClr val="000000"/>
                </a:solidFill>
              </a:rPr>
              <a:t>se relative order among the age labels in addition to their exact values. And hence the age estimation is cast as a ordinal regression problem.</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transform ordinal regression as a series of binary classification sub-problems.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Convolutional Neural Network (CNN) is used to solve those binary classification sub-problems.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our CNN has multiple output layers where each output layer corresponds to a binary classification task, called Multiple Output CNN.</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an ordinal regression problem with K ranks is transformed into K − 1 simpler binary classification sub-problems. For each rank r</a:t>
            </a:r>
            <a:r>
              <a:rPr baseline="-25000" lang="en" sz="1700">
                <a:solidFill>
                  <a:srgbClr val="000000"/>
                </a:solidFill>
              </a:rPr>
              <a:t>k</a:t>
            </a:r>
            <a:r>
              <a:rPr lang="en" sz="1700">
                <a:solidFill>
                  <a:srgbClr val="000000"/>
                </a:solidFill>
              </a:rPr>
              <a:t> ∈ {r</a:t>
            </a:r>
            <a:r>
              <a:rPr baseline="-25000" lang="en" sz="1700">
                <a:solidFill>
                  <a:srgbClr val="000000"/>
                </a:solidFill>
              </a:rPr>
              <a:t>1</a:t>
            </a:r>
            <a:r>
              <a:rPr lang="en" sz="1700">
                <a:solidFill>
                  <a:srgbClr val="000000"/>
                </a:solidFill>
              </a:rPr>
              <a:t>, r</a:t>
            </a:r>
            <a:r>
              <a:rPr baseline="-25000" lang="en" sz="1700">
                <a:solidFill>
                  <a:srgbClr val="000000"/>
                </a:solidFill>
              </a:rPr>
              <a:t>2</a:t>
            </a:r>
            <a:r>
              <a:rPr lang="en" sz="1700">
                <a:solidFill>
                  <a:srgbClr val="000000"/>
                </a:solidFill>
              </a:rPr>
              <a:t>, · · · , r</a:t>
            </a:r>
            <a:r>
              <a:rPr baseline="-25000" lang="en" sz="1700">
                <a:solidFill>
                  <a:srgbClr val="000000"/>
                </a:solidFill>
              </a:rPr>
              <a:t>K−1</a:t>
            </a:r>
            <a:r>
              <a:rPr lang="en" sz="1700">
                <a:solidFill>
                  <a:srgbClr val="000000"/>
                </a:solidFill>
              </a:rPr>
              <a:t>}, a binary classifier is constructed to predict whether the rank of a sample y</a:t>
            </a:r>
            <a:r>
              <a:rPr baseline="-25000" lang="en" sz="1700">
                <a:solidFill>
                  <a:srgbClr val="000000"/>
                </a:solidFill>
              </a:rPr>
              <a:t>i</a:t>
            </a:r>
            <a:r>
              <a:rPr lang="en" sz="1700">
                <a:solidFill>
                  <a:srgbClr val="000000"/>
                </a:solidFill>
              </a:rPr>
              <a:t> is larger than r</a:t>
            </a:r>
            <a:r>
              <a:rPr baseline="-25000" lang="en" sz="1700">
                <a:solidFill>
                  <a:srgbClr val="000000"/>
                </a:solidFill>
              </a:rPr>
              <a:t>k</a:t>
            </a:r>
            <a:r>
              <a:rPr lang="en" sz="1700">
                <a:solidFill>
                  <a:srgbClr val="000000"/>
                </a:solidFill>
              </a:rPr>
              <a:t>.</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rank of an unseen sample is predicted based on the classification results of the    K − 1 binary classifiers on this sample.</a:t>
            </a:r>
            <a:endParaRPr sz="17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177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Three Steps In Approach </a:t>
            </a:r>
            <a:endParaRPr/>
          </a:p>
        </p:txBody>
      </p:sp>
      <p:sp>
        <p:nvSpPr>
          <p:cNvPr id="158" name="Google Shape;158;p30"/>
          <p:cNvSpPr txBox="1"/>
          <p:nvPr>
            <p:ph idx="1" type="body"/>
          </p:nvPr>
        </p:nvSpPr>
        <p:spPr>
          <a:xfrm>
            <a:off x="231125" y="695875"/>
            <a:ext cx="8595300" cy="4312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AutoNum type="arabicPeriod"/>
            </a:pPr>
            <a:r>
              <a:rPr lang="en" sz="1700">
                <a:solidFill>
                  <a:srgbClr val="000000"/>
                </a:solidFill>
              </a:rPr>
              <a:t>Convert original training data D = {x</a:t>
            </a:r>
            <a:r>
              <a:rPr baseline="-25000" lang="en" sz="1700">
                <a:solidFill>
                  <a:srgbClr val="000000"/>
                </a:solidFill>
              </a:rPr>
              <a:t>i</a:t>
            </a:r>
            <a:r>
              <a:rPr lang="en" sz="1700">
                <a:solidFill>
                  <a:srgbClr val="000000"/>
                </a:solidFill>
              </a:rPr>
              <a:t>, y</a:t>
            </a:r>
            <a:r>
              <a:rPr baseline="-25000" lang="en" sz="1700">
                <a:solidFill>
                  <a:srgbClr val="000000"/>
                </a:solidFill>
              </a:rPr>
              <a:t>i</a:t>
            </a:r>
            <a:r>
              <a:rPr lang="en" sz="1700">
                <a:solidFill>
                  <a:srgbClr val="000000"/>
                </a:solidFill>
              </a:rPr>
              <a:t>}</a:t>
            </a:r>
            <a:r>
              <a:rPr baseline="30000" lang="en" sz="1700">
                <a:solidFill>
                  <a:srgbClr val="000000"/>
                </a:solidFill>
              </a:rPr>
              <a:t>N</a:t>
            </a:r>
            <a:r>
              <a:rPr baseline="-25000" lang="en" sz="1700">
                <a:solidFill>
                  <a:srgbClr val="000000"/>
                </a:solidFill>
              </a:rPr>
              <a:t>i=1 </a:t>
            </a:r>
            <a:r>
              <a:rPr lang="en" sz="1700">
                <a:solidFill>
                  <a:srgbClr val="000000"/>
                </a:solidFill>
              </a:rPr>
              <a:t> to for kth binary classification sub problem D</a:t>
            </a:r>
            <a:r>
              <a:rPr baseline="30000" lang="en" sz="1700">
                <a:solidFill>
                  <a:srgbClr val="000000"/>
                </a:solidFill>
              </a:rPr>
              <a:t>k</a:t>
            </a:r>
            <a:r>
              <a:rPr lang="en" sz="1700">
                <a:solidFill>
                  <a:srgbClr val="000000"/>
                </a:solidFill>
              </a:rPr>
              <a:t> = {x</a:t>
            </a:r>
            <a:r>
              <a:rPr baseline="-25000" lang="en" sz="1700">
                <a:solidFill>
                  <a:srgbClr val="000000"/>
                </a:solidFill>
              </a:rPr>
              <a:t>i</a:t>
            </a:r>
            <a:r>
              <a:rPr lang="en" sz="1700">
                <a:solidFill>
                  <a:srgbClr val="000000"/>
                </a:solidFill>
              </a:rPr>
              <a:t>, y</a:t>
            </a:r>
            <a:r>
              <a:rPr baseline="30000" lang="en" sz="1700">
                <a:solidFill>
                  <a:srgbClr val="000000"/>
                </a:solidFill>
              </a:rPr>
              <a:t>k</a:t>
            </a:r>
            <a:r>
              <a:rPr baseline="-25000" lang="en" sz="1700">
                <a:solidFill>
                  <a:srgbClr val="000000"/>
                </a:solidFill>
              </a:rPr>
              <a:t>i</a:t>
            </a:r>
            <a:r>
              <a:rPr lang="en" sz="1700">
                <a:solidFill>
                  <a:srgbClr val="000000"/>
                </a:solidFill>
              </a:rPr>
              <a:t>}   where y</a:t>
            </a:r>
            <a:r>
              <a:rPr baseline="30000" lang="en" sz="1700">
                <a:solidFill>
                  <a:srgbClr val="000000"/>
                </a:solidFill>
              </a:rPr>
              <a:t>k</a:t>
            </a:r>
            <a:r>
              <a:rPr baseline="-25000" lang="en" sz="1700">
                <a:solidFill>
                  <a:srgbClr val="000000"/>
                </a:solidFill>
              </a:rPr>
              <a:t>i</a:t>
            </a:r>
            <a:r>
              <a:rPr lang="en" sz="1700">
                <a:solidFill>
                  <a:srgbClr val="000000"/>
                </a:solidFill>
              </a:rPr>
              <a:t>∈ {0,1}                                                                         y</a:t>
            </a:r>
            <a:r>
              <a:rPr baseline="30000" lang="en" sz="1700">
                <a:solidFill>
                  <a:srgbClr val="000000"/>
                </a:solidFill>
              </a:rPr>
              <a:t>k</a:t>
            </a:r>
            <a:r>
              <a:rPr baseline="-25000" lang="en" sz="1700">
                <a:solidFill>
                  <a:srgbClr val="000000"/>
                </a:solidFill>
              </a:rPr>
              <a:t>i</a:t>
            </a:r>
            <a:r>
              <a:rPr lang="en" sz="1700">
                <a:solidFill>
                  <a:srgbClr val="000000"/>
                </a:solidFill>
              </a:rPr>
              <a:t> =  1, if(y</a:t>
            </a:r>
            <a:r>
              <a:rPr baseline="-25000" lang="en" sz="1700">
                <a:solidFill>
                  <a:srgbClr val="000000"/>
                </a:solidFill>
              </a:rPr>
              <a:t>i</a:t>
            </a:r>
            <a:r>
              <a:rPr lang="en" sz="1700">
                <a:solidFill>
                  <a:srgbClr val="000000"/>
                </a:solidFill>
              </a:rPr>
              <a:t> &gt; r</a:t>
            </a:r>
            <a:r>
              <a:rPr baseline="-25000" lang="en" sz="1700">
                <a:solidFill>
                  <a:srgbClr val="000000"/>
                </a:solidFill>
              </a:rPr>
              <a:t>k</a:t>
            </a:r>
            <a:r>
              <a:rPr lang="en" sz="1700">
                <a:solidFill>
                  <a:srgbClr val="000000"/>
                </a:solidFill>
              </a:rPr>
              <a:t>) ,  y</a:t>
            </a:r>
            <a:r>
              <a:rPr baseline="30000" lang="en" sz="1700">
                <a:solidFill>
                  <a:srgbClr val="000000"/>
                </a:solidFill>
              </a:rPr>
              <a:t>k</a:t>
            </a:r>
            <a:r>
              <a:rPr baseline="-25000" lang="en" sz="1700">
                <a:solidFill>
                  <a:srgbClr val="000000"/>
                </a:solidFill>
              </a:rPr>
              <a:t>i</a:t>
            </a:r>
            <a:r>
              <a:rPr lang="en" sz="1700">
                <a:solidFill>
                  <a:srgbClr val="000000"/>
                </a:solidFill>
              </a:rPr>
              <a:t>  = 0 , otherwise</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the K − 1 binary classifiers are trained with their corresponding training data. It is noticed that we adopt one CNN to collectively implement these binary classifiers in our approach. In particular, our CNN has a multiple-output structure where each output corresponds to a binary classifier.</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rank for an unseen sample x’ is predicted as follows </a:t>
            </a:r>
            <a:endParaRPr sz="1700">
              <a:solidFill>
                <a:srgbClr val="000000"/>
              </a:solidFill>
            </a:endParaRPr>
          </a:p>
          <a:p>
            <a:pPr indent="0" lvl="0" marL="457200" rtl="0" algn="l">
              <a:spcBef>
                <a:spcPts val="1600"/>
              </a:spcBef>
              <a:spcAft>
                <a:spcPts val="0"/>
              </a:spcAft>
              <a:buNone/>
            </a:pPr>
            <a:r>
              <a:rPr lang="en" sz="1700">
                <a:solidFill>
                  <a:srgbClr val="000000"/>
                </a:solidFill>
              </a:rPr>
              <a:t>h(x’) = r</a:t>
            </a:r>
            <a:r>
              <a:rPr baseline="-25000" lang="en" sz="1700">
                <a:solidFill>
                  <a:srgbClr val="000000"/>
                </a:solidFill>
              </a:rPr>
              <a:t>q</a:t>
            </a:r>
            <a:endParaRPr sz="1700">
              <a:solidFill>
                <a:srgbClr val="000000"/>
              </a:solidFill>
            </a:endParaRPr>
          </a:p>
          <a:p>
            <a:pPr indent="0" lvl="0" marL="457200" rtl="0" algn="l">
              <a:spcBef>
                <a:spcPts val="1600"/>
              </a:spcBef>
              <a:spcAft>
                <a:spcPts val="0"/>
              </a:spcAft>
              <a:buNone/>
            </a:pPr>
            <a:r>
              <a:rPr lang="en" sz="1700">
                <a:solidFill>
                  <a:srgbClr val="000000"/>
                </a:solidFill>
              </a:rPr>
              <a:t>q = 1+ ∑</a:t>
            </a:r>
            <a:r>
              <a:rPr baseline="30000" lang="en" sz="1700">
                <a:solidFill>
                  <a:srgbClr val="000000"/>
                </a:solidFill>
              </a:rPr>
              <a:t>k-1</a:t>
            </a:r>
            <a:r>
              <a:rPr baseline="-25000" lang="en" sz="1700">
                <a:solidFill>
                  <a:srgbClr val="000000"/>
                </a:solidFill>
              </a:rPr>
              <a:t>k= 1</a:t>
            </a:r>
            <a:r>
              <a:rPr lang="en" sz="1700">
                <a:solidFill>
                  <a:srgbClr val="000000"/>
                </a:solidFill>
              </a:rPr>
              <a:t>f(x’)</a:t>
            </a:r>
            <a:endParaRPr sz="1700">
              <a:solidFill>
                <a:srgbClr val="000000"/>
              </a:solidFill>
            </a:endParaRPr>
          </a:p>
          <a:p>
            <a:pPr indent="0" lvl="0" marL="457200" rtl="0" algn="l">
              <a:spcBef>
                <a:spcPts val="1600"/>
              </a:spcBef>
              <a:spcAft>
                <a:spcPts val="0"/>
              </a:spcAft>
              <a:buNone/>
            </a:pPr>
            <a:r>
              <a:rPr lang="en" sz="1700">
                <a:solidFill>
                  <a:srgbClr val="000000"/>
                </a:solidFill>
              </a:rPr>
              <a:t>Where f</a:t>
            </a:r>
            <a:r>
              <a:rPr baseline="-25000" lang="en" sz="1700">
                <a:solidFill>
                  <a:srgbClr val="000000"/>
                </a:solidFill>
              </a:rPr>
              <a:t>k</a:t>
            </a:r>
            <a:r>
              <a:rPr lang="en" sz="1700">
                <a:solidFill>
                  <a:srgbClr val="000000"/>
                </a:solidFill>
              </a:rPr>
              <a:t>(x’) ∈ {0, 1} is the classification result of the k-th binary classifier for the sample x’.</a:t>
            </a:r>
            <a:endParaRPr>
              <a:solidFill>
                <a:srgbClr val="000000"/>
              </a:solidFill>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457200" rtl="0" algn="l">
              <a:spcBef>
                <a:spcPts val="1600"/>
              </a:spcBef>
              <a:spcAft>
                <a:spcPts val="1600"/>
              </a:spcAft>
              <a:buNone/>
            </a:pP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149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Benefits</a:t>
            </a:r>
            <a:endParaRPr/>
          </a:p>
        </p:txBody>
      </p:sp>
      <p:sp>
        <p:nvSpPr>
          <p:cNvPr id="164" name="Google Shape;164;p31"/>
          <p:cNvSpPr txBox="1"/>
          <p:nvPr>
            <p:ph idx="1" type="body"/>
          </p:nvPr>
        </p:nvSpPr>
        <p:spPr>
          <a:xfrm>
            <a:off x="311700" y="924175"/>
            <a:ext cx="8520600" cy="407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either the metric regression based or the ordinal regression based approaches, the processes of extracting features and learning a regression model is separated and optimized independently.</a:t>
            </a:r>
            <a:endParaRPr>
              <a:solidFill>
                <a:srgbClr val="000000"/>
              </a:solidFill>
            </a:endParaRPr>
          </a:p>
          <a:p>
            <a:pPr indent="0" lvl="0" marL="457200" rtl="0" algn="l">
              <a:spcBef>
                <a:spcPts val="1600"/>
              </a:spcBef>
              <a:spcAft>
                <a:spcPts val="0"/>
              </a:spcAft>
              <a:buNone/>
            </a:pPr>
            <a:r>
              <a:rPr lang="en">
                <a:solidFill>
                  <a:srgbClr val="000000"/>
                </a:solidFill>
              </a:rPr>
              <a:t>But we conduct an End-to-End learning with CNN for age estimation, which could simultaneously optimize feature learnin</a:t>
            </a:r>
            <a:r>
              <a:rPr lang="en">
                <a:solidFill>
                  <a:srgbClr val="000000"/>
                </a:solidFill>
              </a:rPr>
              <a:t>g </a:t>
            </a:r>
            <a:r>
              <a:rPr lang="en">
                <a:solidFill>
                  <a:srgbClr val="000000"/>
                </a:solidFill>
              </a:rPr>
              <a:t>and regression modeling.</a:t>
            </a:r>
            <a:endParaRPr>
              <a:solidFill>
                <a:srgbClr val="000000"/>
              </a:solidFill>
            </a:endParaRPr>
          </a:p>
          <a:p>
            <a:pPr indent="0" lvl="0" marL="457200" rtl="0" algn="l">
              <a:spcBef>
                <a:spcPts val="1600"/>
              </a:spcBef>
              <a:spcAft>
                <a:spcPts val="0"/>
              </a:spcAft>
              <a:buClr>
                <a:schemeClr val="dk1"/>
              </a:buClr>
              <a:buSzPts val="1100"/>
              <a:buFont typeface="Arial"/>
              <a:buNone/>
            </a:pPr>
            <a:r>
              <a:rPr lang="en">
                <a:solidFill>
                  <a:srgbClr val="000000"/>
                </a:solidFill>
              </a:rPr>
              <a:t>So we learn Automatically learn better features from facial images, and avoid directly designing hand-crafted features.</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600">
                <a:solidFill>
                  <a:srgbClr val="073763"/>
                </a:solidFill>
                <a:latin typeface="Comfortaa"/>
                <a:ea typeface="Comfortaa"/>
                <a:cs typeface="Comfortaa"/>
                <a:sym typeface="Comfortaa"/>
              </a:rPr>
              <a:t>Fusion Network for Face-based Age Estimation</a:t>
            </a:r>
            <a:endParaRPr b="1" sz="3600">
              <a:solidFill>
                <a:srgbClr val="073763"/>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136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Architecture of the Multiple Output CNN</a:t>
            </a:r>
            <a:endParaRPr/>
          </a:p>
        </p:txBody>
      </p:sp>
      <p:sp>
        <p:nvSpPr>
          <p:cNvPr id="170" name="Google Shape;170;p32"/>
          <p:cNvSpPr txBox="1"/>
          <p:nvPr>
            <p:ph idx="1" type="body"/>
          </p:nvPr>
        </p:nvSpPr>
        <p:spPr>
          <a:xfrm>
            <a:off x="244550" y="863550"/>
            <a:ext cx="8520600" cy="413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a:t>
            </a:r>
            <a:endParaRPr/>
          </a:p>
        </p:txBody>
      </p:sp>
      <p:pic>
        <p:nvPicPr>
          <p:cNvPr id="171" name="Google Shape;171;p32"/>
          <p:cNvPicPr preferRelativeResize="0"/>
          <p:nvPr/>
        </p:nvPicPr>
        <p:blipFill>
          <a:blip r:embed="rId3">
            <a:alphaModFix/>
          </a:blip>
          <a:stretch>
            <a:fillRect/>
          </a:stretch>
        </p:blipFill>
        <p:spPr>
          <a:xfrm>
            <a:off x="394338" y="1588577"/>
            <a:ext cx="8086725" cy="249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a:solidFill>
                  <a:schemeClr val="dk1"/>
                </a:solidFill>
              </a:rPr>
              <a:t>Fusion Network</a:t>
            </a:r>
            <a:endParaRPr sz="1200">
              <a:solidFill>
                <a:schemeClr val="dk1"/>
              </a:solidFill>
            </a:endParaRPr>
          </a:p>
          <a:p>
            <a:pPr indent="0" lvl="0" marL="0" rtl="0" algn="just">
              <a:spcBef>
                <a:spcPts val="0"/>
              </a:spcBef>
              <a:spcAft>
                <a:spcPts val="0"/>
              </a:spcAft>
              <a:buClr>
                <a:schemeClr val="dk1"/>
              </a:buClr>
              <a:buSzPts val="1100"/>
              <a:buFont typeface="Arial"/>
              <a:buNone/>
            </a:pPr>
            <a:r>
              <a:rPr lang="en" sz="1200">
                <a:solidFill>
                  <a:schemeClr val="dk1"/>
                </a:solidFill>
              </a:rPr>
              <a:t>The method proposed here consists of three components:-</a:t>
            </a:r>
            <a:endParaRPr sz="1200">
              <a:solidFill>
                <a:schemeClr val="dk1"/>
              </a:solidFill>
            </a:endParaRPr>
          </a:p>
          <a:p>
            <a:pPr indent="0" lvl="0" marL="0" rtl="0" algn="just">
              <a:spcBef>
                <a:spcPts val="0"/>
              </a:spcBef>
              <a:spcAft>
                <a:spcPts val="0"/>
              </a:spcAft>
              <a:buClr>
                <a:schemeClr val="dk1"/>
              </a:buClr>
              <a:buSzPts val="1100"/>
              <a:buFont typeface="Arial"/>
              <a:buNone/>
            </a:pPr>
            <a:r>
              <a:rPr lang="en" sz="1200">
                <a:solidFill>
                  <a:schemeClr val="dk1"/>
                </a:solidFill>
              </a:rPr>
              <a:t>1 The facial patch selection</a:t>
            </a:r>
            <a:endParaRPr sz="1200">
              <a:solidFill>
                <a:schemeClr val="dk1"/>
              </a:solidFill>
            </a:endParaRPr>
          </a:p>
          <a:p>
            <a:pPr indent="0" lvl="0" marL="0" rtl="0" algn="just">
              <a:spcBef>
                <a:spcPts val="0"/>
              </a:spcBef>
              <a:spcAft>
                <a:spcPts val="0"/>
              </a:spcAft>
              <a:buClr>
                <a:schemeClr val="dk1"/>
              </a:buClr>
              <a:buSzPts val="1100"/>
              <a:buFont typeface="Arial"/>
              <a:buNone/>
            </a:pPr>
            <a:r>
              <a:rPr lang="en" sz="1200">
                <a:solidFill>
                  <a:schemeClr val="dk1"/>
                </a:solidFill>
              </a:rPr>
              <a:t>2 The convolutional network</a:t>
            </a:r>
            <a:endParaRPr sz="1200">
              <a:solidFill>
                <a:schemeClr val="dk1"/>
              </a:solidFill>
            </a:endParaRPr>
          </a:p>
          <a:p>
            <a:pPr indent="0" lvl="0" marL="0" rtl="0" algn="just">
              <a:spcBef>
                <a:spcPts val="0"/>
              </a:spcBef>
              <a:spcAft>
                <a:spcPts val="0"/>
              </a:spcAft>
              <a:buClr>
                <a:schemeClr val="dk1"/>
              </a:buClr>
              <a:buSzPts val="1100"/>
              <a:buFont typeface="Arial"/>
              <a:buNone/>
            </a:pPr>
            <a:r>
              <a:rPr lang="en" sz="1200">
                <a:solidFill>
                  <a:schemeClr val="dk1"/>
                </a:solidFill>
              </a:rPr>
              <a:t>3 The age regression </a:t>
            </a:r>
            <a:endParaRPr b="1">
              <a:solidFill>
                <a:schemeClr val="dk1"/>
              </a:solidFill>
            </a:endParaRPr>
          </a:p>
        </p:txBody>
      </p:sp>
      <p:pic>
        <p:nvPicPr>
          <p:cNvPr id="66" name="Google Shape;66;p15"/>
          <p:cNvPicPr preferRelativeResize="0"/>
          <p:nvPr/>
        </p:nvPicPr>
        <p:blipFill>
          <a:blip r:embed="rId3">
            <a:alphaModFix/>
          </a:blip>
          <a:stretch>
            <a:fillRect/>
          </a:stretch>
        </p:blipFill>
        <p:spPr>
          <a:xfrm>
            <a:off x="1559350" y="2379650"/>
            <a:ext cx="5943600" cy="2438400"/>
          </a:xfrm>
          <a:prstGeom prst="rect">
            <a:avLst/>
          </a:prstGeom>
          <a:noFill/>
          <a:ln>
            <a:noFill/>
          </a:ln>
        </p:spPr>
      </p:pic>
      <p:pic>
        <p:nvPicPr>
          <p:cNvPr id="67" name="Google Shape;67;p15"/>
          <p:cNvPicPr preferRelativeResize="0"/>
          <p:nvPr/>
        </p:nvPicPr>
        <p:blipFill>
          <a:blip r:embed="rId4">
            <a:alphaModFix/>
          </a:blip>
          <a:stretch>
            <a:fillRect/>
          </a:stretch>
        </p:blipFill>
        <p:spPr>
          <a:xfrm>
            <a:off x="4621500" y="537125"/>
            <a:ext cx="4210800" cy="161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283850" y="451975"/>
            <a:ext cx="8520600" cy="57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Results</a:t>
            </a:r>
            <a:endParaRPr/>
          </a:p>
          <a:p>
            <a:pPr indent="457200" lvl="0" marL="457200" rtl="0" algn="l">
              <a:spcBef>
                <a:spcPts val="0"/>
              </a:spcBef>
              <a:spcAft>
                <a:spcPts val="0"/>
              </a:spcAft>
              <a:buNone/>
            </a:pPr>
            <a:r>
              <a:t/>
            </a:r>
            <a:endParaRPr sz="1400"/>
          </a:p>
        </p:txBody>
      </p:sp>
      <p:sp>
        <p:nvSpPr>
          <p:cNvPr id="73" name="Google Shape;73;p16"/>
          <p:cNvSpPr txBox="1"/>
          <p:nvPr/>
        </p:nvSpPr>
        <p:spPr>
          <a:xfrm>
            <a:off x="396725" y="1231925"/>
            <a:ext cx="3842100" cy="18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common used metrics to evaluate the performance for age estimation models:</a:t>
            </a:r>
            <a:endParaRPr/>
          </a:p>
          <a:p>
            <a:pPr indent="-317500" lvl="0" marL="457200" rtl="0" algn="l">
              <a:spcBef>
                <a:spcPts val="0"/>
              </a:spcBef>
              <a:spcAft>
                <a:spcPts val="0"/>
              </a:spcAft>
              <a:buSzPts val="1400"/>
              <a:buAutoNum type="arabicPeriod"/>
            </a:pPr>
            <a:r>
              <a:rPr lang="en"/>
              <a:t> Mean Absolute Error(MAE) </a:t>
            </a:r>
            <a:endParaRPr/>
          </a:p>
          <a:p>
            <a:pPr indent="-317500" lvl="0" marL="457200" rtl="0" algn="l">
              <a:spcBef>
                <a:spcPts val="0"/>
              </a:spcBef>
              <a:spcAft>
                <a:spcPts val="0"/>
              </a:spcAft>
              <a:buSzPts val="1400"/>
              <a:buAutoNum type="arabicPeriod"/>
            </a:pPr>
            <a:r>
              <a:rPr lang="en"/>
              <a:t>Cumulative Score (CS)</a:t>
            </a:r>
            <a:endParaRPr/>
          </a:p>
          <a:p>
            <a:pPr indent="0" lvl="0" marL="0" rtl="0" algn="l">
              <a:spcBef>
                <a:spcPts val="0"/>
              </a:spcBef>
              <a:spcAft>
                <a:spcPts val="0"/>
              </a:spcAft>
              <a:buNone/>
            </a:pPr>
            <a:r>
              <a:t/>
            </a:r>
            <a:endParaRPr/>
          </a:p>
        </p:txBody>
      </p:sp>
      <p:graphicFrame>
        <p:nvGraphicFramePr>
          <p:cNvPr id="74" name="Google Shape;74;p16"/>
          <p:cNvGraphicFramePr/>
          <p:nvPr/>
        </p:nvGraphicFramePr>
        <p:xfrm>
          <a:off x="283850" y="2941175"/>
          <a:ext cx="3000000" cy="3000000"/>
        </p:xfrm>
        <a:graphic>
          <a:graphicData uri="http://schemas.openxmlformats.org/drawingml/2006/table">
            <a:tbl>
              <a:tblPr>
                <a:noFill/>
                <a:tableStyleId>{1C5FCACB-B1FC-4865-8BF4-F6963B856CFF}</a:tableStyleId>
              </a:tblPr>
              <a:tblGrid>
                <a:gridCol w="2110450"/>
                <a:gridCol w="843750"/>
                <a:gridCol w="805700"/>
                <a:gridCol w="755400"/>
                <a:gridCol w="792350"/>
                <a:gridCol w="762800"/>
                <a:gridCol w="799725"/>
                <a:gridCol w="829300"/>
                <a:gridCol w="770200"/>
              </a:tblGrid>
              <a:tr h="100000">
                <a:tc>
                  <a:txBody>
                    <a:bodyPr/>
                    <a:lstStyle/>
                    <a:p>
                      <a:pPr indent="0" lvl="0" marL="0" rtl="0" algn="ctr">
                        <a:spcBef>
                          <a:spcPts val="0"/>
                        </a:spcBef>
                        <a:spcAft>
                          <a:spcPts val="0"/>
                        </a:spcAft>
                        <a:buNone/>
                      </a:pPr>
                      <a:r>
                        <a:rPr lang="en" sz="1000"/>
                        <a:t>Methods</a:t>
                      </a:r>
                      <a:endParaRPr sz="1000"/>
                    </a:p>
                  </a:txBody>
                  <a:tcPr marT="91425" marB="91425" marR="91425" marL="91425"/>
                </a:tc>
                <a:tc>
                  <a:txBody>
                    <a:bodyPr/>
                    <a:lstStyle/>
                    <a:p>
                      <a:pPr indent="0" lvl="0" marL="0" rtl="0" algn="ctr">
                        <a:spcBef>
                          <a:spcPts val="0"/>
                        </a:spcBef>
                        <a:spcAft>
                          <a:spcPts val="0"/>
                        </a:spcAft>
                        <a:buNone/>
                      </a:pPr>
                      <a:r>
                        <a:rPr lang="en" sz="1000"/>
                        <a:t>CS(n=1)</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CS(n=2)</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CS(n=3)</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CS(n=4)</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CS(n=5)</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CS(n=6)</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CS(n=7)</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CS(n=8)</a:t>
                      </a:r>
                      <a:endParaRPr sz="1000"/>
                    </a:p>
                  </a:txBody>
                  <a:tcPr marT="91425" marB="91425" marR="91425" marL="91425"/>
                </a:tc>
              </a:tr>
              <a:tr h="396200">
                <a:tc>
                  <a:txBody>
                    <a:bodyPr/>
                    <a:lstStyle/>
                    <a:p>
                      <a:pPr indent="0" lvl="0" marL="0" rtl="0" algn="ctr">
                        <a:spcBef>
                          <a:spcPts val="0"/>
                        </a:spcBef>
                        <a:spcAft>
                          <a:spcPts val="0"/>
                        </a:spcAft>
                        <a:buNone/>
                      </a:pPr>
                      <a:r>
                        <a:rPr lang="en" sz="1000"/>
                        <a:t>Baseline</a:t>
                      </a:r>
                      <a:endParaRPr sz="1000"/>
                    </a:p>
                  </a:txBody>
                  <a:tcPr marT="91425" marB="91425" marR="91425" marL="91425"/>
                </a:tc>
                <a:tc>
                  <a:txBody>
                    <a:bodyPr/>
                    <a:lstStyle/>
                    <a:p>
                      <a:pPr indent="0" lvl="0" marL="0" rtl="0" algn="ctr">
                        <a:spcBef>
                          <a:spcPts val="0"/>
                        </a:spcBef>
                        <a:spcAft>
                          <a:spcPts val="0"/>
                        </a:spcAft>
                        <a:buNone/>
                      </a:pPr>
                      <a:r>
                        <a:rPr lang="en" sz="1000"/>
                        <a:t>30.06%</a:t>
                      </a:r>
                      <a:endParaRPr sz="1000"/>
                    </a:p>
                  </a:txBody>
                  <a:tcPr marT="91425" marB="91425" marR="91425" marL="91425"/>
                </a:tc>
                <a:tc>
                  <a:txBody>
                    <a:bodyPr/>
                    <a:lstStyle/>
                    <a:p>
                      <a:pPr indent="0" lvl="0" marL="0" rtl="0" algn="ctr">
                        <a:spcBef>
                          <a:spcPts val="0"/>
                        </a:spcBef>
                        <a:spcAft>
                          <a:spcPts val="0"/>
                        </a:spcAft>
                        <a:buNone/>
                      </a:pPr>
                      <a:r>
                        <a:rPr lang="en" sz="1000"/>
                        <a:t>51.07%</a:t>
                      </a:r>
                      <a:endParaRPr sz="1000"/>
                    </a:p>
                  </a:txBody>
                  <a:tcPr marT="91425" marB="91425" marR="91425" marL="91425"/>
                </a:tc>
                <a:tc>
                  <a:txBody>
                    <a:bodyPr/>
                    <a:lstStyle/>
                    <a:p>
                      <a:pPr indent="0" lvl="0" marL="0" rtl="0" algn="ctr">
                        <a:spcBef>
                          <a:spcPts val="0"/>
                        </a:spcBef>
                        <a:spcAft>
                          <a:spcPts val="0"/>
                        </a:spcAft>
                        <a:buNone/>
                      </a:pPr>
                      <a:r>
                        <a:rPr lang="en" sz="1000"/>
                        <a:t>63.51%</a:t>
                      </a:r>
                      <a:endParaRPr sz="1000"/>
                    </a:p>
                  </a:txBody>
                  <a:tcPr marT="91425" marB="91425" marR="91425" marL="91425"/>
                </a:tc>
                <a:tc>
                  <a:txBody>
                    <a:bodyPr/>
                    <a:lstStyle/>
                    <a:p>
                      <a:pPr indent="0" lvl="0" marL="0" rtl="0" algn="ctr">
                        <a:spcBef>
                          <a:spcPts val="0"/>
                        </a:spcBef>
                        <a:spcAft>
                          <a:spcPts val="0"/>
                        </a:spcAft>
                        <a:buNone/>
                      </a:pPr>
                      <a:r>
                        <a:rPr lang="en" sz="1000"/>
                        <a:t>74.00%</a:t>
                      </a:r>
                      <a:endParaRPr sz="1000"/>
                    </a:p>
                  </a:txBody>
                  <a:tcPr marT="91425" marB="91425" marR="91425" marL="91425"/>
                </a:tc>
                <a:tc>
                  <a:txBody>
                    <a:bodyPr/>
                    <a:lstStyle/>
                    <a:p>
                      <a:pPr indent="0" lvl="0" marL="0" rtl="0" algn="ctr">
                        <a:spcBef>
                          <a:spcPts val="0"/>
                        </a:spcBef>
                        <a:spcAft>
                          <a:spcPts val="0"/>
                        </a:spcAft>
                        <a:buNone/>
                      </a:pPr>
                      <a:r>
                        <a:rPr lang="en" sz="1000"/>
                        <a:t>82.70%</a:t>
                      </a:r>
                      <a:endParaRPr sz="1000"/>
                    </a:p>
                  </a:txBody>
                  <a:tcPr marT="91425" marB="91425" marR="91425" marL="91425"/>
                </a:tc>
                <a:tc>
                  <a:txBody>
                    <a:bodyPr/>
                    <a:lstStyle/>
                    <a:p>
                      <a:pPr indent="0" lvl="0" marL="0" rtl="0" algn="ctr">
                        <a:spcBef>
                          <a:spcPts val="0"/>
                        </a:spcBef>
                        <a:spcAft>
                          <a:spcPts val="0"/>
                        </a:spcAft>
                        <a:buNone/>
                      </a:pPr>
                      <a:r>
                        <a:rPr lang="en" sz="1000"/>
                        <a:t>88.07%</a:t>
                      </a:r>
                      <a:endParaRPr sz="1000"/>
                    </a:p>
                  </a:txBody>
                  <a:tcPr marT="91425" marB="91425" marR="91425" marL="91425"/>
                </a:tc>
                <a:tc>
                  <a:txBody>
                    <a:bodyPr/>
                    <a:lstStyle/>
                    <a:p>
                      <a:pPr indent="0" lvl="0" marL="0" rtl="0" algn="ctr">
                        <a:spcBef>
                          <a:spcPts val="0"/>
                        </a:spcBef>
                        <a:spcAft>
                          <a:spcPts val="0"/>
                        </a:spcAft>
                        <a:buNone/>
                      </a:pPr>
                      <a:r>
                        <a:rPr lang="en" sz="1000"/>
                        <a:t>92.45%</a:t>
                      </a:r>
                      <a:endParaRPr sz="1000"/>
                    </a:p>
                  </a:txBody>
                  <a:tcPr marT="91425" marB="91425" marR="91425" marL="91425"/>
                </a:tc>
                <a:tc>
                  <a:txBody>
                    <a:bodyPr/>
                    <a:lstStyle/>
                    <a:p>
                      <a:pPr indent="0" lvl="0" marL="0" rtl="0" algn="ctr">
                        <a:spcBef>
                          <a:spcPts val="0"/>
                        </a:spcBef>
                        <a:spcAft>
                          <a:spcPts val="0"/>
                        </a:spcAft>
                        <a:buNone/>
                      </a:pPr>
                      <a:r>
                        <a:rPr lang="en" sz="1000"/>
                        <a:t>95.04%</a:t>
                      </a:r>
                      <a:endParaRPr sz="1000"/>
                    </a:p>
                  </a:txBody>
                  <a:tcPr marT="91425" marB="91425" marR="91425" marL="91425"/>
                </a:tc>
              </a:tr>
              <a:tr h="381000">
                <a:tc>
                  <a:txBody>
                    <a:bodyPr/>
                    <a:lstStyle/>
                    <a:p>
                      <a:pPr indent="0" lvl="0" marL="0" rtl="0" algn="ctr">
                        <a:spcBef>
                          <a:spcPts val="0"/>
                        </a:spcBef>
                        <a:spcAft>
                          <a:spcPts val="0"/>
                        </a:spcAft>
                        <a:buNone/>
                      </a:pPr>
                      <a:r>
                        <a:rPr lang="en" sz="1000"/>
                        <a:t>FusionNet + FAttrs + Cls</a:t>
                      </a:r>
                      <a:endParaRPr sz="1000"/>
                    </a:p>
                  </a:txBody>
                  <a:tcPr marT="91425" marB="91425" marR="91425" marL="91425"/>
                </a:tc>
                <a:tc>
                  <a:txBody>
                    <a:bodyPr/>
                    <a:lstStyle/>
                    <a:p>
                      <a:pPr indent="0" lvl="0" marL="0" rtl="0" algn="ctr">
                        <a:spcBef>
                          <a:spcPts val="0"/>
                        </a:spcBef>
                        <a:spcAft>
                          <a:spcPts val="0"/>
                        </a:spcAft>
                        <a:buNone/>
                      </a:pPr>
                      <a:r>
                        <a:rPr lang="en" sz="1000"/>
                        <a:t>29.94%</a:t>
                      </a:r>
                      <a:endParaRPr sz="1000"/>
                    </a:p>
                  </a:txBody>
                  <a:tcPr marT="91425" marB="91425" marR="91425" marL="91425"/>
                </a:tc>
                <a:tc>
                  <a:txBody>
                    <a:bodyPr/>
                    <a:lstStyle/>
                    <a:p>
                      <a:pPr indent="0" lvl="0" marL="0" rtl="0" algn="ctr">
                        <a:spcBef>
                          <a:spcPts val="0"/>
                        </a:spcBef>
                        <a:spcAft>
                          <a:spcPts val="0"/>
                        </a:spcAft>
                        <a:buNone/>
                      </a:pPr>
                      <a:r>
                        <a:rPr lang="en" sz="1000"/>
                        <a:t>50.51%</a:t>
                      </a:r>
                      <a:endParaRPr sz="1000"/>
                    </a:p>
                  </a:txBody>
                  <a:tcPr marT="91425" marB="91425" marR="91425" marL="91425"/>
                </a:tc>
                <a:tc>
                  <a:txBody>
                    <a:bodyPr/>
                    <a:lstStyle/>
                    <a:p>
                      <a:pPr indent="0" lvl="0" marL="0" rtl="0" algn="ctr">
                        <a:spcBef>
                          <a:spcPts val="0"/>
                        </a:spcBef>
                        <a:spcAft>
                          <a:spcPts val="0"/>
                        </a:spcAft>
                        <a:buNone/>
                      </a:pPr>
                      <a:r>
                        <a:rPr lang="en" sz="1000"/>
                        <a:t>63.02%</a:t>
                      </a:r>
                      <a:endParaRPr sz="1000"/>
                    </a:p>
                  </a:txBody>
                  <a:tcPr marT="91425" marB="91425" marR="91425" marL="91425"/>
                </a:tc>
                <a:tc>
                  <a:txBody>
                    <a:bodyPr/>
                    <a:lstStyle/>
                    <a:p>
                      <a:pPr indent="0" lvl="0" marL="0" rtl="0" algn="ctr">
                        <a:spcBef>
                          <a:spcPts val="0"/>
                        </a:spcBef>
                        <a:spcAft>
                          <a:spcPts val="0"/>
                        </a:spcAft>
                        <a:buNone/>
                      </a:pPr>
                      <a:r>
                        <a:rPr lang="en" sz="1000"/>
                        <a:t>73.26%</a:t>
                      </a:r>
                      <a:endParaRPr sz="1000"/>
                    </a:p>
                  </a:txBody>
                  <a:tcPr marT="91425" marB="91425" marR="91425" marL="91425"/>
                </a:tc>
                <a:tc>
                  <a:txBody>
                    <a:bodyPr/>
                    <a:lstStyle/>
                    <a:p>
                      <a:pPr indent="0" lvl="0" marL="0" rtl="0" algn="ctr">
                        <a:spcBef>
                          <a:spcPts val="0"/>
                        </a:spcBef>
                        <a:spcAft>
                          <a:spcPts val="0"/>
                        </a:spcAft>
                        <a:buNone/>
                      </a:pPr>
                      <a:r>
                        <a:rPr lang="en" sz="1000"/>
                        <a:t>82.02%</a:t>
                      </a:r>
                      <a:endParaRPr sz="1000"/>
                    </a:p>
                  </a:txBody>
                  <a:tcPr marT="91425" marB="91425" marR="91425" marL="91425"/>
                </a:tc>
                <a:tc>
                  <a:txBody>
                    <a:bodyPr/>
                    <a:lstStyle/>
                    <a:p>
                      <a:pPr indent="0" lvl="0" marL="0" rtl="0" algn="ctr">
                        <a:spcBef>
                          <a:spcPts val="0"/>
                        </a:spcBef>
                        <a:spcAft>
                          <a:spcPts val="0"/>
                        </a:spcAft>
                        <a:buNone/>
                      </a:pPr>
                      <a:r>
                        <a:rPr lang="en" sz="1000"/>
                        <a:t>87.50%</a:t>
                      </a:r>
                      <a:endParaRPr sz="1000"/>
                    </a:p>
                  </a:txBody>
                  <a:tcPr marT="91425" marB="91425" marR="91425" marL="91425"/>
                </a:tc>
                <a:tc>
                  <a:txBody>
                    <a:bodyPr/>
                    <a:lstStyle/>
                    <a:p>
                      <a:pPr indent="0" lvl="0" marL="0" rtl="0" algn="ctr">
                        <a:spcBef>
                          <a:spcPts val="0"/>
                        </a:spcBef>
                        <a:spcAft>
                          <a:spcPts val="0"/>
                        </a:spcAft>
                        <a:buNone/>
                      </a:pPr>
                      <a:r>
                        <a:rPr lang="en" sz="1000"/>
                        <a:t>91.94%</a:t>
                      </a:r>
                      <a:endParaRPr sz="1000"/>
                    </a:p>
                  </a:txBody>
                  <a:tcPr marT="91425" marB="91425" marR="91425" marL="91425"/>
                </a:tc>
                <a:tc>
                  <a:txBody>
                    <a:bodyPr/>
                    <a:lstStyle/>
                    <a:p>
                      <a:pPr indent="0" lvl="0" marL="0" rtl="0" algn="ctr">
                        <a:spcBef>
                          <a:spcPts val="0"/>
                        </a:spcBef>
                        <a:spcAft>
                          <a:spcPts val="0"/>
                        </a:spcAft>
                        <a:buNone/>
                      </a:pPr>
                      <a:r>
                        <a:rPr lang="en" sz="1000"/>
                        <a:t>94.96%</a:t>
                      </a:r>
                      <a:endParaRPr sz="1000"/>
                    </a:p>
                  </a:txBody>
                  <a:tcPr marT="91425" marB="91425" marR="91425" marL="91425"/>
                </a:tc>
              </a:tr>
              <a:tr h="381000">
                <a:tc>
                  <a:txBody>
                    <a:bodyPr/>
                    <a:lstStyle/>
                    <a:p>
                      <a:pPr indent="0" lvl="0" marL="0" rtl="0" algn="ctr">
                        <a:spcBef>
                          <a:spcPts val="0"/>
                        </a:spcBef>
                        <a:spcAft>
                          <a:spcPts val="0"/>
                        </a:spcAft>
                        <a:buNone/>
                      </a:pPr>
                      <a:r>
                        <a:rPr lang="en" sz="1000"/>
                        <a:t>FusionNet + Adap + Cls</a:t>
                      </a:r>
                      <a:endParaRPr sz="1000"/>
                    </a:p>
                  </a:txBody>
                  <a:tcPr marT="91425" marB="91425" marR="91425" marL="91425"/>
                </a:tc>
                <a:tc>
                  <a:txBody>
                    <a:bodyPr/>
                    <a:lstStyle/>
                    <a:p>
                      <a:pPr indent="0" lvl="0" marL="0" rtl="0" algn="ctr">
                        <a:spcBef>
                          <a:spcPts val="0"/>
                        </a:spcBef>
                        <a:spcAft>
                          <a:spcPts val="0"/>
                        </a:spcAft>
                        <a:buNone/>
                      </a:pPr>
                      <a:r>
                        <a:rPr lang="en" sz="1000"/>
                        <a:t>31.22%</a:t>
                      </a:r>
                      <a:endParaRPr sz="1000"/>
                    </a:p>
                  </a:txBody>
                  <a:tcPr marT="91425" marB="91425" marR="91425" marL="91425"/>
                </a:tc>
                <a:tc>
                  <a:txBody>
                    <a:bodyPr/>
                    <a:lstStyle/>
                    <a:p>
                      <a:pPr indent="0" lvl="0" marL="0" rtl="0" algn="ctr">
                        <a:spcBef>
                          <a:spcPts val="0"/>
                        </a:spcBef>
                        <a:spcAft>
                          <a:spcPts val="0"/>
                        </a:spcAft>
                        <a:buNone/>
                      </a:pPr>
                      <a:r>
                        <a:rPr lang="en" sz="1000"/>
                        <a:t>51.72%</a:t>
                      </a:r>
                      <a:endParaRPr sz="1000"/>
                    </a:p>
                  </a:txBody>
                  <a:tcPr marT="91425" marB="91425" marR="91425" marL="91425"/>
                </a:tc>
                <a:tc>
                  <a:txBody>
                    <a:bodyPr/>
                    <a:lstStyle/>
                    <a:p>
                      <a:pPr indent="0" lvl="0" marL="0" rtl="0" algn="ctr">
                        <a:spcBef>
                          <a:spcPts val="0"/>
                        </a:spcBef>
                        <a:spcAft>
                          <a:spcPts val="0"/>
                        </a:spcAft>
                        <a:buNone/>
                      </a:pPr>
                      <a:r>
                        <a:rPr lang="en" sz="1000"/>
                        <a:t>67.24%</a:t>
                      </a:r>
                      <a:endParaRPr sz="1000"/>
                    </a:p>
                  </a:txBody>
                  <a:tcPr marT="91425" marB="91425" marR="91425" marL="91425"/>
                </a:tc>
                <a:tc>
                  <a:txBody>
                    <a:bodyPr/>
                    <a:lstStyle/>
                    <a:p>
                      <a:pPr indent="0" lvl="0" marL="0" rtl="0" algn="ctr">
                        <a:spcBef>
                          <a:spcPts val="0"/>
                        </a:spcBef>
                        <a:spcAft>
                          <a:spcPts val="0"/>
                        </a:spcAft>
                        <a:buNone/>
                      </a:pPr>
                      <a:r>
                        <a:rPr lang="en" sz="1000"/>
                        <a:t>78.40%</a:t>
                      </a:r>
                      <a:endParaRPr sz="1000"/>
                    </a:p>
                  </a:txBody>
                  <a:tcPr marT="91425" marB="91425" marR="91425" marL="91425"/>
                </a:tc>
                <a:tc>
                  <a:txBody>
                    <a:bodyPr/>
                    <a:lstStyle/>
                    <a:p>
                      <a:pPr indent="0" lvl="0" marL="0" rtl="0" algn="ctr">
                        <a:spcBef>
                          <a:spcPts val="0"/>
                        </a:spcBef>
                        <a:spcAft>
                          <a:spcPts val="0"/>
                        </a:spcAft>
                        <a:buNone/>
                      </a:pPr>
                      <a:r>
                        <a:rPr lang="en" sz="1000"/>
                        <a:t>85.26%</a:t>
                      </a:r>
                      <a:endParaRPr sz="1000"/>
                    </a:p>
                  </a:txBody>
                  <a:tcPr marT="91425" marB="91425" marR="91425" marL="91425"/>
                </a:tc>
                <a:tc>
                  <a:txBody>
                    <a:bodyPr/>
                    <a:lstStyle/>
                    <a:p>
                      <a:pPr indent="0" lvl="0" marL="0" rtl="0" algn="ctr">
                        <a:spcBef>
                          <a:spcPts val="0"/>
                        </a:spcBef>
                        <a:spcAft>
                          <a:spcPts val="0"/>
                        </a:spcAft>
                        <a:buNone/>
                      </a:pPr>
                      <a:r>
                        <a:rPr lang="en" sz="1000"/>
                        <a:t>90.55%</a:t>
                      </a:r>
                      <a:endParaRPr sz="1000"/>
                    </a:p>
                  </a:txBody>
                  <a:tcPr marT="91425" marB="91425" marR="91425" marL="91425"/>
                </a:tc>
                <a:tc>
                  <a:txBody>
                    <a:bodyPr/>
                    <a:lstStyle/>
                    <a:p>
                      <a:pPr indent="0" lvl="0" marL="0" rtl="0" algn="ctr">
                        <a:spcBef>
                          <a:spcPts val="0"/>
                        </a:spcBef>
                        <a:spcAft>
                          <a:spcPts val="0"/>
                        </a:spcAft>
                        <a:buNone/>
                      </a:pPr>
                      <a:r>
                        <a:rPr lang="en" sz="1000"/>
                        <a:t>93.57%</a:t>
                      </a:r>
                      <a:endParaRPr sz="1000"/>
                    </a:p>
                  </a:txBody>
                  <a:tcPr marT="91425" marB="91425" marR="91425" marL="91425"/>
                </a:tc>
                <a:tc>
                  <a:txBody>
                    <a:bodyPr/>
                    <a:lstStyle/>
                    <a:p>
                      <a:pPr indent="0" lvl="0" marL="0" rtl="0" algn="ctr">
                        <a:spcBef>
                          <a:spcPts val="0"/>
                        </a:spcBef>
                        <a:spcAft>
                          <a:spcPts val="0"/>
                        </a:spcAft>
                        <a:buNone/>
                      </a:pPr>
                      <a:r>
                        <a:rPr lang="en" sz="1000"/>
                        <a:t>96.01%</a:t>
                      </a:r>
                      <a:endParaRPr sz="1000"/>
                    </a:p>
                  </a:txBody>
                  <a:tcPr marT="91425" marB="91425" marR="91425" marL="91425"/>
                </a:tc>
              </a:tr>
              <a:tr h="381000">
                <a:tc>
                  <a:txBody>
                    <a:bodyPr/>
                    <a:lstStyle/>
                    <a:p>
                      <a:pPr indent="0" lvl="0" marL="0" rtl="0" algn="ctr">
                        <a:spcBef>
                          <a:spcPts val="0"/>
                        </a:spcBef>
                        <a:spcAft>
                          <a:spcPts val="0"/>
                        </a:spcAft>
                        <a:buNone/>
                      </a:pPr>
                      <a:r>
                        <a:rPr lang="en" sz="1000">
                          <a:solidFill>
                            <a:schemeClr val="dk1"/>
                          </a:solidFill>
                        </a:rPr>
                        <a:t>FusionNet + Adap + </a:t>
                      </a:r>
                      <a:r>
                        <a:rPr lang="en" sz="1000"/>
                        <a:t>Reg</a:t>
                      </a:r>
                      <a:endParaRPr sz="1000"/>
                    </a:p>
                  </a:txBody>
                  <a:tcPr marT="91425" marB="91425" marR="91425" marL="91425"/>
                </a:tc>
                <a:tc>
                  <a:txBody>
                    <a:bodyPr/>
                    <a:lstStyle/>
                    <a:p>
                      <a:pPr indent="0" lvl="0" marL="0" rtl="0" algn="ctr">
                        <a:spcBef>
                          <a:spcPts val="0"/>
                        </a:spcBef>
                        <a:spcAft>
                          <a:spcPts val="0"/>
                        </a:spcAft>
                        <a:buNone/>
                      </a:pPr>
                      <a:r>
                        <a:rPr lang="en" sz="1000"/>
                        <a:t>30.96%</a:t>
                      </a:r>
                      <a:endParaRPr sz="1000"/>
                    </a:p>
                  </a:txBody>
                  <a:tcPr marT="91425" marB="91425" marR="91425" marL="91425"/>
                </a:tc>
                <a:tc>
                  <a:txBody>
                    <a:bodyPr/>
                    <a:lstStyle/>
                    <a:p>
                      <a:pPr indent="0" lvl="0" marL="0" rtl="0" algn="ctr">
                        <a:spcBef>
                          <a:spcPts val="0"/>
                        </a:spcBef>
                        <a:spcAft>
                          <a:spcPts val="0"/>
                        </a:spcAft>
                        <a:buNone/>
                      </a:pPr>
                      <a:r>
                        <a:rPr lang="en" sz="1000"/>
                        <a:t>53.07%</a:t>
                      </a:r>
                      <a:endParaRPr sz="1000"/>
                    </a:p>
                  </a:txBody>
                  <a:tcPr marT="91425" marB="91425" marR="91425" marL="91425"/>
                </a:tc>
                <a:tc>
                  <a:txBody>
                    <a:bodyPr/>
                    <a:lstStyle/>
                    <a:p>
                      <a:pPr indent="0" lvl="0" marL="0" rtl="0" algn="ctr">
                        <a:spcBef>
                          <a:spcPts val="0"/>
                        </a:spcBef>
                        <a:spcAft>
                          <a:spcPts val="0"/>
                        </a:spcAft>
                        <a:buNone/>
                      </a:pPr>
                      <a:r>
                        <a:rPr lang="en" sz="1000"/>
                        <a:t>68.35%</a:t>
                      </a:r>
                      <a:endParaRPr sz="1000"/>
                    </a:p>
                  </a:txBody>
                  <a:tcPr marT="91425" marB="91425" marR="91425" marL="91425"/>
                </a:tc>
                <a:tc>
                  <a:txBody>
                    <a:bodyPr/>
                    <a:lstStyle/>
                    <a:p>
                      <a:pPr indent="0" lvl="0" marL="0" rtl="0" algn="ctr">
                        <a:spcBef>
                          <a:spcPts val="0"/>
                        </a:spcBef>
                        <a:spcAft>
                          <a:spcPts val="0"/>
                        </a:spcAft>
                        <a:buNone/>
                      </a:pPr>
                      <a:r>
                        <a:rPr lang="en" sz="1000"/>
                        <a:t>79.59%</a:t>
                      </a:r>
                      <a:endParaRPr sz="1000"/>
                    </a:p>
                  </a:txBody>
                  <a:tcPr marT="91425" marB="91425" marR="91425" marL="91425"/>
                </a:tc>
                <a:tc>
                  <a:txBody>
                    <a:bodyPr/>
                    <a:lstStyle/>
                    <a:p>
                      <a:pPr indent="0" lvl="0" marL="0" rtl="0" algn="ctr">
                        <a:spcBef>
                          <a:spcPts val="0"/>
                        </a:spcBef>
                        <a:spcAft>
                          <a:spcPts val="0"/>
                        </a:spcAft>
                        <a:buNone/>
                      </a:pPr>
                      <a:r>
                        <a:rPr lang="en" sz="1000"/>
                        <a:t>86.16%</a:t>
                      </a:r>
                      <a:endParaRPr sz="1000"/>
                    </a:p>
                  </a:txBody>
                  <a:tcPr marT="91425" marB="91425" marR="91425" marL="91425"/>
                </a:tc>
                <a:tc>
                  <a:txBody>
                    <a:bodyPr/>
                    <a:lstStyle/>
                    <a:p>
                      <a:pPr indent="0" lvl="0" marL="0" rtl="0" algn="ctr">
                        <a:spcBef>
                          <a:spcPts val="0"/>
                        </a:spcBef>
                        <a:spcAft>
                          <a:spcPts val="0"/>
                        </a:spcAft>
                        <a:buNone/>
                      </a:pPr>
                      <a:r>
                        <a:rPr lang="en" sz="1000"/>
                        <a:t>91.00%</a:t>
                      </a:r>
                      <a:endParaRPr sz="1000"/>
                    </a:p>
                  </a:txBody>
                  <a:tcPr marT="91425" marB="91425" marR="91425" marL="91425"/>
                </a:tc>
                <a:tc>
                  <a:txBody>
                    <a:bodyPr/>
                    <a:lstStyle/>
                    <a:p>
                      <a:pPr indent="0" lvl="0" marL="0" rtl="0" algn="ctr">
                        <a:spcBef>
                          <a:spcPts val="0"/>
                        </a:spcBef>
                        <a:spcAft>
                          <a:spcPts val="0"/>
                        </a:spcAft>
                        <a:buNone/>
                      </a:pPr>
                      <a:r>
                        <a:rPr lang="en" sz="1000"/>
                        <a:t>93.97%</a:t>
                      </a:r>
                      <a:endParaRPr sz="1000"/>
                    </a:p>
                  </a:txBody>
                  <a:tcPr marT="91425" marB="91425" marR="91425" marL="91425"/>
                </a:tc>
                <a:tc>
                  <a:txBody>
                    <a:bodyPr/>
                    <a:lstStyle/>
                    <a:p>
                      <a:pPr indent="0" lvl="0" marL="0" rtl="0" algn="ctr">
                        <a:spcBef>
                          <a:spcPts val="0"/>
                        </a:spcBef>
                        <a:spcAft>
                          <a:spcPts val="0"/>
                        </a:spcAft>
                        <a:buNone/>
                      </a:pPr>
                      <a:r>
                        <a:rPr lang="en" sz="1000"/>
                        <a:t>96.37%</a:t>
                      </a:r>
                      <a:endParaRPr sz="1000"/>
                    </a:p>
                  </a:txBody>
                  <a:tcPr marT="91425" marB="91425" marR="91425" marL="91425"/>
                </a:tc>
              </a:tr>
            </a:tbl>
          </a:graphicData>
        </a:graphic>
      </p:graphicFrame>
      <p:graphicFrame>
        <p:nvGraphicFramePr>
          <p:cNvPr id="75" name="Google Shape;75;p16"/>
          <p:cNvGraphicFramePr/>
          <p:nvPr/>
        </p:nvGraphicFramePr>
        <p:xfrm>
          <a:off x="5003975" y="59130"/>
          <a:ext cx="3000000" cy="3000000"/>
        </p:xfrm>
        <a:graphic>
          <a:graphicData uri="http://schemas.openxmlformats.org/drawingml/2006/table">
            <a:tbl>
              <a:tblPr>
                <a:noFill/>
                <a:tableStyleId>{1C5FCACB-B1FC-4865-8BF4-F6963B856CFF}</a:tableStyleId>
              </a:tblPr>
              <a:tblGrid>
                <a:gridCol w="2336775"/>
                <a:gridCol w="1412775"/>
              </a:tblGrid>
              <a:tr h="273100">
                <a:tc>
                  <a:txBody>
                    <a:bodyPr/>
                    <a:lstStyle/>
                    <a:p>
                      <a:pPr indent="0" lvl="0" marL="0" rtl="0" algn="ctr">
                        <a:spcBef>
                          <a:spcPts val="0"/>
                        </a:spcBef>
                        <a:spcAft>
                          <a:spcPts val="0"/>
                        </a:spcAft>
                        <a:buNone/>
                      </a:pPr>
                      <a:r>
                        <a:rPr lang="en" sz="1000"/>
                        <a:t>Methods</a:t>
                      </a:r>
                      <a:endParaRPr sz="1000"/>
                    </a:p>
                  </a:txBody>
                  <a:tcPr marT="91425" marB="91425" marR="91425" marL="91425"/>
                </a:tc>
                <a:tc>
                  <a:txBody>
                    <a:bodyPr/>
                    <a:lstStyle/>
                    <a:p>
                      <a:pPr indent="0" lvl="0" marL="0" rtl="0" algn="ctr">
                        <a:spcBef>
                          <a:spcPts val="0"/>
                        </a:spcBef>
                        <a:spcAft>
                          <a:spcPts val="0"/>
                        </a:spcAft>
                        <a:buNone/>
                      </a:pPr>
                      <a:r>
                        <a:rPr lang="en" sz="1000"/>
                        <a:t>MAE</a:t>
                      </a:r>
                      <a:endParaRPr sz="1000"/>
                    </a:p>
                  </a:txBody>
                  <a:tcPr marT="91425" marB="91425" marR="91425" marL="91425"/>
                </a:tc>
              </a:tr>
              <a:tr h="273100">
                <a:tc>
                  <a:txBody>
                    <a:bodyPr/>
                    <a:lstStyle/>
                    <a:p>
                      <a:pPr indent="0" lvl="0" marL="0" rtl="0" algn="ctr">
                        <a:spcBef>
                          <a:spcPts val="0"/>
                        </a:spcBef>
                        <a:spcAft>
                          <a:spcPts val="0"/>
                        </a:spcAft>
                        <a:buNone/>
                      </a:pPr>
                      <a:r>
                        <a:rPr lang="en" sz="1000"/>
                        <a:t>OR - CNN</a:t>
                      </a:r>
                      <a:endParaRPr sz="1000"/>
                    </a:p>
                  </a:txBody>
                  <a:tcPr marT="91425" marB="91425" marR="91425" marL="91425"/>
                </a:tc>
                <a:tc>
                  <a:txBody>
                    <a:bodyPr/>
                    <a:lstStyle/>
                    <a:p>
                      <a:pPr indent="0" lvl="0" marL="0" rtl="0" algn="ctr">
                        <a:spcBef>
                          <a:spcPts val="0"/>
                        </a:spcBef>
                        <a:spcAft>
                          <a:spcPts val="0"/>
                        </a:spcAft>
                        <a:buNone/>
                      </a:pPr>
                      <a:r>
                        <a:rPr lang="en" sz="1000"/>
                        <a:t>3.27</a:t>
                      </a:r>
                      <a:endParaRPr sz="1000"/>
                    </a:p>
                  </a:txBody>
                  <a:tcPr marT="91425" marB="91425" marR="91425" marL="91425"/>
                </a:tc>
              </a:tr>
              <a:tr h="273100">
                <a:tc>
                  <a:txBody>
                    <a:bodyPr/>
                    <a:lstStyle/>
                    <a:p>
                      <a:pPr indent="0" lvl="0" marL="0" rtl="0" algn="ctr">
                        <a:spcBef>
                          <a:spcPts val="0"/>
                        </a:spcBef>
                        <a:spcAft>
                          <a:spcPts val="0"/>
                        </a:spcAft>
                        <a:buNone/>
                      </a:pPr>
                      <a:r>
                        <a:rPr lang="en" sz="1000"/>
                        <a:t>DEX</a:t>
                      </a:r>
                      <a:endParaRPr sz="1000"/>
                    </a:p>
                  </a:txBody>
                  <a:tcPr marT="91425" marB="91425" marR="91425" marL="91425"/>
                </a:tc>
                <a:tc>
                  <a:txBody>
                    <a:bodyPr/>
                    <a:lstStyle/>
                    <a:p>
                      <a:pPr indent="0" lvl="0" marL="0" rtl="0" algn="ctr">
                        <a:spcBef>
                          <a:spcPts val="0"/>
                        </a:spcBef>
                        <a:spcAft>
                          <a:spcPts val="0"/>
                        </a:spcAft>
                        <a:buNone/>
                      </a:pPr>
                      <a:r>
                        <a:rPr lang="en" sz="1000"/>
                        <a:t>3.25</a:t>
                      </a:r>
                      <a:endParaRPr sz="1000"/>
                    </a:p>
                  </a:txBody>
                  <a:tcPr marT="91425" marB="91425" marR="91425" marL="91425"/>
                </a:tc>
              </a:tr>
              <a:tr h="273100">
                <a:tc>
                  <a:txBody>
                    <a:bodyPr/>
                    <a:lstStyle/>
                    <a:p>
                      <a:pPr indent="0" lvl="0" marL="0" rtl="0" algn="ctr">
                        <a:spcBef>
                          <a:spcPts val="0"/>
                        </a:spcBef>
                        <a:spcAft>
                          <a:spcPts val="0"/>
                        </a:spcAft>
                        <a:buNone/>
                      </a:pPr>
                      <a:r>
                        <a:rPr lang="en" sz="1000"/>
                        <a:t>Ranking - CNN</a:t>
                      </a:r>
                      <a:endParaRPr sz="1000"/>
                    </a:p>
                  </a:txBody>
                  <a:tcPr marT="91425" marB="91425" marR="91425" marL="91425"/>
                </a:tc>
                <a:tc>
                  <a:txBody>
                    <a:bodyPr/>
                    <a:lstStyle/>
                    <a:p>
                      <a:pPr indent="0" lvl="0" marL="0" rtl="0" algn="ctr">
                        <a:spcBef>
                          <a:spcPts val="0"/>
                        </a:spcBef>
                        <a:spcAft>
                          <a:spcPts val="0"/>
                        </a:spcAft>
                        <a:buNone/>
                      </a:pPr>
                      <a:r>
                        <a:rPr lang="en" sz="1000"/>
                        <a:t>2.96</a:t>
                      </a:r>
                      <a:endParaRPr sz="1000"/>
                    </a:p>
                  </a:txBody>
                  <a:tcPr marT="91425" marB="91425" marR="91425" marL="91425"/>
                </a:tc>
              </a:tr>
              <a:tr h="300025">
                <a:tc>
                  <a:txBody>
                    <a:bodyPr/>
                    <a:lstStyle/>
                    <a:p>
                      <a:pPr indent="0" lvl="0" marL="0" rtl="0" algn="ctr">
                        <a:spcBef>
                          <a:spcPts val="0"/>
                        </a:spcBef>
                        <a:spcAft>
                          <a:spcPts val="0"/>
                        </a:spcAft>
                        <a:buNone/>
                      </a:pPr>
                      <a:r>
                        <a:rPr lang="en" sz="1000"/>
                        <a:t>baseline</a:t>
                      </a:r>
                      <a:endParaRPr sz="1000"/>
                    </a:p>
                  </a:txBody>
                  <a:tcPr marT="91425" marB="91425" marR="91425" marL="91425"/>
                </a:tc>
                <a:tc>
                  <a:txBody>
                    <a:bodyPr/>
                    <a:lstStyle/>
                    <a:p>
                      <a:pPr indent="0" lvl="0" marL="0" rtl="0" algn="ctr">
                        <a:spcBef>
                          <a:spcPts val="0"/>
                        </a:spcBef>
                        <a:spcAft>
                          <a:spcPts val="0"/>
                        </a:spcAft>
                        <a:buNone/>
                      </a:pPr>
                      <a:r>
                        <a:rPr lang="en" sz="1000"/>
                        <a:t>3.05</a:t>
                      </a:r>
                      <a:endParaRPr sz="1000"/>
                    </a:p>
                  </a:txBody>
                  <a:tcPr marT="91425" marB="91425" marR="91425" marL="91425"/>
                </a:tc>
              </a:tr>
              <a:tr h="273100">
                <a:tc>
                  <a:txBody>
                    <a:bodyPr/>
                    <a:lstStyle/>
                    <a:p>
                      <a:pPr indent="0" lvl="0" marL="0" rtl="0" algn="ctr">
                        <a:spcBef>
                          <a:spcPts val="0"/>
                        </a:spcBef>
                        <a:spcAft>
                          <a:spcPts val="0"/>
                        </a:spcAft>
                        <a:buNone/>
                      </a:pPr>
                      <a:r>
                        <a:rPr lang="en" sz="1000">
                          <a:solidFill>
                            <a:schemeClr val="dk1"/>
                          </a:solidFill>
                        </a:rPr>
                        <a:t>FusionNet + FAttrs + Cls</a:t>
                      </a:r>
                      <a:endParaRPr sz="1000"/>
                    </a:p>
                  </a:txBody>
                  <a:tcPr marT="91425" marB="91425" marR="91425" marL="91425"/>
                </a:tc>
                <a:tc>
                  <a:txBody>
                    <a:bodyPr/>
                    <a:lstStyle/>
                    <a:p>
                      <a:pPr indent="0" lvl="0" marL="0" rtl="0" algn="ctr">
                        <a:spcBef>
                          <a:spcPts val="0"/>
                        </a:spcBef>
                        <a:spcAft>
                          <a:spcPts val="0"/>
                        </a:spcAft>
                        <a:buNone/>
                      </a:pPr>
                      <a:r>
                        <a:rPr lang="en" sz="1000"/>
                        <a:t>3.18</a:t>
                      </a:r>
                      <a:endParaRPr sz="1000"/>
                    </a:p>
                  </a:txBody>
                  <a:tcPr marT="91425" marB="91425" marR="91425" marL="91425"/>
                </a:tc>
              </a:tr>
              <a:tr h="273100">
                <a:tc>
                  <a:txBody>
                    <a:bodyPr/>
                    <a:lstStyle/>
                    <a:p>
                      <a:pPr indent="0" lvl="0" marL="0" rtl="0" algn="ctr">
                        <a:spcBef>
                          <a:spcPts val="0"/>
                        </a:spcBef>
                        <a:spcAft>
                          <a:spcPts val="0"/>
                        </a:spcAft>
                        <a:buNone/>
                      </a:pPr>
                      <a:r>
                        <a:rPr lang="en" sz="1000">
                          <a:solidFill>
                            <a:schemeClr val="dk1"/>
                          </a:solidFill>
                        </a:rPr>
                        <a:t>FusionNet + Adap + Cls</a:t>
                      </a:r>
                      <a:endParaRPr sz="1000"/>
                    </a:p>
                  </a:txBody>
                  <a:tcPr marT="91425" marB="91425" marR="91425" marL="91425"/>
                </a:tc>
                <a:tc>
                  <a:txBody>
                    <a:bodyPr/>
                    <a:lstStyle/>
                    <a:p>
                      <a:pPr indent="0" lvl="0" marL="0" rtl="0" algn="ctr">
                        <a:spcBef>
                          <a:spcPts val="0"/>
                        </a:spcBef>
                        <a:spcAft>
                          <a:spcPts val="0"/>
                        </a:spcAft>
                        <a:buNone/>
                      </a:pPr>
                      <a:r>
                        <a:rPr lang="en" sz="1000"/>
                        <a:t>2.95</a:t>
                      </a:r>
                      <a:endParaRPr sz="1000"/>
                    </a:p>
                  </a:txBody>
                  <a:tcPr marT="91425" marB="91425" marR="91425" marL="91425"/>
                </a:tc>
              </a:tr>
              <a:tr h="323050">
                <a:tc>
                  <a:txBody>
                    <a:bodyPr/>
                    <a:lstStyle/>
                    <a:p>
                      <a:pPr indent="0" lvl="0" marL="0" rtl="0" algn="ctr">
                        <a:spcBef>
                          <a:spcPts val="0"/>
                        </a:spcBef>
                        <a:spcAft>
                          <a:spcPts val="0"/>
                        </a:spcAft>
                        <a:buNone/>
                      </a:pPr>
                      <a:r>
                        <a:rPr lang="en" sz="1000">
                          <a:solidFill>
                            <a:schemeClr val="dk1"/>
                          </a:solidFill>
                        </a:rPr>
                        <a:t>FusionNet + Adap + Reg</a:t>
                      </a:r>
                      <a:endParaRPr sz="1000"/>
                    </a:p>
                  </a:txBody>
                  <a:tcPr marT="91425" marB="91425" marR="91425" marL="91425"/>
                </a:tc>
                <a:tc>
                  <a:txBody>
                    <a:bodyPr/>
                    <a:lstStyle/>
                    <a:p>
                      <a:pPr indent="0" lvl="0" marL="0" rtl="0" algn="ctr">
                        <a:spcBef>
                          <a:spcPts val="0"/>
                        </a:spcBef>
                        <a:spcAft>
                          <a:spcPts val="0"/>
                        </a:spcAft>
                        <a:buNone/>
                      </a:pPr>
                      <a:r>
                        <a:rPr lang="en" sz="1000"/>
                        <a:t>2.82</a:t>
                      </a:r>
                      <a:endParaRPr sz="10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1477325" y="2085000"/>
            <a:ext cx="6618300" cy="9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Deep Learned Aging Pattern</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Work</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Earlier used Anthropometric measurement </a:t>
            </a:r>
            <a:endParaRPr/>
          </a:p>
          <a:p>
            <a:pPr indent="-342900" lvl="0" marL="457200" rtl="0" algn="l">
              <a:spcBef>
                <a:spcPts val="0"/>
              </a:spcBef>
              <a:spcAft>
                <a:spcPts val="0"/>
              </a:spcAft>
              <a:buSzPts val="1800"/>
              <a:buAutoNum type="arabicPeriod"/>
            </a:pPr>
            <a:r>
              <a:rPr lang="en"/>
              <a:t>Problem- Can only be used for classify in age group ( Baby, Adult, Senior Adult).</a:t>
            </a:r>
            <a:endParaRPr/>
          </a:p>
          <a:p>
            <a:pPr indent="-342900" lvl="0" marL="457200" rtl="0" algn="l">
              <a:spcBef>
                <a:spcPts val="0"/>
              </a:spcBef>
              <a:spcAft>
                <a:spcPts val="0"/>
              </a:spcAft>
              <a:buSzPts val="1800"/>
              <a:buAutoNum type="arabicPeriod"/>
            </a:pPr>
            <a:r>
              <a:rPr lang="en"/>
              <a:t>Used feature map in different layer instead of only top layer like other.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92" name="Google Shape;92;p19"/>
          <p:cNvSpPr txBox="1"/>
          <p:nvPr>
            <p:ph idx="1" type="body"/>
          </p:nvPr>
        </p:nvSpPr>
        <p:spPr>
          <a:xfrm>
            <a:off x="311700" y="1017725"/>
            <a:ext cx="8520600" cy="393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Deep Neural Network of 6 layers.</a:t>
            </a:r>
            <a:endParaRPr/>
          </a:p>
          <a:p>
            <a:pPr indent="-342900" lvl="0" marL="457200" rtl="0" algn="l">
              <a:spcBef>
                <a:spcPts val="0"/>
              </a:spcBef>
              <a:spcAft>
                <a:spcPts val="0"/>
              </a:spcAft>
              <a:buSzPts val="1800"/>
              <a:buChar char="●"/>
            </a:pPr>
            <a:r>
              <a:rPr lang="en"/>
              <a:t>Input - 2D grey scale image of size 60x60.</a:t>
            </a:r>
            <a:endParaRPr/>
          </a:p>
          <a:p>
            <a:pPr indent="-342900" lvl="0" marL="457200" rtl="0" algn="l">
              <a:spcBef>
                <a:spcPts val="0"/>
              </a:spcBef>
              <a:spcAft>
                <a:spcPts val="0"/>
              </a:spcAft>
              <a:buSzPts val="1800"/>
              <a:buChar char="●"/>
            </a:pPr>
            <a:r>
              <a:rPr lang="en"/>
              <a:t>L1 layer - Kernel size = 5 x5 . result 56 x 56 matrix.</a:t>
            </a:r>
            <a:endParaRPr/>
          </a:p>
          <a:p>
            <a:pPr indent="-342900" lvl="0" marL="457200" rtl="0" algn="l">
              <a:spcBef>
                <a:spcPts val="0"/>
              </a:spcBef>
              <a:spcAft>
                <a:spcPts val="0"/>
              </a:spcAft>
              <a:buSzPts val="1800"/>
              <a:buChar char="●"/>
            </a:pPr>
            <a:r>
              <a:rPr lang="en"/>
              <a:t>L2 layer - input 56 x 56 at end activation function applied obtained feature map.</a:t>
            </a:r>
            <a:endParaRPr/>
          </a:p>
          <a:p>
            <a:pPr indent="-342900" lvl="0" marL="457200" rtl="0" algn="l">
              <a:spcBef>
                <a:spcPts val="0"/>
              </a:spcBef>
              <a:spcAft>
                <a:spcPts val="0"/>
              </a:spcAft>
              <a:buSzPts val="1800"/>
              <a:buChar char="●"/>
            </a:pPr>
            <a:r>
              <a:rPr lang="en"/>
              <a:t>L3 layer - Obtained by pooling to FM from L2, used 2 x 2 sub sampling for each FM.</a:t>
            </a:r>
            <a:endParaRPr/>
          </a:p>
          <a:p>
            <a:pPr indent="-342900" lvl="0" marL="457200" rtl="0" algn="l">
              <a:spcBef>
                <a:spcPts val="0"/>
              </a:spcBef>
              <a:spcAft>
                <a:spcPts val="0"/>
              </a:spcAft>
              <a:buSzPts val="1800"/>
              <a:buChar char="●"/>
            </a:pPr>
            <a:r>
              <a:rPr lang="en"/>
              <a:t>L4 layer - kernel size = 7x7 on L3 FM.</a:t>
            </a:r>
            <a:endParaRPr/>
          </a:p>
          <a:p>
            <a:pPr indent="-342900" lvl="0" marL="457200" rtl="0" algn="l">
              <a:spcBef>
                <a:spcPts val="0"/>
              </a:spcBef>
              <a:spcAft>
                <a:spcPts val="0"/>
              </a:spcAft>
              <a:buSzPts val="1800"/>
              <a:buChar char="●"/>
            </a:pPr>
            <a:r>
              <a:rPr lang="en"/>
              <a:t>L5 layer- Pooling on each FM of L4.</a:t>
            </a:r>
            <a:endParaRPr/>
          </a:p>
          <a:p>
            <a:pPr indent="-342900" lvl="0" marL="457200" rtl="0" algn="l">
              <a:spcBef>
                <a:spcPts val="0"/>
              </a:spcBef>
              <a:spcAft>
                <a:spcPts val="0"/>
              </a:spcAft>
              <a:buSzPts val="1800"/>
              <a:buChar char="●"/>
            </a:pPr>
            <a:r>
              <a:rPr lang="en"/>
              <a:t>L6 layer - consist 80 FM of size 1x1.</a:t>
            </a:r>
            <a:endParaRPr/>
          </a:p>
          <a:p>
            <a:pPr indent="-342900" lvl="0" marL="457200" rtl="0" algn="l">
              <a:spcBef>
                <a:spcPts val="0"/>
              </a:spcBef>
              <a:spcAft>
                <a:spcPts val="0"/>
              </a:spcAft>
              <a:buSzPts val="1800"/>
              <a:buChar char="●"/>
            </a:pPr>
            <a:r>
              <a:rPr lang="en"/>
              <a:t>Output layer (Softmax </a:t>
            </a:r>
            <a:r>
              <a:rPr lang="en"/>
              <a:t>Classifier</a:t>
            </a:r>
            <a:r>
              <a:rPr lang="en"/>
              <a:t>) - fully connected to L6.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613800"/>
            <a:ext cx="8520600" cy="39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Feature Maps obtained in layers are constructed to extract low level features like edge, texture.</a:t>
            </a:r>
            <a:endParaRPr/>
          </a:p>
          <a:p>
            <a:pPr indent="-342900" lvl="0" marL="457200" rtl="0" algn="l">
              <a:spcBef>
                <a:spcPts val="0"/>
              </a:spcBef>
              <a:spcAft>
                <a:spcPts val="0"/>
              </a:spcAft>
              <a:buSzPts val="1800"/>
              <a:buChar char="●"/>
            </a:pPr>
            <a:r>
              <a:rPr lang="en"/>
              <a:t>After training CNN extract feature from different layers.’</a:t>
            </a:r>
            <a:endParaRPr/>
          </a:p>
          <a:p>
            <a:pPr indent="-342900" lvl="0" marL="457200" rtl="0" algn="l">
              <a:spcBef>
                <a:spcPts val="0"/>
              </a:spcBef>
              <a:spcAft>
                <a:spcPts val="0"/>
              </a:spcAft>
              <a:buSzPts val="1800"/>
              <a:buChar char="●"/>
            </a:pPr>
            <a:r>
              <a:rPr lang="en"/>
              <a:t>To reduce dimensionality principal component analysis (PCA) used.</a:t>
            </a:r>
            <a:endParaRPr/>
          </a:p>
          <a:p>
            <a:pPr indent="-342900" lvl="0" marL="457200" rtl="0" algn="l">
              <a:spcBef>
                <a:spcPts val="0"/>
              </a:spcBef>
              <a:spcAft>
                <a:spcPts val="0"/>
              </a:spcAft>
              <a:buSzPts val="1800"/>
              <a:buChar char="●"/>
            </a:pPr>
            <a:r>
              <a:rPr lang="en"/>
              <a:t>Feature extracted from different layers concatenated to obtained aging pattern. Here L2 to L5.</a:t>
            </a:r>
            <a:endParaRPr/>
          </a:p>
          <a:p>
            <a:pPr indent="-342900" lvl="0" marL="457200" rtl="0" algn="l">
              <a:spcBef>
                <a:spcPts val="0"/>
              </a:spcBef>
              <a:spcAft>
                <a:spcPts val="0"/>
              </a:spcAft>
              <a:buSzPts val="1800"/>
              <a:buChar char="●"/>
            </a:pPr>
            <a:r>
              <a:rPr lang="en"/>
              <a:t>Manifold learning applied for good performance.</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15400" y="475025"/>
            <a:ext cx="8572275" cy="4516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