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3" r:id="rId3"/>
    <p:sldId id="261" r:id="rId4"/>
    <p:sldId id="278" r:id="rId5"/>
    <p:sldId id="276" r:id="rId6"/>
    <p:sldId id="263" r:id="rId7"/>
    <p:sldId id="264" r:id="rId8"/>
    <p:sldId id="274" r:id="rId9"/>
    <p:sldId id="279" r:id="rId10"/>
    <p:sldId id="280" r:id="rId11"/>
    <p:sldId id="262" r:id="rId12"/>
    <p:sldId id="268" r:id="rId13"/>
    <p:sldId id="267" r:id="rId14"/>
    <p:sldId id="269" r:id="rId15"/>
    <p:sldId id="266" r:id="rId16"/>
    <p:sldId id="270" r:id="rId17"/>
    <p:sldId id="271" r:id="rId18"/>
    <p:sldId id="26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64EF-9186-4E9F-8675-1EAAC15996CE}" v="67" dt="2021-11-04T20:13:35.032"/>
    <p1510:client id="{5B380C52-2454-497E-B441-5A12B594AFAE}" v="267" dt="2021-10-09T17:43:12.664"/>
    <p1510:client id="{6E674CA2-42C3-4353-80EC-94EFAB4AEDA2}" v="200" dt="2021-11-03T22:00:19.727"/>
    <p1510:client id="{96688563-3234-49FE-A9EA-BF66C25C12E2}" v="35" dt="2021-11-06T12:47:36.527"/>
    <p1510:client id="{B7D3291C-AB3C-4179-B62B-15FEB1ECD115}" v="34" dt="2021-10-21T20:01:30.193"/>
    <p1510:client id="{D4E71511-1218-479C-B19D-228F97589648}" v="1241" dt="2021-11-05T21:09:02.996"/>
    <p1510:client id="{DD8391D2-FECA-4346-9CC7-2EBDFBA0B9C7}" v="499" dt="2021-11-06T01:54:1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E18E6-913B-4325-835C-F6D38D9E7AE1}" type="datetimeFigureOut">
              <a:rPr lang="en-US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FAA7-6097-4E30-80E7-4DD39B31667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Updated every 3-4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5FAA7-6097-4E30-80E7-4DD39B31667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Sliding expiration</a:t>
            </a:r>
          </a:p>
          <a:p>
            <a:r>
              <a:rPr lang="en-US">
                <a:cs typeface="Calibri"/>
              </a:rPr>
              <a:t>Not affected by certificate expiration</a:t>
            </a:r>
          </a:p>
          <a:p>
            <a:r>
              <a:rPr lang="en-US">
                <a:cs typeface="Calibri"/>
              </a:rPr>
              <a:t>Has to be loaded to apply</a:t>
            </a:r>
            <a:endParaRPr lang="en-US" dirty="0"/>
          </a:p>
          <a:p>
            <a:r>
              <a:rPr lang="en-US">
                <a:hlinkClick r:id="rId3"/>
              </a:rPr>
              <a:t>HSTS Preload List Submission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5FAA7-6097-4E30-80E7-4DD39B31667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5FAA7-6097-4E30-80E7-4DD39B31667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-uri.com/home/genera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cotthelme.co.uk/csp-cheat-sheet/" TargetMode="External"/><Relationship Id="rId3" Type="http://schemas.openxmlformats.org/officeDocument/2006/relationships/hyperlink" Target="https://cheatsheetseries.owasp.org/cheatsheets/HTTP_Strict_Transport_Security_Cheat_Sheet.html" TargetMode="External"/><Relationship Id="rId7" Type="http://schemas.openxmlformats.org/officeDocument/2006/relationships/hyperlink" Target="https://content-security-policy.com/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CSP2/" TargetMode="External"/><Relationship Id="rId5" Type="http://schemas.openxmlformats.org/officeDocument/2006/relationships/hyperlink" Target="https://cheatsheetseries.owasp.org/cheatsheets/Content_Security_Policy_Cheat_Sheet.html" TargetMode="External"/><Relationship Id="rId4" Type="http://schemas.openxmlformats.org/officeDocument/2006/relationships/hyperlink" Target="https://hstspreload.org/" TargetMode="External"/><Relationship Id="rId9" Type="http://schemas.openxmlformats.org/officeDocument/2006/relationships/hyperlink" Target="https://report-ur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Security Headers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they are and why you need them</a:t>
            </a:r>
          </a:p>
          <a:p>
            <a:r>
              <a:rPr lang="en-US">
                <a:cs typeface="Calibri"/>
              </a:rPr>
              <a:t>By Kevin Wilder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A41B-0480-4E81-9242-1688C6BC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Myspace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6A68-258F-4654-9BF9-741ECA7F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6907"/>
            <a:ext cx="10515600" cy="3200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cs typeface="Calibri"/>
              </a:rPr>
              <a:t>Sammy is my hero</a:t>
            </a:r>
          </a:p>
        </p:txBody>
      </p:sp>
    </p:spTree>
    <p:extLst>
      <p:ext uri="{BB962C8B-B14F-4D97-AF65-F5344CB8AC3E}">
        <p14:creationId xmlns:p14="http://schemas.microsoft.com/office/powerpoint/2010/main" val="164516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4EB4A-6BCF-4432-AB4C-58C5D25A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Content Security Policy (CSP)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A9C-CB3F-4950-929D-887100A2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Swiss army knife of security headers</a:t>
            </a:r>
          </a:p>
          <a:p>
            <a:r>
              <a:rPr lang="en-US" sz="2000">
                <a:cs typeface="Calibri"/>
              </a:rPr>
              <a:t>Various directives that protect against different avenues of attack</a:t>
            </a:r>
          </a:p>
          <a:p>
            <a:r>
              <a:rPr lang="en-US" sz="2000">
                <a:cs typeface="Calibri"/>
              </a:rPr>
              <a:t>Defense in depth</a:t>
            </a:r>
          </a:p>
          <a:p>
            <a:r>
              <a:rPr lang="en-US" sz="2000">
                <a:cs typeface="Calibri"/>
              </a:rPr>
              <a:t>CSP level 2 is currently a </a:t>
            </a:r>
            <a:r>
              <a:rPr lang="en-US" sz="2000">
                <a:ea typeface="+mn-lt"/>
                <a:cs typeface="+mn-lt"/>
              </a:rPr>
              <a:t>W3C Recommendation</a:t>
            </a:r>
          </a:p>
          <a:p>
            <a:r>
              <a:rPr lang="en-US" sz="2000">
                <a:cs typeface="Calibri"/>
              </a:rPr>
              <a:t>CSP level 3 is W3C Working Draft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pener, knife, weapon&#10;&#10;Description automatically generated">
            <a:extLst>
              <a:ext uri="{FF2B5EF4-FFF2-40B4-BE49-F238E27FC236}">
                <a16:creationId xmlns:a16="http://schemas.microsoft.com/office/drawing/2014/main" id="{5BBFCF1F-BB8B-4764-906C-2D1C2AC87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2" r="4" b="10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037B-6A72-4D03-86DD-A4F74825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CSP Directives </a:t>
            </a:r>
            <a:r>
              <a:rPr lang="en-US" b="1">
                <a:ea typeface="+mj-lt"/>
                <a:cs typeface="+mj-lt"/>
              </a:rPr>
              <a:t>script-</a:t>
            </a:r>
            <a:r>
              <a:rPr lang="en-US" b="1" err="1">
                <a:ea typeface="+mj-lt"/>
                <a:cs typeface="+mj-lt"/>
              </a:rPr>
              <a:t>src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628-BCE9-4CE6-BE08-6C04EF7D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Used to prevent cross site scripting attacks (XSS)</a:t>
            </a:r>
          </a:p>
          <a:p>
            <a:r>
              <a:rPr lang="en-US">
                <a:ea typeface="+mn-lt"/>
                <a:cs typeface="+mn-lt"/>
              </a:rPr>
              <a:t>Replaces the </a:t>
            </a:r>
            <a:r>
              <a:rPr lang="en-US" b="1">
                <a:ea typeface="+mn-lt"/>
                <a:cs typeface="+mn-lt"/>
              </a:rPr>
              <a:t>X-XSS-Protection</a:t>
            </a:r>
            <a:r>
              <a:rPr lang="en-US">
                <a:ea typeface="+mn-lt"/>
                <a:cs typeface="+mn-lt"/>
              </a:rPr>
              <a:t> header</a:t>
            </a:r>
            <a:endParaRPr lang="en-US"/>
          </a:p>
          <a:p>
            <a:r>
              <a:rPr lang="en-US">
                <a:cs typeface="Calibri"/>
              </a:rPr>
              <a:t>Restricts where a script can be executed from</a:t>
            </a:r>
          </a:p>
          <a:p>
            <a:r>
              <a:rPr lang="en-US">
                <a:cs typeface="Calibri"/>
              </a:rPr>
              <a:t>Prevent inline script by default</a:t>
            </a:r>
          </a:p>
          <a:p>
            <a:r>
              <a:rPr lang="en-US">
                <a:cs typeface="Calibri"/>
              </a:rPr>
              <a:t>Prevents the usage of eval by default</a:t>
            </a:r>
          </a:p>
        </p:txBody>
      </p:sp>
    </p:spTree>
    <p:extLst>
      <p:ext uri="{BB962C8B-B14F-4D97-AF65-F5344CB8AC3E}">
        <p14:creationId xmlns:p14="http://schemas.microsoft.com/office/powerpoint/2010/main" val="145783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1046-7D96-41E7-A9D9-0A3B7856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CSP Directives </a:t>
            </a:r>
            <a:r>
              <a:rPr lang="en-US" b="1">
                <a:ea typeface="+mj-lt"/>
                <a:cs typeface="+mj-lt"/>
              </a:rPr>
              <a:t>frame-ancestors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C1A2-B16D-4471-B7EA-C32AF59F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Used to prevent framing based attacks (e.g. clickjacking)</a:t>
            </a:r>
          </a:p>
          <a:p>
            <a:r>
              <a:rPr lang="en-US">
                <a:ea typeface="+mn-lt"/>
                <a:cs typeface="+mn-lt"/>
              </a:rPr>
              <a:t>Replaces the </a:t>
            </a:r>
            <a:r>
              <a:rPr lang="en-US" b="1">
                <a:ea typeface="+mn-lt"/>
                <a:cs typeface="+mn-lt"/>
              </a:rPr>
              <a:t>X-Frame-Options</a:t>
            </a:r>
            <a:r>
              <a:rPr lang="en-US">
                <a:ea typeface="+mn-lt"/>
                <a:cs typeface="+mn-lt"/>
              </a:rPr>
              <a:t> header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Restricts where the protected resource can be embedded</a:t>
            </a:r>
          </a:p>
          <a:p>
            <a:r>
              <a:rPr lang="en-US">
                <a:cs typeface="Calibri"/>
              </a:rPr>
              <a:t>Doesn't fallback to </a:t>
            </a:r>
            <a:r>
              <a:rPr lang="en-US" b="1">
                <a:cs typeface="Calibri"/>
              </a:rPr>
              <a:t>default-</a:t>
            </a:r>
            <a:r>
              <a:rPr lang="en-US" b="1" err="1">
                <a:cs typeface="Calibri"/>
              </a:rPr>
              <a:t>src</a:t>
            </a:r>
          </a:p>
        </p:txBody>
      </p:sp>
    </p:spTree>
    <p:extLst>
      <p:ext uri="{BB962C8B-B14F-4D97-AF65-F5344CB8AC3E}">
        <p14:creationId xmlns:p14="http://schemas.microsoft.com/office/powerpoint/2010/main" val="364084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F7E8-A5F1-43B6-8D34-AF9A3B7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CSP Directives </a:t>
            </a:r>
            <a:r>
              <a:rPr lang="en-US" b="1">
                <a:ea typeface="+mj-lt"/>
                <a:cs typeface="+mj-lt"/>
              </a:rPr>
              <a:t>report-</a:t>
            </a:r>
            <a:r>
              <a:rPr lang="en-US" b="1" err="1">
                <a:ea typeface="+mj-lt"/>
                <a:cs typeface="+mj-lt"/>
              </a:rPr>
              <a:t>uri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C524-ECC0-471F-9B95-A61643BF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Used to report violations to specified locations</a:t>
            </a:r>
          </a:p>
          <a:p>
            <a:r>
              <a:rPr lang="en-US" b="1">
                <a:cs typeface="Calibri"/>
              </a:rPr>
              <a:t>Content-Security-Policy-Report-Only</a:t>
            </a:r>
            <a:r>
              <a:rPr lang="en-US">
                <a:cs typeface="Calibri"/>
              </a:rPr>
              <a:t> variant header can be set to send reports without enforcing restrictions</a:t>
            </a:r>
          </a:p>
          <a:p>
            <a:r>
              <a:rPr lang="en-US">
                <a:cs typeface="Calibri"/>
              </a:rPr>
              <a:t>Useful for detecting potential issues with the header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987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670B-CE74-46EC-AF73-379C51E6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CSP Directives </a:t>
            </a:r>
            <a:r>
              <a:rPr lang="en-US" b="1">
                <a:cs typeface="Calibri Light"/>
              </a:rPr>
              <a:t>default-</a:t>
            </a:r>
            <a:r>
              <a:rPr lang="en-US" b="1" err="1">
                <a:cs typeface="Calibri Light"/>
              </a:rPr>
              <a:t>src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2572-8F93-40F6-94D6-EFBED27B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Fallback directive</a:t>
            </a:r>
          </a:p>
          <a:p>
            <a:r>
              <a:rPr lang="en-US">
                <a:cs typeface="Calibri"/>
              </a:rPr>
              <a:t>Does not apply to any directive </a:t>
            </a:r>
            <a:r>
              <a:rPr lang="en-US">
                <a:ea typeface="+mn-lt"/>
                <a:cs typeface="+mn-lt"/>
              </a:rPr>
              <a:t>specified in the header</a:t>
            </a:r>
          </a:p>
          <a:p>
            <a:r>
              <a:rPr lang="en-US">
                <a:cs typeface="Calibri"/>
              </a:rPr>
              <a:t>Applies to all -src directives</a:t>
            </a:r>
          </a:p>
        </p:txBody>
      </p:sp>
    </p:spTree>
    <p:extLst>
      <p:ext uri="{BB962C8B-B14F-4D97-AF65-F5344CB8AC3E}">
        <p14:creationId xmlns:p14="http://schemas.microsoft.com/office/powerpoint/2010/main" val="242295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1B4-2D6B-4276-82F0-9261F219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Other CSP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0D22-CF39-4F36-B04E-00E631A1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style-</a:t>
            </a:r>
            <a:r>
              <a:rPr lang="en-US" b="1" err="1">
                <a:cs typeface="Calibri"/>
              </a:rPr>
              <a:t>src</a:t>
            </a:r>
            <a:r>
              <a:rPr lang="en-US">
                <a:cs typeface="Calibri"/>
              </a:rPr>
              <a:t>: Restricts where stylesheets can be applied from</a:t>
            </a:r>
          </a:p>
          <a:p>
            <a:r>
              <a:rPr lang="en-US" b="1">
                <a:ea typeface="+mn-lt"/>
                <a:cs typeface="+mn-lt"/>
              </a:rPr>
              <a:t>object-</a:t>
            </a:r>
            <a:r>
              <a:rPr lang="en-US" b="1" err="1">
                <a:ea typeface="+mn-lt"/>
                <a:cs typeface="+mn-lt"/>
              </a:rPr>
              <a:t>src</a:t>
            </a:r>
            <a:r>
              <a:rPr lang="en-US">
                <a:ea typeface="+mn-lt"/>
                <a:cs typeface="+mn-lt"/>
              </a:rPr>
              <a:t>: Restricts where plugins can be loaded from</a:t>
            </a:r>
          </a:p>
          <a:p>
            <a:r>
              <a:rPr lang="en-US" b="1" err="1">
                <a:ea typeface="+mn-lt"/>
                <a:cs typeface="+mn-lt"/>
              </a:rPr>
              <a:t>img-src</a:t>
            </a:r>
            <a:r>
              <a:rPr lang="en-US">
                <a:ea typeface="+mn-lt"/>
                <a:cs typeface="+mn-lt"/>
              </a:rPr>
              <a:t>: Restricts where images can be loaded from</a:t>
            </a:r>
          </a:p>
          <a:p>
            <a:r>
              <a:rPr lang="en-US" b="1">
                <a:ea typeface="+mn-lt"/>
                <a:cs typeface="+mn-lt"/>
              </a:rPr>
              <a:t>form-action</a:t>
            </a:r>
            <a:r>
              <a:rPr lang="en-US">
                <a:ea typeface="+mn-lt"/>
                <a:cs typeface="+mn-lt"/>
              </a:rPr>
              <a:t>: Restricts where forms can be submitted to</a:t>
            </a:r>
          </a:p>
        </p:txBody>
      </p:sp>
    </p:spTree>
    <p:extLst>
      <p:ext uri="{BB962C8B-B14F-4D97-AF65-F5344CB8AC3E}">
        <p14:creationId xmlns:p14="http://schemas.microsoft.com/office/powerpoint/2010/main" val="221495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6B41-B75C-4ED2-9F79-F9A09EAF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CSP Directive Sources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AD19-E276-4419-A584-717A154F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URLs (</a:t>
            </a:r>
            <a:r>
              <a:rPr lang="en-US">
                <a:ea typeface="+mn-lt"/>
                <a:cs typeface="+mn-lt"/>
              </a:rPr>
              <a:t>https://</a:t>
            </a:r>
            <a:r>
              <a:rPr lang="en-US">
                <a:cs typeface="Calibri"/>
              </a:rPr>
              <a:t>example.com)</a:t>
            </a:r>
          </a:p>
          <a:p>
            <a:r>
              <a:rPr lang="en-US">
                <a:cs typeface="Calibri"/>
              </a:rPr>
              <a:t>URLs w/subdomains (https://*</a:t>
            </a:r>
            <a:r>
              <a:rPr lang="en-US">
                <a:ea typeface="+mn-lt"/>
                <a:cs typeface="+mn-lt"/>
              </a:rPr>
              <a:t>example.com)</a:t>
            </a:r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'none'</a:t>
            </a:r>
            <a:r>
              <a:rPr lang="en-US">
                <a:cs typeface="Calibri"/>
              </a:rPr>
              <a:t>: Allows nothing</a:t>
            </a:r>
          </a:p>
          <a:p>
            <a:r>
              <a:rPr lang="en-US" b="1">
                <a:cs typeface="Calibri"/>
              </a:rPr>
              <a:t>'self'</a:t>
            </a:r>
            <a:r>
              <a:rPr lang="en-US">
                <a:cs typeface="Calibri"/>
              </a:rPr>
              <a:t>: Allows </a:t>
            </a:r>
            <a:r>
              <a:rPr lang="en-US">
                <a:ea typeface="+mn-lt"/>
                <a:cs typeface="+mn-lt"/>
              </a:rPr>
              <a:t>the origin site with the same scheme and port number</a:t>
            </a:r>
          </a:p>
          <a:p>
            <a:r>
              <a:rPr lang="en-US" b="1">
                <a:ea typeface="+mn-lt"/>
                <a:cs typeface="+mn-lt"/>
              </a:rPr>
              <a:t>'unsafe-inline'</a:t>
            </a:r>
            <a:r>
              <a:rPr lang="en-US">
                <a:ea typeface="+mn-lt"/>
                <a:cs typeface="+mn-lt"/>
              </a:rPr>
              <a:t>: Allows the usage of inline scripts or styles</a:t>
            </a:r>
          </a:p>
          <a:p>
            <a:r>
              <a:rPr lang="en-US" b="1">
                <a:ea typeface="+mn-lt"/>
                <a:cs typeface="+mn-lt"/>
              </a:rPr>
              <a:t>'unsafe-eval'</a:t>
            </a:r>
            <a:r>
              <a:rPr lang="en-US">
                <a:ea typeface="+mn-lt"/>
                <a:cs typeface="+mn-lt"/>
              </a:rPr>
              <a:t>: Allows the usage of eval in scripts</a:t>
            </a:r>
          </a:p>
          <a:p>
            <a:r>
              <a:rPr lang="en-US">
                <a:ea typeface="+mn-lt"/>
                <a:cs typeface="+mn-lt"/>
              </a:rPr>
              <a:t>Hashes: Allows specific inline script with corresponding hash</a:t>
            </a:r>
          </a:p>
          <a:p>
            <a:r>
              <a:rPr lang="en-US">
                <a:ea typeface="+mn-lt"/>
                <a:cs typeface="+mn-lt"/>
              </a:rPr>
              <a:t>Nonces: Allows specific inline script with corresponding nonce</a:t>
            </a:r>
          </a:p>
        </p:txBody>
      </p:sp>
    </p:spTree>
    <p:extLst>
      <p:ext uri="{BB962C8B-B14F-4D97-AF65-F5344CB8AC3E}">
        <p14:creationId xmlns:p14="http://schemas.microsoft.com/office/powerpoint/2010/main" val="364356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AF98-E0BE-400F-8974-327D5723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CSP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A3BC-81AD-4CE6-9D25-CE4E8F66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Report URI: Generate your Content Security Policy (report-uri.com)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03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8110-A8B6-40F1-BD7B-466964F7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4691-F5C3-48D5-9836-CBC116C3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OWASP Top Ten Web Application Security Risks | OWASP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 Strict Transport Security - OWASP Cheat Sheet Series</a:t>
            </a:r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HSTS Preload List Submission</a:t>
            </a:r>
          </a:p>
          <a:p>
            <a:r>
              <a:rPr lang="en-US">
                <a:ea typeface="+mn-lt"/>
                <a:cs typeface="+mn-lt"/>
                <a:hlinkClick r:id="rId5"/>
              </a:rPr>
              <a:t>Content Security Policy - OWASP Cheat Sheet Series</a:t>
            </a:r>
          </a:p>
          <a:p>
            <a:r>
              <a:rPr lang="en-US">
                <a:ea typeface="+mn-lt"/>
                <a:cs typeface="+mn-lt"/>
                <a:hlinkClick r:id="rId6"/>
              </a:rPr>
              <a:t>Content Security Policy Level 2 (w3.org)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7"/>
              </a:rPr>
              <a:t>Content-Security-Policy Header ⟶ CSP Reference &amp; Examples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8"/>
              </a:rPr>
              <a:t>CSP Cheat Sheet (scotthelme.co.uk)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9"/>
              </a:rPr>
              <a:t>Report URI: Welcome to report-uri.com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2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23D3-8B12-484A-9320-4B4EA57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68E7-0DF4-43D6-AC57-35D3FFB7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OWASP Top 10</a:t>
            </a:r>
          </a:p>
          <a:p>
            <a:r>
              <a:rPr lang="en-US">
                <a:cs typeface="Calibri"/>
              </a:rPr>
              <a:t>HTTP Strict Transport Security</a:t>
            </a:r>
          </a:p>
          <a:p>
            <a:pPr lvl="1"/>
            <a:r>
              <a:rPr lang="en-US">
                <a:cs typeface="Calibri"/>
              </a:rPr>
              <a:t>Overview</a:t>
            </a:r>
          </a:p>
          <a:p>
            <a:pPr lvl="1"/>
            <a:r>
              <a:rPr lang="en-US">
                <a:cs typeface="Calibri"/>
              </a:rPr>
              <a:t>Preload</a:t>
            </a:r>
          </a:p>
          <a:p>
            <a:pPr lvl="1"/>
            <a:r>
              <a:rPr lang="en-US">
                <a:cs typeface="Calibri"/>
              </a:rPr>
              <a:t>Demo</a:t>
            </a:r>
          </a:p>
          <a:p>
            <a:r>
              <a:rPr lang="en-US">
                <a:cs typeface="Calibri"/>
              </a:rPr>
              <a:t>X-XSS-Protection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X-Frame-Options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Content Security Policy</a:t>
            </a:r>
            <a:endParaRPr lang="en-US"/>
          </a:p>
          <a:p>
            <a:pPr lvl="1"/>
            <a:r>
              <a:rPr lang="en-US">
                <a:cs typeface="Calibri"/>
              </a:rPr>
              <a:t>Overview</a:t>
            </a:r>
          </a:p>
          <a:p>
            <a:pPr lvl="1"/>
            <a:r>
              <a:rPr lang="en-US">
                <a:cs typeface="Calibri"/>
              </a:rPr>
              <a:t>Directives</a:t>
            </a:r>
          </a:p>
          <a:p>
            <a:pPr lvl="1"/>
            <a:r>
              <a:rPr lang="en-US">
                <a:cs typeface="Calibri"/>
              </a:rPr>
              <a:t>Keywords</a:t>
            </a:r>
          </a:p>
          <a:p>
            <a:pPr lvl="1"/>
            <a:r>
              <a:rPr lang="en-US">
                <a:cs typeface="Calibri"/>
              </a:rPr>
              <a:t>Demo</a:t>
            </a:r>
          </a:p>
          <a:p>
            <a:r>
              <a:rPr lang="en-US">
                <a:cs typeface="Calibri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8553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723A-CBFD-405A-BDE4-7CD3743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OWASP Top 10</a:t>
            </a:r>
          </a:p>
        </p:txBody>
      </p:sp>
      <p:pic>
        <p:nvPicPr>
          <p:cNvPr id="12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27FD37-F16B-492A-932E-E780512D7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54044"/>
            <a:ext cx="10515600" cy="2894500"/>
          </a:xfrm>
        </p:spPr>
      </p:pic>
    </p:spTree>
    <p:extLst>
      <p:ext uri="{BB962C8B-B14F-4D97-AF65-F5344CB8AC3E}">
        <p14:creationId xmlns:p14="http://schemas.microsoft.com/office/powerpoint/2010/main" val="407539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sposable coffee cup on concrete">
            <a:extLst>
              <a:ext uri="{FF2B5EF4-FFF2-40B4-BE49-F238E27FC236}">
                <a16:creationId xmlns:a16="http://schemas.microsoft.com/office/drawing/2014/main" id="{9CC641C1-3AE6-414B-A27F-119A4EE4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8" r="789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2E8A0-9DFD-4125-9507-73CD9094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sz="4100">
                <a:cs typeface="Calibri Light"/>
              </a:rPr>
              <a:t>http://twitterclone.com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E52EEA3-1808-4A63-8B32-164BC246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592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50695-4D68-43DE-BAA7-E6E1F9DC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Man-in-the-Middle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1869A11-0BAE-427C-A9D2-B8A775BC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13" y="2427541"/>
            <a:ext cx="79952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3B0-893A-4A89-8869-76F5ADAB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HTTP Strict Transport Security (HSTS)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3D6-F23C-4804-847C-654AB502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600" b="1" dirty="0">
              <a:cs typeface="Calibri"/>
            </a:endParaRPr>
          </a:p>
          <a:p>
            <a:pPr marL="0" indent="0" algn="ctr">
              <a:buNone/>
            </a:pPr>
            <a:r>
              <a:rPr lang="en-US" sz="3600" b="1">
                <a:cs typeface="Calibri"/>
              </a:rPr>
              <a:t>Helps prevent the use of HTTP – forces HTTPS</a:t>
            </a:r>
            <a:endParaRPr lang="en-US" b="1">
              <a:cs typeface="Calibri"/>
            </a:endParaRPr>
          </a:p>
          <a:p>
            <a:pPr marL="0" indent="0" algn="ctr">
              <a:buNone/>
            </a:pPr>
            <a:endParaRPr lang="en-US" sz="3600" b="1" dirty="0">
              <a:cs typeface="Calibri"/>
            </a:endParaRPr>
          </a:p>
          <a:p>
            <a:pPr marL="0" indent="0" algn="ctr">
              <a:buNone/>
            </a:pPr>
            <a:r>
              <a:rPr lang="en-US" sz="3600">
                <a:cs typeface="Calibri"/>
              </a:rPr>
              <a:t>Defends against man-in-the-middle attacks!!!!</a:t>
            </a:r>
            <a:r>
              <a:rPr lang="en-US" sz="3600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72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703-97B5-478D-AC1C-7694B82D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HSTS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1D98-FD89-48EB-AA78-59A203AB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chrome://net-internals/#hsts</a:t>
            </a:r>
          </a:p>
          <a:p>
            <a:endParaRPr lang="en-US">
              <a:latin typeface="Calibri"/>
              <a:ea typeface="+mn-lt"/>
              <a:cs typeface="+mn-l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261503-1E53-4022-A8E1-F68D6701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80" y="2450060"/>
            <a:ext cx="7203687" cy="40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4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43B7-1291-4DD4-A0BB-A08C3778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HSTS Sample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B500-343A-4329-86A6-DEE4A2F9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Header with 1 year expiration:</a:t>
            </a: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Strict-Transport-Security: max-age=31536000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Header covering subdomains:</a:t>
            </a: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Strict-Transport-Security: max-age=31536000; includeSubDomains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Header with preload:</a:t>
            </a: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Strict-Transport-Security: max-age=31536000; includeSubDomains; preload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47E4C2-2475-497D-A1CB-FC59A919E74A}"/>
              </a:ext>
            </a:extLst>
          </p:cNvPr>
          <p:cNvSpPr/>
          <p:nvPr/>
        </p:nvSpPr>
        <p:spPr>
          <a:xfrm>
            <a:off x="618216" y="3808140"/>
            <a:ext cx="10324591" cy="16891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634A3-87FC-441F-A4C5-1C9D29818DB2}"/>
              </a:ext>
            </a:extLst>
          </p:cNvPr>
          <p:cNvSpPr txBox="1"/>
          <p:nvPr/>
        </p:nvSpPr>
        <p:spPr>
          <a:xfrm>
            <a:off x="3480342" y="4976464"/>
            <a:ext cx="4973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This is the one you want!</a:t>
            </a:r>
            <a:endParaRPr lang="en-US" sz="2800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E951-A2FC-466F-A0A4-F694093A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HSTS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9B01-D43D-4493-9C3C-47EF786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Does not apply on first use or after expiration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At least when not in preload list</a:t>
            </a:r>
            <a:endParaRPr lang="en-US"/>
          </a:p>
          <a:p>
            <a:r>
              <a:rPr lang="en-US">
                <a:cs typeface="Calibri"/>
              </a:rPr>
              <a:t>Browsers have a list of sites to 'preload' HSTS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Valid TLS/SSL certificate is required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Does not change the behavior or expired certs that are otherwise valid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8A3E24-BA74-499F-A553-7E478201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4525604"/>
            <a:ext cx="8172450" cy="13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Security Headers</vt:lpstr>
      <vt:lpstr>Table of Contents</vt:lpstr>
      <vt:lpstr>OWASP Top 10</vt:lpstr>
      <vt:lpstr>http://twitterclone.com</vt:lpstr>
      <vt:lpstr>Man-in-the-Middle</vt:lpstr>
      <vt:lpstr>HTTP Strict Transport Security (HSTS)</vt:lpstr>
      <vt:lpstr>HSTS Demo</vt:lpstr>
      <vt:lpstr>HSTS Sample Headers</vt:lpstr>
      <vt:lpstr>HSTS Limitations</vt:lpstr>
      <vt:lpstr>Myspace</vt:lpstr>
      <vt:lpstr>Content Security Policy (CSP)</vt:lpstr>
      <vt:lpstr>CSP Directives script-src</vt:lpstr>
      <vt:lpstr>CSP Directives frame-ancestors</vt:lpstr>
      <vt:lpstr>CSP Directives report-uri</vt:lpstr>
      <vt:lpstr>CSP Directives default-src</vt:lpstr>
      <vt:lpstr>Other CSP Directives</vt:lpstr>
      <vt:lpstr>CSP Directive Sources and Keywords</vt:lpstr>
      <vt:lpstr>CSP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97</cp:revision>
  <dcterms:created xsi:type="dcterms:W3CDTF">2021-10-09T17:06:55Z</dcterms:created>
  <dcterms:modified xsi:type="dcterms:W3CDTF">2021-11-06T16:31:54Z</dcterms:modified>
</cp:coreProperties>
</file>