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3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3E995C-E1FC-415D-B545-1698703EB7E5}"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77227-7433-4C92-9F01-263949E45202}" type="slidenum">
              <a:rPr lang="en-US" smtClean="0"/>
              <a:t>‹#›</a:t>
            </a:fld>
            <a:endParaRPr lang="en-US"/>
          </a:p>
        </p:txBody>
      </p:sp>
    </p:spTree>
    <p:extLst>
      <p:ext uri="{BB962C8B-B14F-4D97-AF65-F5344CB8AC3E}">
        <p14:creationId xmlns:p14="http://schemas.microsoft.com/office/powerpoint/2010/main" val="74974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E995C-E1FC-415D-B545-1698703EB7E5}"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77227-7433-4C92-9F01-263949E45202}" type="slidenum">
              <a:rPr lang="en-US" smtClean="0"/>
              <a:t>‹#›</a:t>
            </a:fld>
            <a:endParaRPr lang="en-US"/>
          </a:p>
        </p:txBody>
      </p:sp>
    </p:spTree>
    <p:extLst>
      <p:ext uri="{BB962C8B-B14F-4D97-AF65-F5344CB8AC3E}">
        <p14:creationId xmlns:p14="http://schemas.microsoft.com/office/powerpoint/2010/main" val="338125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E995C-E1FC-415D-B545-1698703EB7E5}"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77227-7433-4C92-9F01-263949E45202}" type="slidenum">
              <a:rPr lang="en-US" smtClean="0"/>
              <a:t>‹#›</a:t>
            </a:fld>
            <a:endParaRPr lang="en-US"/>
          </a:p>
        </p:txBody>
      </p:sp>
    </p:spTree>
    <p:extLst>
      <p:ext uri="{BB962C8B-B14F-4D97-AF65-F5344CB8AC3E}">
        <p14:creationId xmlns:p14="http://schemas.microsoft.com/office/powerpoint/2010/main" val="921467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E995C-E1FC-415D-B545-1698703EB7E5}"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77227-7433-4C92-9F01-263949E4520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45953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E995C-E1FC-415D-B545-1698703EB7E5}"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77227-7433-4C92-9F01-263949E45202}" type="slidenum">
              <a:rPr lang="en-US" smtClean="0"/>
              <a:t>‹#›</a:t>
            </a:fld>
            <a:endParaRPr lang="en-US"/>
          </a:p>
        </p:txBody>
      </p:sp>
    </p:spTree>
    <p:extLst>
      <p:ext uri="{BB962C8B-B14F-4D97-AF65-F5344CB8AC3E}">
        <p14:creationId xmlns:p14="http://schemas.microsoft.com/office/powerpoint/2010/main" val="3204230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995C-E1FC-415D-B545-1698703EB7E5}" type="datetimeFigureOut">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77227-7433-4C92-9F01-263949E45202}" type="slidenum">
              <a:rPr lang="en-US" smtClean="0"/>
              <a:t>‹#›</a:t>
            </a:fld>
            <a:endParaRPr lang="en-US"/>
          </a:p>
        </p:txBody>
      </p:sp>
    </p:spTree>
    <p:extLst>
      <p:ext uri="{BB962C8B-B14F-4D97-AF65-F5344CB8AC3E}">
        <p14:creationId xmlns:p14="http://schemas.microsoft.com/office/powerpoint/2010/main" val="1888759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995C-E1FC-415D-B545-1698703EB7E5}" type="datetimeFigureOut">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77227-7433-4C92-9F01-263949E45202}" type="slidenum">
              <a:rPr lang="en-US" smtClean="0"/>
              <a:t>‹#›</a:t>
            </a:fld>
            <a:endParaRPr lang="en-US"/>
          </a:p>
        </p:txBody>
      </p:sp>
    </p:spTree>
    <p:extLst>
      <p:ext uri="{BB962C8B-B14F-4D97-AF65-F5344CB8AC3E}">
        <p14:creationId xmlns:p14="http://schemas.microsoft.com/office/powerpoint/2010/main" val="2012673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E995C-E1FC-415D-B545-1698703EB7E5}"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77227-7433-4C92-9F01-263949E45202}" type="slidenum">
              <a:rPr lang="en-US" smtClean="0"/>
              <a:t>‹#›</a:t>
            </a:fld>
            <a:endParaRPr lang="en-US"/>
          </a:p>
        </p:txBody>
      </p:sp>
    </p:spTree>
    <p:extLst>
      <p:ext uri="{BB962C8B-B14F-4D97-AF65-F5344CB8AC3E}">
        <p14:creationId xmlns:p14="http://schemas.microsoft.com/office/powerpoint/2010/main" val="899109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33E995C-E1FC-415D-B545-1698703EB7E5}" type="datetimeFigureOut">
              <a:rPr lang="en-US" smtClean="0"/>
              <a:t>8/27/2023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77227-7433-4C92-9F01-263949E45202}" type="slidenum">
              <a:rPr lang="en-US" smtClean="0"/>
              <a:t>‹#›</a:t>
            </a:fld>
            <a:endParaRPr lang="en-US"/>
          </a:p>
        </p:txBody>
      </p:sp>
    </p:spTree>
    <p:extLst>
      <p:ext uri="{BB962C8B-B14F-4D97-AF65-F5344CB8AC3E}">
        <p14:creationId xmlns:p14="http://schemas.microsoft.com/office/powerpoint/2010/main" val="236830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E995C-E1FC-415D-B545-1698703EB7E5}"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77227-7433-4C92-9F01-263949E45202}" type="slidenum">
              <a:rPr lang="en-US" smtClean="0"/>
              <a:t>‹#›</a:t>
            </a:fld>
            <a:endParaRPr lang="en-US"/>
          </a:p>
        </p:txBody>
      </p:sp>
    </p:spTree>
    <p:extLst>
      <p:ext uri="{BB962C8B-B14F-4D97-AF65-F5344CB8AC3E}">
        <p14:creationId xmlns:p14="http://schemas.microsoft.com/office/powerpoint/2010/main" val="350249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E995C-E1FC-415D-B545-1698703EB7E5}"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77227-7433-4C92-9F01-263949E45202}" type="slidenum">
              <a:rPr lang="en-US" smtClean="0"/>
              <a:t>‹#›</a:t>
            </a:fld>
            <a:endParaRPr lang="en-US"/>
          </a:p>
        </p:txBody>
      </p:sp>
    </p:spTree>
    <p:extLst>
      <p:ext uri="{BB962C8B-B14F-4D97-AF65-F5344CB8AC3E}">
        <p14:creationId xmlns:p14="http://schemas.microsoft.com/office/powerpoint/2010/main" val="767977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3E995C-E1FC-415D-B545-1698703EB7E5}"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77227-7433-4C92-9F01-263949E45202}" type="slidenum">
              <a:rPr lang="en-US" smtClean="0"/>
              <a:t>‹#›</a:t>
            </a:fld>
            <a:endParaRPr lang="en-US"/>
          </a:p>
        </p:txBody>
      </p:sp>
    </p:spTree>
    <p:extLst>
      <p:ext uri="{BB962C8B-B14F-4D97-AF65-F5344CB8AC3E}">
        <p14:creationId xmlns:p14="http://schemas.microsoft.com/office/powerpoint/2010/main" val="212965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3E995C-E1FC-415D-B545-1698703EB7E5}" type="datetimeFigureOut">
              <a:rPr lang="en-US" smtClean="0"/>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77227-7433-4C92-9F01-263949E45202}" type="slidenum">
              <a:rPr lang="en-US" smtClean="0"/>
              <a:t>‹#›</a:t>
            </a:fld>
            <a:endParaRPr lang="en-US"/>
          </a:p>
        </p:txBody>
      </p:sp>
    </p:spTree>
    <p:extLst>
      <p:ext uri="{BB962C8B-B14F-4D97-AF65-F5344CB8AC3E}">
        <p14:creationId xmlns:p14="http://schemas.microsoft.com/office/powerpoint/2010/main" val="116945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3E995C-E1FC-415D-B545-1698703EB7E5}" type="datetimeFigureOut">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77227-7433-4C92-9F01-263949E45202}" type="slidenum">
              <a:rPr lang="en-US" smtClean="0"/>
              <a:t>‹#›</a:t>
            </a:fld>
            <a:endParaRPr lang="en-US"/>
          </a:p>
        </p:txBody>
      </p:sp>
    </p:spTree>
    <p:extLst>
      <p:ext uri="{BB962C8B-B14F-4D97-AF65-F5344CB8AC3E}">
        <p14:creationId xmlns:p14="http://schemas.microsoft.com/office/powerpoint/2010/main" val="16986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33E995C-E1FC-415D-B545-1698703EB7E5}" type="datetimeFigureOut">
              <a:rPr lang="en-US" smtClean="0"/>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77227-7433-4C92-9F01-263949E45202}" type="slidenum">
              <a:rPr lang="en-US" smtClean="0"/>
              <a:t>‹#›</a:t>
            </a:fld>
            <a:endParaRPr lang="en-US"/>
          </a:p>
        </p:txBody>
      </p:sp>
    </p:spTree>
    <p:extLst>
      <p:ext uri="{BB962C8B-B14F-4D97-AF65-F5344CB8AC3E}">
        <p14:creationId xmlns:p14="http://schemas.microsoft.com/office/powerpoint/2010/main" val="423438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E995C-E1FC-415D-B545-1698703EB7E5}"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77227-7433-4C92-9F01-263949E45202}" type="slidenum">
              <a:rPr lang="en-US" smtClean="0"/>
              <a:t>‹#›</a:t>
            </a:fld>
            <a:endParaRPr lang="en-US"/>
          </a:p>
        </p:txBody>
      </p:sp>
    </p:spTree>
    <p:extLst>
      <p:ext uri="{BB962C8B-B14F-4D97-AF65-F5344CB8AC3E}">
        <p14:creationId xmlns:p14="http://schemas.microsoft.com/office/powerpoint/2010/main" val="168060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E995C-E1FC-415D-B545-1698703EB7E5}"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77227-7433-4C92-9F01-263949E45202}" type="slidenum">
              <a:rPr lang="en-US" smtClean="0"/>
              <a:t>‹#›</a:t>
            </a:fld>
            <a:endParaRPr lang="en-US"/>
          </a:p>
        </p:txBody>
      </p:sp>
    </p:spTree>
    <p:extLst>
      <p:ext uri="{BB962C8B-B14F-4D97-AF65-F5344CB8AC3E}">
        <p14:creationId xmlns:p14="http://schemas.microsoft.com/office/powerpoint/2010/main" val="260713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3E995C-E1FC-415D-B545-1698703EB7E5}" type="datetimeFigureOut">
              <a:rPr lang="en-US" smtClean="0"/>
              <a:t>8/27/2023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E977227-7433-4C92-9F01-263949E45202}" type="slidenum">
              <a:rPr lang="en-US" smtClean="0"/>
              <a:t>‹#›</a:t>
            </a:fld>
            <a:endParaRPr lang="en-US"/>
          </a:p>
        </p:txBody>
      </p:sp>
    </p:spTree>
    <p:extLst>
      <p:ext uri="{BB962C8B-B14F-4D97-AF65-F5344CB8AC3E}">
        <p14:creationId xmlns:p14="http://schemas.microsoft.com/office/powerpoint/2010/main" val="1111239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7F88-4080-4D8C-820E-3E50B265C43B}"/>
              </a:ext>
            </a:extLst>
          </p:cNvPr>
          <p:cNvSpPr>
            <a:spLocks noGrp="1"/>
          </p:cNvSpPr>
          <p:nvPr>
            <p:ph type="ctrTitle"/>
          </p:nvPr>
        </p:nvSpPr>
        <p:spPr>
          <a:xfrm>
            <a:off x="680322" y="3078103"/>
            <a:ext cx="8144134" cy="1242460"/>
          </a:xfrm>
        </p:spPr>
        <p:txBody>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MARLEY INTERNATIONAL STORE DATA ANALYSIS PRESENTATION</a:t>
            </a:r>
            <a:br>
              <a:rPr lang="en-US" sz="2800" b="1"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Subtitle 2">
            <a:extLst>
              <a:ext uri="{FF2B5EF4-FFF2-40B4-BE49-F238E27FC236}">
                <a16:creationId xmlns:a16="http://schemas.microsoft.com/office/drawing/2014/main" id="{42A62496-A647-4131-8E01-0E1E69A90397}"/>
              </a:ext>
            </a:extLst>
          </p:cNvPr>
          <p:cNvSpPr>
            <a:spLocks noGrp="1"/>
          </p:cNvSpPr>
          <p:nvPr>
            <p:ph type="subTitle" idx="1"/>
          </p:nvPr>
        </p:nvSpPr>
        <p:spPr>
          <a:xfrm>
            <a:off x="680322" y="4394040"/>
            <a:ext cx="8144134" cy="606223"/>
          </a:xfrm>
        </p:spPr>
        <p:txBody>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Presenter: Kevin Ndungu – BI Developer </a:t>
            </a:r>
            <a:r>
              <a:rPr lang="en-US" sz="2400" b="1" dirty="0">
                <a:latin typeface="Calibri" panose="020F0502020204030204" pitchFamily="34" charset="0"/>
                <a:ea typeface="Calibri" panose="020F0502020204030204" pitchFamily="34" charset="0"/>
                <a:cs typeface="Times New Roman" panose="02020603050405020304" pitchFamily="18" charset="0"/>
              </a:rPr>
              <a:t>|</a:t>
            </a:r>
            <a:r>
              <a:rPr lang="en-US" sz="2400" dirty="0">
                <a:latin typeface="Calibri" panose="020F0502020204030204" pitchFamily="34" charset="0"/>
                <a:ea typeface="Calibri" panose="020F0502020204030204" pitchFamily="34" charset="0"/>
                <a:cs typeface="Times New Roman" panose="02020603050405020304" pitchFamily="18" charset="0"/>
              </a:rPr>
              <a:t> Data Analyst</a:t>
            </a:r>
            <a:endParaRPr lang="en-US" dirty="0"/>
          </a:p>
        </p:txBody>
      </p:sp>
    </p:spTree>
    <p:extLst>
      <p:ext uri="{BB962C8B-B14F-4D97-AF65-F5344CB8AC3E}">
        <p14:creationId xmlns:p14="http://schemas.microsoft.com/office/powerpoint/2010/main" val="217201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10A7-E281-4809-AD7A-B7A6A6ECF78D}"/>
              </a:ext>
            </a:extLst>
          </p:cNvPr>
          <p:cNvSpPr>
            <a:spLocks noGrp="1"/>
          </p:cNvSpPr>
          <p:nvPr>
            <p:ph type="title"/>
          </p:nvPr>
        </p:nvSpPr>
        <p:spPr>
          <a:xfrm>
            <a:off x="367805" y="787952"/>
            <a:ext cx="9613861" cy="1080938"/>
          </a:xfrm>
        </p:spPr>
        <p:txBody>
          <a:bodyPr/>
          <a:lstStyle/>
          <a:p>
            <a:r>
              <a:rPr lang="en-US" dirty="0"/>
              <a:t>AGENDA</a:t>
            </a:r>
          </a:p>
        </p:txBody>
      </p:sp>
      <p:sp>
        <p:nvSpPr>
          <p:cNvPr id="3" name="Content Placeholder 2">
            <a:extLst>
              <a:ext uri="{FF2B5EF4-FFF2-40B4-BE49-F238E27FC236}">
                <a16:creationId xmlns:a16="http://schemas.microsoft.com/office/drawing/2014/main" id="{1CEC8D11-2CB6-4535-923C-9D0BE4CEA73E}"/>
              </a:ext>
            </a:extLst>
          </p:cNvPr>
          <p:cNvSpPr>
            <a:spLocks noGrp="1"/>
          </p:cNvSpPr>
          <p:nvPr>
            <p:ph idx="1"/>
          </p:nvPr>
        </p:nvSpPr>
        <p:spPr>
          <a:xfrm>
            <a:off x="367804" y="2360023"/>
            <a:ext cx="10060986" cy="3599316"/>
          </a:xfrm>
        </p:spPr>
        <p:txBody>
          <a:bodyPr/>
          <a:lstStyle/>
          <a:p>
            <a:pPr algn="just"/>
            <a:r>
              <a:rPr lang="en-US" sz="1800" dirty="0">
                <a:effectLst/>
                <a:ea typeface="Calibri" panose="020F0502020204030204" pitchFamily="34" charset="0"/>
                <a:cs typeface="Times New Roman" panose="02020603050405020304" pitchFamily="18" charset="0"/>
              </a:rPr>
              <a:t>The purpose of this presentation is to provide a comprehensive analysis of Marley International Store's data. Throughout the analysis, I've focused on </a:t>
            </a:r>
            <a:r>
              <a:rPr lang="en-US" sz="1800" dirty="0">
                <a:ea typeface="Calibri" panose="020F0502020204030204" pitchFamily="34" charset="0"/>
                <a:cs typeface="Times New Roman" panose="02020603050405020304" pitchFamily="18" charset="0"/>
              </a:rPr>
              <a:t>highlighting</a:t>
            </a:r>
            <a:r>
              <a:rPr lang="en-US" sz="1800" dirty="0">
                <a:effectLst/>
                <a:ea typeface="Calibri" panose="020F0502020204030204" pitchFamily="34" charset="0"/>
                <a:cs typeface="Times New Roman" panose="02020603050405020304" pitchFamily="18" charset="0"/>
              </a:rPr>
              <a:t> key business drivers and actionable insights to guide the company's decisions.</a:t>
            </a:r>
          </a:p>
          <a:p>
            <a:pPr algn="just"/>
            <a:r>
              <a:rPr lang="en-US" sz="1800" dirty="0">
                <a:effectLst/>
                <a:ea typeface="Calibri" panose="020F0502020204030204" pitchFamily="34" charset="0"/>
                <a:cs typeface="Times New Roman" panose="02020603050405020304" pitchFamily="18" charset="0"/>
              </a:rPr>
              <a:t>In the analysis, I've harnessed the power of both Excel and Power BI to uncover insightful trends and recommendations. Excel served as the foundation for data preparation, cleansing, and initial exploratory analysis. </a:t>
            </a:r>
          </a:p>
          <a:p>
            <a:pPr algn="just"/>
            <a:r>
              <a:rPr lang="en-US" sz="1800" dirty="0">
                <a:effectLst/>
                <a:ea typeface="Calibri" panose="020F0502020204030204" pitchFamily="34" charset="0"/>
                <a:cs typeface="Times New Roman" panose="02020603050405020304" pitchFamily="18" charset="0"/>
              </a:rPr>
              <a:t>As I transitioned to the presentation phase, Power BI became the canvas for visual storytelling. Its robust visualization capabilities enables me to present complex data patterns with clarity and impact. </a:t>
            </a:r>
          </a:p>
          <a:p>
            <a:pPr algn="just"/>
            <a:r>
              <a:rPr lang="en-US" sz="1800" dirty="0">
                <a:effectLst/>
                <a:ea typeface="Calibri" panose="020F0502020204030204" pitchFamily="34" charset="0"/>
                <a:cs typeface="Times New Roman" panose="02020603050405020304" pitchFamily="18" charset="0"/>
              </a:rPr>
              <a:t>I'll cover a range of topics, including the total revenue by month, product category contributions, sales trends, region profitability, average profit margin, and more. Each of these insights is designed to guide the company's decision-making and strategy.</a:t>
            </a:r>
          </a:p>
          <a:p>
            <a:endParaRPr lang="en-US" dirty="0"/>
          </a:p>
        </p:txBody>
      </p:sp>
    </p:spTree>
    <p:extLst>
      <p:ext uri="{BB962C8B-B14F-4D97-AF65-F5344CB8AC3E}">
        <p14:creationId xmlns:p14="http://schemas.microsoft.com/office/powerpoint/2010/main" val="3141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4F8F-23A5-4D50-BF88-BE71F3E6D1A1}"/>
              </a:ext>
            </a:extLst>
          </p:cNvPr>
          <p:cNvSpPr>
            <a:spLocks noGrp="1"/>
          </p:cNvSpPr>
          <p:nvPr>
            <p:ph type="title"/>
          </p:nvPr>
        </p:nvSpPr>
        <p:spPr>
          <a:xfrm>
            <a:off x="0" y="776377"/>
            <a:ext cx="10547122" cy="1080938"/>
          </a:xfrm>
        </p:spPr>
        <p:txBody>
          <a:bodyPr/>
          <a:lstStyle/>
          <a:p>
            <a:r>
              <a:rPr lang="en-US" dirty="0"/>
              <a:t>PRODUCT METRICS, VISUALIZATIONS AND ANALYSIS</a:t>
            </a:r>
          </a:p>
        </p:txBody>
      </p:sp>
      <p:pic>
        <p:nvPicPr>
          <p:cNvPr id="7" name="Content Placeholder 6">
            <a:extLst>
              <a:ext uri="{FF2B5EF4-FFF2-40B4-BE49-F238E27FC236}">
                <a16:creationId xmlns:a16="http://schemas.microsoft.com/office/drawing/2014/main" id="{38169EAE-8868-495F-9AA0-6CEF0ABD86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242" y="2113586"/>
            <a:ext cx="6269140" cy="4623216"/>
          </a:xfrm>
        </p:spPr>
      </p:pic>
      <p:sp>
        <p:nvSpPr>
          <p:cNvPr id="8" name="TextBox 7">
            <a:extLst>
              <a:ext uri="{FF2B5EF4-FFF2-40B4-BE49-F238E27FC236}">
                <a16:creationId xmlns:a16="http://schemas.microsoft.com/office/drawing/2014/main" id="{42715A5A-BD04-4D4E-9700-F7A7A79FC474}"/>
              </a:ext>
            </a:extLst>
          </p:cNvPr>
          <p:cNvSpPr txBox="1"/>
          <p:nvPr/>
        </p:nvSpPr>
        <p:spPr>
          <a:xfrm>
            <a:off x="6829063" y="1997839"/>
            <a:ext cx="4918695"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Visual on the left represents total revenue by month in the first half of fiscal year 2015 amounting to </a:t>
            </a:r>
            <a:r>
              <a:rPr lang="en-US" b="1" dirty="0"/>
              <a:t>USD 1,924,337.88</a:t>
            </a:r>
            <a:r>
              <a:rPr lang="en-US" dirty="0"/>
              <a:t>.</a:t>
            </a:r>
          </a:p>
          <a:p>
            <a:pPr marL="285750" indent="-285750" algn="just">
              <a:buFont typeface="Arial" panose="020B0604020202020204" pitchFamily="34" charset="0"/>
              <a:buChar char="•"/>
            </a:pPr>
            <a:r>
              <a:rPr lang="en-US" dirty="0"/>
              <a:t>March registered the highest revenue generation while a significant drop was experienced in the month of April towards May (</a:t>
            </a:r>
            <a:r>
              <a:rPr lang="en-US" i="1" dirty="0"/>
              <a:t>Drop in sales for Home Office Customer Segment</a:t>
            </a:r>
            <a:r>
              <a:rPr lang="en-US" dirty="0"/>
              <a:t>).</a:t>
            </a:r>
          </a:p>
          <a:p>
            <a:pPr marL="285750" indent="-285750" algn="just">
              <a:buFont typeface="Arial" panose="020B0604020202020204" pitchFamily="34" charset="0"/>
              <a:buChar char="•"/>
            </a:pPr>
            <a:r>
              <a:rPr lang="en-US" dirty="0"/>
              <a:t>Below is a table visual for most profitable products by category.</a:t>
            </a:r>
          </a:p>
          <a:p>
            <a:pPr marL="285750" indent="-285750" algn="just">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4D06CA31-1EB1-4A5B-8654-3A137E441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446" y="4838218"/>
            <a:ext cx="4447686" cy="1898583"/>
          </a:xfrm>
          <a:prstGeom prst="rect">
            <a:avLst/>
          </a:prstGeom>
        </p:spPr>
      </p:pic>
    </p:spTree>
    <p:extLst>
      <p:ext uri="{BB962C8B-B14F-4D97-AF65-F5344CB8AC3E}">
        <p14:creationId xmlns:p14="http://schemas.microsoft.com/office/powerpoint/2010/main" val="86243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BCFB-ADEC-4649-9064-919CE642C823}"/>
              </a:ext>
            </a:extLst>
          </p:cNvPr>
          <p:cNvSpPr>
            <a:spLocks noGrp="1"/>
          </p:cNvSpPr>
          <p:nvPr>
            <p:ph type="title"/>
          </p:nvPr>
        </p:nvSpPr>
        <p:spPr>
          <a:xfrm>
            <a:off x="136311" y="764803"/>
            <a:ext cx="9613861" cy="1080938"/>
          </a:xfrm>
        </p:spPr>
        <p:txBody>
          <a:bodyPr/>
          <a:lstStyle/>
          <a:p>
            <a:r>
              <a:rPr lang="en-US" dirty="0"/>
              <a:t>CUSTOMER SEGMENT AND SHIPMENT ANALYSIS</a:t>
            </a:r>
          </a:p>
        </p:txBody>
      </p:sp>
      <p:pic>
        <p:nvPicPr>
          <p:cNvPr id="5" name="Picture 4">
            <a:extLst>
              <a:ext uri="{FF2B5EF4-FFF2-40B4-BE49-F238E27FC236}">
                <a16:creationId xmlns:a16="http://schemas.microsoft.com/office/drawing/2014/main" id="{F76497C9-09A6-4EE2-8A51-7D8B792CE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06" y="2338086"/>
            <a:ext cx="5406101" cy="4271058"/>
          </a:xfrm>
          <a:prstGeom prst="rect">
            <a:avLst/>
          </a:prstGeom>
        </p:spPr>
      </p:pic>
      <p:sp>
        <p:nvSpPr>
          <p:cNvPr id="6" name="TextBox 5">
            <a:extLst>
              <a:ext uri="{FF2B5EF4-FFF2-40B4-BE49-F238E27FC236}">
                <a16:creationId xmlns:a16="http://schemas.microsoft.com/office/drawing/2014/main" id="{769182C1-4077-4618-AC6F-FD1A90F9DCCA}"/>
              </a:ext>
            </a:extLst>
          </p:cNvPr>
          <p:cNvSpPr txBox="1"/>
          <p:nvPr/>
        </p:nvSpPr>
        <p:spPr>
          <a:xfrm>
            <a:off x="6096000" y="2245488"/>
            <a:ext cx="5212466"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visual on the left shows that the </a:t>
            </a:r>
            <a:r>
              <a:rPr lang="en-US" b="1" dirty="0"/>
              <a:t>Small Business</a:t>
            </a:r>
            <a:r>
              <a:rPr lang="en-US" dirty="0"/>
              <a:t> Customer segment leads in Profits followed by the rest. </a:t>
            </a:r>
          </a:p>
          <a:p>
            <a:pPr marL="285750" indent="-285750" algn="just">
              <a:buFont typeface="Arial" panose="020B0604020202020204" pitchFamily="34" charset="0"/>
              <a:buChar char="•"/>
            </a:pPr>
            <a:r>
              <a:rPr lang="en-US" dirty="0"/>
              <a:t>Below is a visual of preferred mode of product shipment by quantity.</a:t>
            </a:r>
          </a:p>
        </p:txBody>
      </p:sp>
      <p:pic>
        <p:nvPicPr>
          <p:cNvPr id="8" name="Picture 7">
            <a:extLst>
              <a:ext uri="{FF2B5EF4-FFF2-40B4-BE49-F238E27FC236}">
                <a16:creationId xmlns:a16="http://schemas.microsoft.com/office/drawing/2014/main" id="{B91756FE-DDCD-4F97-9E2E-04276B325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571" y="3749168"/>
            <a:ext cx="5099895" cy="2859976"/>
          </a:xfrm>
          <a:prstGeom prst="rect">
            <a:avLst/>
          </a:prstGeom>
        </p:spPr>
      </p:pic>
    </p:spTree>
    <p:extLst>
      <p:ext uri="{BB962C8B-B14F-4D97-AF65-F5344CB8AC3E}">
        <p14:creationId xmlns:p14="http://schemas.microsoft.com/office/powerpoint/2010/main" val="395567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0FE5-C92E-46CA-BB55-8DE8ABDEE65D}"/>
              </a:ext>
            </a:extLst>
          </p:cNvPr>
          <p:cNvSpPr>
            <a:spLocks noGrp="1"/>
          </p:cNvSpPr>
          <p:nvPr>
            <p:ph type="title"/>
          </p:nvPr>
        </p:nvSpPr>
        <p:spPr>
          <a:xfrm>
            <a:off x="113161" y="787952"/>
            <a:ext cx="10199882" cy="1080938"/>
          </a:xfrm>
        </p:spPr>
        <p:txBody>
          <a:bodyPr/>
          <a:lstStyle/>
          <a:p>
            <a:r>
              <a:rPr lang="en-US" dirty="0"/>
              <a:t>REGIONAL PROFIT ANALYSIS AND CALL FOR ACTION</a:t>
            </a:r>
          </a:p>
        </p:txBody>
      </p:sp>
      <p:pic>
        <p:nvPicPr>
          <p:cNvPr id="5" name="Picture 4">
            <a:extLst>
              <a:ext uri="{FF2B5EF4-FFF2-40B4-BE49-F238E27FC236}">
                <a16:creationId xmlns:a16="http://schemas.microsoft.com/office/drawing/2014/main" id="{31FE3A2C-2D4A-45F7-A150-55A2F644C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74" y="2208332"/>
            <a:ext cx="5707888" cy="4192468"/>
          </a:xfrm>
          <a:prstGeom prst="rect">
            <a:avLst/>
          </a:prstGeom>
        </p:spPr>
      </p:pic>
      <p:sp>
        <p:nvSpPr>
          <p:cNvPr id="6" name="TextBox 5">
            <a:extLst>
              <a:ext uri="{FF2B5EF4-FFF2-40B4-BE49-F238E27FC236}">
                <a16:creationId xmlns:a16="http://schemas.microsoft.com/office/drawing/2014/main" id="{44E05E3C-E370-40EB-AF32-23B27228666D}"/>
              </a:ext>
            </a:extLst>
          </p:cNvPr>
          <p:cNvSpPr txBox="1"/>
          <p:nvPr/>
        </p:nvSpPr>
        <p:spPr>
          <a:xfrm>
            <a:off x="6231040" y="2208331"/>
            <a:ext cx="5586712" cy="452431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effectLst/>
                <a:latin typeface="+mj-lt"/>
                <a:ea typeface="Calibri" panose="020F0502020204030204" pitchFamily="34" charset="0"/>
                <a:cs typeface="Times New Roman" panose="02020603050405020304" pitchFamily="18" charset="0"/>
              </a:rPr>
              <a:t>The visual on the left shows profits generated by region totaling up to </a:t>
            </a:r>
            <a:r>
              <a:rPr lang="en-US" sz="1800" b="1" dirty="0">
                <a:effectLst/>
                <a:latin typeface="+mj-lt"/>
                <a:ea typeface="Calibri" panose="020F0502020204030204" pitchFamily="34" charset="0"/>
                <a:cs typeface="Times New Roman" panose="02020603050405020304" pitchFamily="18" charset="0"/>
              </a:rPr>
              <a:t>USD 224,077.61</a:t>
            </a:r>
            <a:r>
              <a:rPr lang="en-US" sz="1800" dirty="0">
                <a:effectLst/>
                <a:latin typeface="+mj-lt"/>
                <a:ea typeface="Calibri" panose="020F0502020204030204" pitchFamily="34"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800" dirty="0">
                <a:effectLst/>
                <a:latin typeface="+mj-lt"/>
                <a:ea typeface="Calibri" panose="020F0502020204030204" pitchFamily="34" charset="0"/>
                <a:cs typeface="Times New Roman" panose="02020603050405020304" pitchFamily="18" charset="0"/>
              </a:rPr>
              <a:t>The negative profit of </a:t>
            </a:r>
            <a:r>
              <a:rPr lang="en-US" sz="1800" b="1" dirty="0">
                <a:effectLst/>
                <a:latin typeface="+mj-lt"/>
                <a:ea typeface="Calibri" panose="020F0502020204030204" pitchFamily="34" charset="0"/>
                <a:cs typeface="Times New Roman" panose="02020603050405020304" pitchFamily="18" charset="0"/>
              </a:rPr>
              <a:t>USD 14.42K </a:t>
            </a:r>
            <a:r>
              <a:rPr lang="en-US" sz="1800" dirty="0">
                <a:effectLst/>
                <a:latin typeface="+mj-lt"/>
                <a:ea typeface="Calibri" panose="020F0502020204030204" pitchFamily="34" charset="0"/>
                <a:cs typeface="Times New Roman" panose="02020603050405020304" pitchFamily="18" charset="0"/>
              </a:rPr>
              <a:t>in the South region raises concerns about potential challenges impacting profitability. Analyzing supply chain inefficiencies and competitive pressures can help transform the region's performance into a profitable contributor. Targeted efforts include optimizing operations, streamlining costs, and exploring strategies to revitalize profitability.</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2329F9C7-2025-4330-B1E2-769D2E83A411}"/>
              </a:ext>
            </a:extLst>
          </p:cNvPr>
          <p:cNvSpPr txBox="1"/>
          <p:nvPr/>
        </p:nvSpPr>
        <p:spPr>
          <a:xfrm>
            <a:off x="9688010" y="6400800"/>
            <a:ext cx="2129742" cy="279540"/>
          </a:xfrm>
          <a:prstGeom prst="rect">
            <a:avLst/>
          </a:prstGeom>
          <a:noFill/>
        </p:spPr>
        <p:txBody>
          <a:bodyPr wrap="square" rtlCol="0">
            <a:spAutoFit/>
          </a:bodyPr>
          <a:lstStyle/>
          <a:p>
            <a:r>
              <a:rPr lang="en-US" sz="1200" dirty="0"/>
              <a:t>END</a:t>
            </a:r>
            <a:r>
              <a:rPr lang="en-US" sz="1200" i="1" dirty="0"/>
              <a:t>.(Thanks for listening)</a:t>
            </a:r>
          </a:p>
        </p:txBody>
      </p:sp>
    </p:spTree>
    <p:extLst>
      <p:ext uri="{BB962C8B-B14F-4D97-AF65-F5344CB8AC3E}">
        <p14:creationId xmlns:p14="http://schemas.microsoft.com/office/powerpoint/2010/main" val="424082070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449</TotalTime>
  <Words>358</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Trebuchet MS</vt:lpstr>
      <vt:lpstr>Berlin</vt:lpstr>
      <vt:lpstr>MARLEY INTERNATIONAL STORE DATA ANALYSIS PRESENTATION </vt:lpstr>
      <vt:lpstr>AGENDA</vt:lpstr>
      <vt:lpstr>PRODUCT METRICS, VISUALIZATIONS AND ANALYSIS</vt:lpstr>
      <vt:lpstr>CUSTOMER SEGMENT AND SHIPMENT ANALYSIS</vt:lpstr>
      <vt:lpstr>REGIONAL PROFIT ANALYSIS AND CALL FOR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Marley International Store Data Analysis Presentation.</dc:title>
  <dc:creator>Ibrahim Ndungu</dc:creator>
  <cp:lastModifiedBy>Ibrahim Ndungu</cp:lastModifiedBy>
  <cp:revision>23</cp:revision>
  <dcterms:created xsi:type="dcterms:W3CDTF">2023-08-27T13:05:02Z</dcterms:created>
  <dcterms:modified xsi:type="dcterms:W3CDTF">2023-08-27T20:35:02Z</dcterms:modified>
</cp:coreProperties>
</file>