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Hall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0"/>
    <p:restoredTop sz="86576"/>
  </p:normalViewPr>
  <p:slideViewPr>
    <p:cSldViewPr snapToGrid="0" snapToObjects="1" showGuides="1">
      <p:cViewPr>
        <p:scale>
          <a:sx n="88" d="100"/>
          <a:sy n="88" d="100"/>
        </p:scale>
        <p:origin x="1352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23B4-30D0-7F4C-836A-5821204D3FD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AD06-4859-F14F-B841-B387445F0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FontTx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150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AD06-4859-F14F-B841-B387445F0E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3AD06-4859-F14F-B841-B387445F0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523"/>
            <a:ext cx="12192000" cy="4715933"/>
          </a:xfrm>
          <a:prstGeom prst="rect">
            <a:avLst/>
          </a:prstGeom>
        </p:spPr>
      </p:pic>
      <p:pic>
        <p:nvPicPr>
          <p:cNvPr id="13" name="Shape 538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03574" y="6227883"/>
            <a:ext cx="821728" cy="3150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7251" y="1866988"/>
            <a:ext cx="5357498" cy="5715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buClr>
                <a:schemeClr val="dk1"/>
              </a:buClr>
              <a:buSzPct val="25000"/>
              <a:defRPr sz="1400"/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TITLE</a:t>
            </a:r>
            <a:endParaRPr lang="en-US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17253" y="2731452"/>
            <a:ext cx="5357495" cy="8004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Arial"/>
                <a:rtl val="0"/>
              </a:rPr>
              <a:t>FirstName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Arial"/>
                <a:rtl val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Arial"/>
                <a:rtl val="0"/>
              </a:rPr>
              <a:t>LastName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Arial"/>
              <a:rtl val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Arial"/>
                <a:rtl val="0"/>
              </a:rPr>
              <a:t>May 3,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Arial"/>
              <a:rtl val="0"/>
            </a:endParaRPr>
          </a:p>
        </p:txBody>
      </p:sp>
      <p:sp>
        <p:nvSpPr>
          <p:cNvPr id="7" name="Shape 568"/>
          <p:cNvSpPr/>
          <p:nvPr userDrawn="1"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prstClr val="whit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BB91-8411-B74F-B58A-A5FB57E556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0CFA-4E67-E445-BCB3-869FBF02F6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39"/>
          <p:cNvSpPr txBox="1">
            <a:spLocks/>
          </p:cNvSpPr>
          <p:nvPr/>
        </p:nvSpPr>
        <p:spPr>
          <a:xfrm>
            <a:off x="0" y="2406324"/>
            <a:ext cx="12192000" cy="6365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63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50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50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50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50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50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50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50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30200" indent="0" algn="ctr">
              <a:buFont typeface="Arial"/>
              <a:buNone/>
            </a:pPr>
            <a:r>
              <a:rPr lang="en-US" sz="4400" b="1" dirty="0" smtClean="0"/>
              <a:t>H2O.</a:t>
            </a:r>
            <a:r>
              <a:rPr lang="en-US" sz="4400" b="1" dirty="0" smtClean="0">
                <a:solidFill>
                  <a:srgbClr val="FFC000"/>
                </a:solidFill>
              </a:rPr>
              <a:t>ai </a:t>
            </a:r>
            <a:r>
              <a:rPr lang="en-US" sz="4400" b="1" dirty="0" smtClean="0">
                <a:solidFill>
                  <a:prstClr val="black"/>
                </a:solidFill>
              </a:rPr>
              <a:t>Algorithms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26" name="Shape 568"/>
          <p:cNvSpPr/>
          <p:nvPr/>
        </p:nvSpPr>
        <p:spPr>
          <a:xfrm>
            <a:off x="5821680" y="3338762"/>
            <a:ext cx="548640" cy="73152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prstClr val="whit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25924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902706"/>
            <a:ext cx="12191999" cy="1865367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449935" y="1147094"/>
            <a:ext cx="24001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 i="1">
                <a:latin typeface="Futura LT Pro Book"/>
                <a:ea typeface="Futura LT Pro Book"/>
                <a:cs typeface="Futura LT Pro Book"/>
                <a:sym typeface="Futura LT Pro Book"/>
              </a:defRPr>
            </a:lvl1pPr>
          </a:lstStyle>
          <a:p>
            <a:pPr>
              <a:defRPr sz="1800" i="0"/>
            </a:pPr>
            <a:r>
              <a:rPr sz="1800" b="1" i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Supervised Learning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935" y="1626682"/>
            <a:ext cx="5359787" cy="1191370"/>
            <a:chOff x="449937" y="2119787"/>
            <a:chExt cx="5359787" cy="1191370"/>
          </a:xfrm>
        </p:grpSpPr>
        <p:sp>
          <p:nvSpPr>
            <p:cNvPr id="585" name="Shape 585"/>
            <p:cNvSpPr/>
            <p:nvPr/>
          </p:nvSpPr>
          <p:spPr>
            <a:xfrm>
              <a:off x="2586382" y="2339682"/>
              <a:ext cx="3223342" cy="8810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Penalized</a:t>
              </a:r>
              <a:r>
                <a:rPr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 Linear </a:t>
              </a:r>
              <a:r>
                <a:rPr sz="1300" b="1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Models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 Super-fast, super-scalable, and interpretable </a:t>
              </a:r>
            </a:p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Naïve Bayes: 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Straightforward linear classifier</a:t>
              </a:r>
              <a:endParaRPr sz="13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Futura LT Pro Light"/>
              </a:endParaRPr>
            </a:p>
          </p:txBody>
        </p:sp>
        <p:grpSp>
          <p:nvGrpSpPr>
            <p:cNvPr id="593" name="Group 593"/>
            <p:cNvGrpSpPr/>
            <p:nvPr/>
          </p:nvGrpSpPr>
          <p:grpSpPr>
            <a:xfrm>
              <a:off x="449937" y="2134335"/>
              <a:ext cx="1797963" cy="1176821"/>
              <a:chOff x="-1" y="0"/>
              <a:chExt cx="2844800" cy="1203331"/>
            </a:xfrm>
            <a:solidFill>
              <a:srgbClr val="FFF200"/>
            </a:solidFill>
          </p:grpSpPr>
          <p:sp>
            <p:nvSpPr>
              <p:cNvPr id="589" name="Shape 589"/>
              <p:cNvSpPr/>
              <p:nvPr/>
            </p:nvSpPr>
            <p:spPr>
              <a:xfrm>
                <a:off x="-1" y="0"/>
                <a:ext cx="2844800" cy="1203331"/>
              </a:xfrm>
              <a:prstGeom prst="rect">
                <a:avLst/>
              </a:prstGeom>
              <a:grpFill/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592" name="Group 592"/>
              <p:cNvGrpSpPr/>
              <p:nvPr/>
            </p:nvGrpSpPr>
            <p:grpSpPr>
              <a:xfrm>
                <a:off x="339643" y="309379"/>
                <a:ext cx="2236105" cy="776530"/>
                <a:chOff x="-1" y="-40097"/>
                <a:chExt cx="2236103" cy="776529"/>
              </a:xfrm>
              <a:grpFill/>
            </p:grpSpPr>
            <p:sp>
              <p:nvSpPr>
                <p:cNvPr id="590" name="Shape 590"/>
                <p:cNvSpPr/>
                <p:nvPr/>
              </p:nvSpPr>
              <p:spPr>
                <a:xfrm>
                  <a:off x="-1" y="0"/>
                  <a:ext cx="2236103" cy="736432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44550">
                    <a:lnSpc>
                      <a:spcPct val="90000"/>
                    </a:lnSpc>
                    <a:spcBef>
                      <a:spcPts val="700"/>
                    </a:spcBef>
                    <a:defRPr sz="2000">
                      <a:solidFill>
                        <a:srgbClr val="FFFFFF"/>
                      </a:solidFill>
                      <a:latin typeface="Futura Std Book"/>
                      <a:ea typeface="Futura Std Book"/>
                      <a:cs typeface="Futura Std Book"/>
                      <a:sym typeface="Futura Std Book"/>
                    </a:defRPr>
                  </a:pPr>
                  <a:endParaRPr sz="200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  <a:sym typeface="Futura Std Book"/>
                  </a:endParaRPr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>
                  <a:off x="-1" y="-40097"/>
                  <a:ext cx="2236103" cy="584571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6194" tIns="36194" rIns="36194" bIns="36194" numCol="1" anchor="ctr">
                  <a:spAutoFit/>
                </a:bodyPr>
                <a:lstStyle>
                  <a:lvl1pPr algn="ctr" defTabSz="844550">
                    <a:lnSpc>
                      <a:spcPct val="90000"/>
                    </a:lnSpc>
                    <a:spcBef>
                      <a:spcPts val="800"/>
                    </a:spcBef>
                    <a:defRPr sz="2000">
                      <a:solidFill>
                        <a:srgbClr val="FFFFFF"/>
                      </a:solidFill>
                      <a:latin typeface="Futura Std Book"/>
                      <a:ea typeface="Futura Std Book"/>
                      <a:cs typeface="Futura Std Book"/>
                      <a:sym typeface="Futura Std Book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1800" dirty="0">
                      <a:solidFill>
                        <a:srgbClr val="000000"/>
                      </a:solidFill>
                      <a:latin typeface="Arial" charset="0"/>
                      <a:ea typeface="Arial" charset="0"/>
                      <a:cs typeface="Arial" charset="0"/>
                    </a:rPr>
                    <a:t>Statistical Analysis</a:t>
                  </a:r>
                </a:p>
              </p:txBody>
            </p:sp>
          </p:grpSp>
        </p:grpSp>
        <p:sp>
          <p:nvSpPr>
            <p:cNvPr id="594" name="Shape 594"/>
            <p:cNvSpPr/>
            <p:nvPr/>
          </p:nvSpPr>
          <p:spPr>
            <a:xfrm>
              <a:off x="2396407" y="2119787"/>
              <a:ext cx="0" cy="1191370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9935" y="2905924"/>
            <a:ext cx="5309564" cy="1309455"/>
            <a:chOff x="479158" y="3505997"/>
            <a:chExt cx="5309564" cy="1309455"/>
          </a:xfrm>
        </p:grpSpPr>
        <p:sp>
          <p:nvSpPr>
            <p:cNvPr id="574" name="Shape 574"/>
            <p:cNvSpPr/>
            <p:nvPr/>
          </p:nvSpPr>
          <p:spPr>
            <a:xfrm>
              <a:off x="479158" y="3505997"/>
              <a:ext cx="1797963" cy="1304298"/>
            </a:xfrm>
            <a:prstGeom prst="rect">
              <a:avLst/>
            </a:prstGeom>
            <a:solidFill>
              <a:srgbClr val="FFF200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77" name="Group 577"/>
            <p:cNvGrpSpPr/>
            <p:nvPr/>
          </p:nvGrpSpPr>
          <p:grpSpPr>
            <a:xfrm>
              <a:off x="768488" y="3823392"/>
              <a:ext cx="1205478" cy="820992"/>
              <a:chOff x="-164378" y="-12198"/>
              <a:chExt cx="1907348" cy="831378"/>
            </a:xfrm>
            <a:solidFill>
              <a:srgbClr val="FFF200"/>
            </a:solidFill>
          </p:grpSpPr>
          <p:sp>
            <p:nvSpPr>
              <p:cNvPr id="575" name="Shape 575"/>
              <p:cNvSpPr/>
              <p:nvPr/>
            </p:nvSpPr>
            <p:spPr>
              <a:xfrm>
                <a:off x="0" y="0"/>
                <a:ext cx="1507995" cy="736432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pPr>
                <a:endParaRPr sz="20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Futura Std Book"/>
                </a:endParaR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-164378" y="-12198"/>
                <a:ext cx="1907348" cy="83137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194" tIns="36194" rIns="36194" bIns="3619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US" sz="1800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Decision Tree Ensembles</a:t>
                </a:r>
                <a:endParaRPr sz="18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86" name="Shape 586"/>
            <p:cNvSpPr/>
            <p:nvPr/>
          </p:nvSpPr>
          <p:spPr>
            <a:xfrm>
              <a:off x="2565380" y="3731701"/>
              <a:ext cx="3223342" cy="8810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Distributed Random Forest</a:t>
              </a:r>
              <a:r>
                <a:rPr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 Easy-to-use tree-bagging ensembles </a:t>
              </a:r>
            </a:p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sz="1300" b="1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Gradient </a:t>
              </a:r>
              <a:r>
                <a:rPr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Boosting Machine</a:t>
              </a:r>
              <a:r>
                <a:rPr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 Highly tunable tree-boosting ensembles</a:t>
              </a:r>
            </a:p>
          </p:txBody>
        </p:sp>
        <p:sp>
          <p:nvSpPr>
            <p:cNvPr id="595" name="Shape 595"/>
            <p:cNvSpPr/>
            <p:nvPr/>
          </p:nvSpPr>
          <p:spPr>
            <a:xfrm>
              <a:off x="2424188" y="3528959"/>
              <a:ext cx="1" cy="1286493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35" y="5269598"/>
            <a:ext cx="5318320" cy="1329335"/>
            <a:chOff x="449935" y="4953934"/>
            <a:chExt cx="5318320" cy="1329335"/>
          </a:xfrm>
        </p:grpSpPr>
        <p:sp>
          <p:nvSpPr>
            <p:cNvPr id="579" name="Shape 579"/>
            <p:cNvSpPr/>
            <p:nvPr/>
          </p:nvSpPr>
          <p:spPr>
            <a:xfrm>
              <a:off x="449935" y="4956538"/>
              <a:ext cx="1797965" cy="1291702"/>
            </a:xfrm>
            <a:prstGeom prst="rect">
              <a:avLst/>
            </a:prstGeom>
            <a:solidFill>
              <a:srgbClr val="FFF200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2544913" y="5002151"/>
              <a:ext cx="3223342" cy="12811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Deep neural </a:t>
              </a:r>
              <a:r>
                <a:rPr lang="en-US"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networks</a:t>
              </a:r>
              <a:r>
                <a:rPr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 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M</a:t>
              </a:r>
              <a:r>
                <a:rPr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ulti-layer feed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-</a:t>
              </a:r>
              <a:r>
                <a:rPr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forward </a:t>
              </a:r>
              <a:r>
                <a:rPr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neural </a:t>
              </a:r>
              <a:r>
                <a:rPr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networks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 for standard data mining tasks</a:t>
              </a:r>
            </a:p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Convolutional neural networks: 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S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ophisticated architectures for pattern recognition in images, sound, and text</a:t>
              </a:r>
              <a:endParaRPr sz="1300" b="1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Futura LT Pro Light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2396406" y="4953934"/>
              <a:ext cx="1" cy="1296911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562" y="-12825"/>
            <a:ext cx="10515600" cy="1325563"/>
          </a:xfrm>
        </p:spPr>
        <p:txBody>
          <a:bodyPr/>
          <a:lstStyle/>
          <a:p>
            <a:pPr lvl="0"/>
            <a:r>
              <a:rPr lang="en-US" dirty="0">
                <a:latin typeface="Arial" charset="0"/>
                <a:ea typeface="Arial" charset="0"/>
                <a:cs typeface="Arial" charset="0"/>
                <a:sym typeface="Futura LT Pro Book"/>
              </a:rPr>
              <a:t>Algorithms 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Futura LT Pro Book"/>
              </a:rPr>
              <a:t>H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  <a:sym typeface="Futura LT Pro Book"/>
              </a:rPr>
              <a:t>2</a:t>
            </a:r>
            <a:r>
              <a:rPr lang="en-US" dirty="0" smtClean="0">
                <a:latin typeface="Arial" charset="0"/>
                <a:ea typeface="Arial" charset="0"/>
                <a:cs typeface="Arial" charset="0"/>
                <a:sym typeface="Futura LT Pro Book"/>
              </a:rPr>
              <a:t>O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9360" y="157363"/>
            <a:ext cx="807705" cy="323082"/>
          </a:xfrm>
          <a:prstGeom prst="rect">
            <a:avLst/>
          </a:prstGeom>
        </p:spPr>
      </p:pic>
      <p:sp>
        <p:nvSpPr>
          <p:cNvPr id="35" name="Shape 588"/>
          <p:cNvSpPr/>
          <p:nvPr/>
        </p:nvSpPr>
        <p:spPr>
          <a:xfrm>
            <a:off x="5999697" y="1145862"/>
            <a:ext cx="317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 i="1">
                <a:latin typeface="Futura LT Pro Book"/>
                <a:ea typeface="Futura LT Pro Book"/>
                <a:cs typeface="Futura LT Pro Book"/>
                <a:sym typeface="Futura LT Pro Book"/>
              </a:defRPr>
            </a:lvl1pPr>
          </a:lstStyle>
          <a:p>
            <a:pPr>
              <a:defRPr sz="1800" i="0"/>
            </a:pPr>
            <a:r>
              <a:rPr lang="en-US" sz="1800" b="1" i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Uns</a:t>
            </a:r>
            <a:r>
              <a:rPr sz="1800" b="1" i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upervised </a:t>
            </a:r>
            <a:r>
              <a:rPr sz="1800" b="1" i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Learning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6186" y="1628001"/>
            <a:ext cx="5352075" cy="989990"/>
            <a:chOff x="6230188" y="2118750"/>
            <a:chExt cx="5352075" cy="1307287"/>
          </a:xfrm>
        </p:grpSpPr>
        <p:sp>
          <p:nvSpPr>
            <p:cNvPr id="32" name="Shape 585"/>
            <p:cNvSpPr/>
            <p:nvPr/>
          </p:nvSpPr>
          <p:spPr>
            <a:xfrm>
              <a:off x="8358921" y="2424047"/>
              <a:ext cx="3223342" cy="7122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K-means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 Partitions observations into 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similar groups; automatically detects number of groups</a:t>
              </a:r>
              <a:endParaRPr lang="en-US" sz="13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Futura LT Pro Light"/>
              </a:endParaRPr>
            </a:p>
          </p:txBody>
        </p:sp>
        <p:grpSp>
          <p:nvGrpSpPr>
            <p:cNvPr id="36" name="Group 593"/>
            <p:cNvGrpSpPr/>
            <p:nvPr/>
          </p:nvGrpSpPr>
          <p:grpSpPr>
            <a:xfrm>
              <a:off x="6230188" y="2118750"/>
              <a:ext cx="1797963" cy="1291702"/>
              <a:chOff x="-37203" y="-15936"/>
              <a:chExt cx="2844800" cy="1320800"/>
            </a:xfrm>
            <a:solidFill>
              <a:srgbClr val="FFF200"/>
            </a:solidFill>
          </p:grpSpPr>
          <p:sp>
            <p:nvSpPr>
              <p:cNvPr id="40" name="Shape 589"/>
              <p:cNvSpPr/>
              <p:nvPr/>
            </p:nvSpPr>
            <p:spPr>
              <a:xfrm>
                <a:off x="-37203" y="-15936"/>
                <a:ext cx="2844800" cy="1320800"/>
              </a:xfrm>
              <a:prstGeom prst="rect">
                <a:avLst/>
              </a:prstGeom>
              <a:grpFill/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1" name="Group 592"/>
              <p:cNvGrpSpPr/>
              <p:nvPr/>
            </p:nvGrpSpPr>
            <p:grpSpPr>
              <a:xfrm>
                <a:off x="339643" y="349476"/>
                <a:ext cx="2236105" cy="736433"/>
                <a:chOff x="-1" y="0"/>
                <a:chExt cx="2236103" cy="736432"/>
              </a:xfrm>
              <a:grpFill/>
            </p:grpSpPr>
            <p:sp>
              <p:nvSpPr>
                <p:cNvPr id="42" name="Shape 590"/>
                <p:cNvSpPr/>
                <p:nvPr/>
              </p:nvSpPr>
              <p:spPr>
                <a:xfrm>
                  <a:off x="-1" y="0"/>
                  <a:ext cx="2236103" cy="736432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44550">
                    <a:lnSpc>
                      <a:spcPct val="90000"/>
                    </a:lnSpc>
                    <a:spcBef>
                      <a:spcPts val="700"/>
                    </a:spcBef>
                    <a:defRPr sz="2000">
                      <a:solidFill>
                        <a:srgbClr val="FFFFFF"/>
                      </a:solidFill>
                      <a:latin typeface="Futura Std Book"/>
                      <a:ea typeface="Futura Std Book"/>
                      <a:cs typeface="Futura Std Book"/>
                      <a:sym typeface="Futura Std Book"/>
                    </a:defRPr>
                  </a:pPr>
                  <a:endParaRPr sz="200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  <a:sym typeface="Futura Std Book"/>
                  </a:endParaRPr>
                </a:p>
              </p:txBody>
            </p:sp>
            <p:sp>
              <p:nvSpPr>
                <p:cNvPr id="43" name="Shape 591"/>
                <p:cNvSpPr/>
                <p:nvPr/>
              </p:nvSpPr>
              <p:spPr>
                <a:xfrm>
                  <a:off x="-1" y="203387"/>
                  <a:ext cx="2236103" cy="329656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6194" tIns="36194" rIns="36194" bIns="36194" numCol="1" anchor="ctr">
                  <a:spAutoFit/>
                </a:bodyPr>
                <a:lstStyle>
                  <a:lvl1pPr algn="ctr" defTabSz="844550">
                    <a:lnSpc>
                      <a:spcPct val="90000"/>
                    </a:lnSpc>
                    <a:spcBef>
                      <a:spcPts val="800"/>
                    </a:spcBef>
                    <a:defRPr sz="2000">
                      <a:solidFill>
                        <a:srgbClr val="FFFFFF"/>
                      </a:solidFill>
                      <a:latin typeface="Futura Std Book"/>
                      <a:ea typeface="Futura Std Book"/>
                      <a:cs typeface="Futura Std Book"/>
                      <a:sym typeface="Futura Std Book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r>
                    <a:rPr lang="en-US" sz="1800" dirty="0">
                      <a:solidFill>
                        <a:srgbClr val="000000"/>
                      </a:solidFill>
                      <a:latin typeface="Arial" charset="0"/>
                      <a:ea typeface="Arial" charset="0"/>
                      <a:cs typeface="Arial" charset="0"/>
                    </a:rPr>
                    <a:t>Clustering</a:t>
                  </a:r>
                  <a:endParaRPr sz="1800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37" name="Shape 594"/>
            <p:cNvSpPr/>
            <p:nvPr/>
          </p:nvSpPr>
          <p:spPr>
            <a:xfrm>
              <a:off x="8176659" y="2135484"/>
              <a:ext cx="1" cy="1290553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1240" y="2706007"/>
            <a:ext cx="6078002" cy="1475978"/>
            <a:chOff x="6253700" y="3559248"/>
            <a:chExt cx="6078002" cy="1292707"/>
          </a:xfrm>
        </p:grpSpPr>
        <p:grpSp>
          <p:nvGrpSpPr>
            <p:cNvPr id="30" name="Group 578"/>
            <p:cNvGrpSpPr/>
            <p:nvPr/>
          </p:nvGrpSpPr>
          <p:grpSpPr>
            <a:xfrm>
              <a:off x="6253700" y="3559248"/>
              <a:ext cx="1797963" cy="1250666"/>
              <a:chOff x="-1" y="0"/>
              <a:chExt cx="2844800" cy="1266489"/>
            </a:xfrm>
            <a:solidFill>
              <a:srgbClr val="FFF200"/>
            </a:solidFill>
          </p:grpSpPr>
          <p:sp>
            <p:nvSpPr>
              <p:cNvPr id="48" name="Shape 574"/>
              <p:cNvSpPr/>
              <p:nvPr/>
            </p:nvSpPr>
            <p:spPr>
              <a:xfrm>
                <a:off x="-1" y="0"/>
                <a:ext cx="2844800" cy="1266489"/>
              </a:xfrm>
              <a:prstGeom prst="rect">
                <a:avLst/>
              </a:prstGeom>
              <a:grpFill/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9" name="Group 577"/>
              <p:cNvGrpSpPr/>
              <p:nvPr/>
            </p:nvGrpSpPr>
            <p:grpSpPr>
              <a:xfrm>
                <a:off x="223396" y="292184"/>
                <a:ext cx="2572435" cy="974305"/>
                <a:chOff x="-445003" y="0"/>
                <a:chExt cx="2572434" cy="974303"/>
              </a:xfrm>
              <a:grpFill/>
            </p:grpSpPr>
            <p:sp>
              <p:nvSpPr>
                <p:cNvPr id="50" name="Shape 575"/>
                <p:cNvSpPr/>
                <p:nvPr/>
              </p:nvSpPr>
              <p:spPr>
                <a:xfrm>
                  <a:off x="0" y="0"/>
                  <a:ext cx="1507995" cy="736432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844550">
                    <a:lnSpc>
                      <a:spcPct val="90000"/>
                    </a:lnSpc>
                    <a:spcBef>
                      <a:spcPts val="700"/>
                    </a:spcBef>
                    <a:defRPr sz="2000">
                      <a:solidFill>
                        <a:srgbClr val="FFFFFF"/>
                      </a:solidFill>
                      <a:latin typeface="Futura Std Book"/>
                      <a:ea typeface="Futura Std Book"/>
                      <a:cs typeface="Futura Std Book"/>
                      <a:sym typeface="Futura Std Book"/>
                    </a:defRPr>
                  </a:pPr>
                  <a:endParaRPr sz="2000">
                    <a:solidFill>
                      <a:srgbClr val="FFFFFF"/>
                    </a:solidFill>
                    <a:latin typeface="Arial" charset="0"/>
                    <a:ea typeface="Arial" charset="0"/>
                    <a:cs typeface="Arial" charset="0"/>
                    <a:sym typeface="Futura Std Book"/>
                  </a:endParaRPr>
                </a:p>
              </p:txBody>
            </p:sp>
            <p:sp>
              <p:nvSpPr>
                <p:cNvPr id="51" name="Shape 576"/>
                <p:cNvSpPr/>
                <p:nvPr/>
              </p:nvSpPr>
              <p:spPr>
                <a:xfrm>
                  <a:off x="-445003" y="39036"/>
                  <a:ext cx="2572434" cy="935267"/>
                </a:xfrm>
                <a:prstGeom prst="rect">
                  <a:avLst/>
                </a:prstGeom>
                <a:grp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6194" tIns="36194" rIns="36194" bIns="36194" numCol="1" anchor="ctr">
                  <a:spAutoFit/>
                </a:bodyPr>
                <a:lstStyle>
                  <a:lvl1pPr algn="ctr" defTabSz="844550">
                    <a:lnSpc>
                      <a:spcPct val="90000"/>
                    </a:lnSpc>
                    <a:spcBef>
                      <a:spcPts val="800"/>
                    </a:spcBef>
                    <a:defRPr sz="2000">
                      <a:solidFill>
                        <a:srgbClr val="FFFFFF"/>
                      </a:solidFill>
                      <a:latin typeface="Futura Std Book"/>
                      <a:ea typeface="Futura Std Book"/>
                      <a:cs typeface="Futura Std Book"/>
                      <a:sym typeface="Futura Std Book"/>
                    </a:defRPr>
                  </a:lvl1pPr>
                </a:lstStyle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r>
                    <a:rPr lang="en-US" sz="1800" dirty="0">
                      <a:solidFill>
                        <a:srgbClr val="000000"/>
                      </a:solidFill>
                      <a:latin typeface="Arial" charset="0"/>
                      <a:ea typeface="Arial" charset="0"/>
                      <a:cs typeface="Arial" charset="0"/>
                    </a:rPr>
                    <a:t>Dimensionality Reduction</a:t>
                  </a:r>
                </a:p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sz="1800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33" name="Shape 586"/>
            <p:cNvSpPr/>
            <p:nvPr/>
          </p:nvSpPr>
          <p:spPr>
            <a:xfrm>
              <a:off x="8358920" y="3570837"/>
              <a:ext cx="3972782" cy="12811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Principal Component Analysis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 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Transforms 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correlated variables to independent components</a:t>
              </a:r>
            </a:p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Generalized Low Rank Models: 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E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xtends 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the idea of PCA to handle arbitrary data consisting of numerical, Boolean, categorical, and missing data</a:t>
              </a:r>
              <a:endParaRPr lang="en-US" sz="13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Futura LT Pro Light"/>
              </a:endParaRPr>
            </a:p>
          </p:txBody>
        </p:sp>
        <p:sp>
          <p:nvSpPr>
            <p:cNvPr id="38" name="Shape 595"/>
            <p:cNvSpPr/>
            <p:nvPr/>
          </p:nvSpPr>
          <p:spPr>
            <a:xfrm flipH="1">
              <a:off x="8190654" y="3568151"/>
              <a:ext cx="9516" cy="1241763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04886" y="5276837"/>
            <a:ext cx="5323375" cy="1297988"/>
            <a:chOff x="6248575" y="4953260"/>
            <a:chExt cx="5323375" cy="1297988"/>
          </a:xfrm>
        </p:grpSpPr>
        <p:grpSp>
          <p:nvGrpSpPr>
            <p:cNvPr id="31" name="Group 583"/>
            <p:cNvGrpSpPr/>
            <p:nvPr/>
          </p:nvGrpSpPr>
          <p:grpSpPr>
            <a:xfrm>
              <a:off x="6248575" y="4955864"/>
              <a:ext cx="1797965" cy="1291702"/>
              <a:chOff x="-8107" y="0"/>
              <a:chExt cx="2844801" cy="1320800"/>
            </a:xfrm>
            <a:solidFill>
              <a:srgbClr val="FFF200"/>
            </a:solidFill>
          </p:grpSpPr>
          <p:sp>
            <p:nvSpPr>
              <p:cNvPr id="44" name="Shape 579"/>
              <p:cNvSpPr/>
              <p:nvPr/>
            </p:nvSpPr>
            <p:spPr>
              <a:xfrm>
                <a:off x="-8107" y="0"/>
                <a:ext cx="2844801" cy="1320800"/>
              </a:xfrm>
              <a:prstGeom prst="rect">
                <a:avLst/>
              </a:prstGeom>
              <a:grpFill/>
              <a:ln w="19050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" name="Shape 581"/>
              <p:cNvSpPr/>
              <p:nvPr/>
            </p:nvSpPr>
            <p:spPr>
              <a:xfrm>
                <a:off x="32082" y="87204"/>
                <a:ext cx="2771409" cy="11993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194" tIns="36194" rIns="36194" bIns="3619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Anomaly </a:t>
                </a:r>
                <a:r>
                  <a:rPr lang="en-US" sz="1800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Detection</a:t>
                </a:r>
              </a:p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US" sz="1800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Term </a:t>
                </a:r>
                <a:r>
                  <a:rPr lang="en-US" sz="1800" dirty="0" err="1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Embeddings</a:t>
                </a:r>
                <a:endParaRPr lang="en-US" sz="18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4" name="Shape 587"/>
            <p:cNvSpPr/>
            <p:nvPr/>
          </p:nvSpPr>
          <p:spPr>
            <a:xfrm>
              <a:off x="8348608" y="4970130"/>
              <a:ext cx="3223342" cy="12811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 err="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Autoencoders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 Find outliers using a nonlinear dimensionality reduction 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technique</a:t>
              </a:r>
            </a:p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1300" b="1" dirty="0" smtClean="0">
                  <a:latin typeface="Arial" charset="0"/>
                  <a:ea typeface="Arial" charset="0"/>
                  <a:cs typeface="Arial" charset="0"/>
                  <a:sym typeface="Futura LT Pro Light"/>
                </a:rPr>
                <a:t>Word2vec: </a:t>
              </a:r>
              <a:r>
                <a:rPr lang="en-US" sz="1300" dirty="0" smtClean="0">
                  <a:latin typeface="Arial" charset="0"/>
                  <a:ea typeface="Arial" charset="0"/>
                  <a:cs typeface="Arial" charset="0"/>
                  <a:sym typeface="Futura LT Pro Light"/>
                </a:rPr>
                <a:t>Generate context-sensitive numerical representations of a large text corpus</a:t>
              </a:r>
              <a:endParaRPr lang="en-US" sz="1300" dirty="0">
                <a:latin typeface="Arial" charset="0"/>
                <a:ea typeface="Arial" charset="0"/>
                <a:cs typeface="Arial" charset="0"/>
                <a:sym typeface="Futura LT Pro Light"/>
              </a:endParaRPr>
            </a:p>
          </p:txBody>
        </p:sp>
        <p:sp>
          <p:nvSpPr>
            <p:cNvPr id="39" name="Shape 596"/>
            <p:cNvSpPr/>
            <p:nvPr/>
          </p:nvSpPr>
          <p:spPr>
            <a:xfrm>
              <a:off x="8200169" y="4953260"/>
              <a:ext cx="1" cy="1296911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Shape 576"/>
          <p:cNvSpPr/>
          <p:nvPr/>
        </p:nvSpPr>
        <p:spPr>
          <a:xfrm>
            <a:off x="768485" y="5300667"/>
            <a:ext cx="1205478" cy="618885"/>
          </a:xfrm>
          <a:prstGeom prst="rect">
            <a:avLst/>
          </a:prstGeom>
          <a:solidFill>
            <a:srgbClr val="FFF2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6194" tIns="36194" rIns="36194" bIns="36194" numCol="1" anchor="ctr">
            <a:spAutoFit/>
          </a:bodyPr>
          <a:lstStyle>
            <a:lvl1pPr algn="ctr" defTabSz="844550">
              <a:lnSpc>
                <a:spcPct val="90000"/>
              </a:lnSpc>
              <a:spcBef>
                <a:spcPts val="800"/>
              </a:spcBef>
              <a:defRPr sz="2000">
                <a:solidFill>
                  <a:srgbClr val="FFFFFF"/>
                </a:solidFill>
                <a:latin typeface="Futura Std Book"/>
                <a:ea typeface="Futura Std Book"/>
                <a:cs typeface="Futura Std Book"/>
                <a:sym typeface="Futura Std Book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Multilayer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Perceptron</a:t>
            </a:r>
            <a:endParaRPr sz="1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Shape 576"/>
          <p:cNvSpPr/>
          <p:nvPr/>
        </p:nvSpPr>
        <p:spPr>
          <a:xfrm>
            <a:off x="749908" y="5933889"/>
            <a:ext cx="1205478" cy="618885"/>
          </a:xfrm>
          <a:prstGeom prst="rect">
            <a:avLst/>
          </a:prstGeom>
          <a:solidFill>
            <a:srgbClr val="FFF2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6194" tIns="36194" rIns="36194" bIns="36194" numCol="1" anchor="ctr">
            <a:spAutoFit/>
          </a:bodyPr>
          <a:lstStyle>
            <a:lvl1pPr algn="ctr" defTabSz="844550">
              <a:lnSpc>
                <a:spcPct val="90000"/>
              </a:lnSpc>
              <a:spcBef>
                <a:spcPts val="800"/>
              </a:spcBef>
              <a:defRPr sz="2000">
                <a:solidFill>
                  <a:srgbClr val="FFFFFF"/>
                </a:solidFill>
                <a:latin typeface="Futura Std Book"/>
                <a:ea typeface="Futura Std Book"/>
                <a:cs typeface="Futura Std Book"/>
                <a:sym typeface="Futura Std Book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Deep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Learning</a:t>
            </a:r>
            <a:endParaRPr sz="16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11"/>
          <p:cNvCxnSpPr>
            <a:stCxn id="579" idx="1"/>
            <a:endCxn id="579" idx="3"/>
          </p:cNvCxnSpPr>
          <p:nvPr/>
        </p:nvCxnSpPr>
        <p:spPr>
          <a:xfrm>
            <a:off x="449935" y="5918053"/>
            <a:ext cx="1797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44" idx="3"/>
          </p:cNvCxnSpPr>
          <p:nvPr/>
        </p:nvCxnSpPr>
        <p:spPr>
          <a:xfrm>
            <a:off x="5981240" y="5925292"/>
            <a:ext cx="182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106" y="4898421"/>
            <a:ext cx="24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Neural Networks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9935" y="4291758"/>
            <a:ext cx="5309564" cy="514906"/>
            <a:chOff x="479158" y="3505997"/>
            <a:chExt cx="5309564" cy="1309455"/>
          </a:xfrm>
        </p:grpSpPr>
        <p:sp>
          <p:nvSpPr>
            <p:cNvPr id="56" name="Shape 574"/>
            <p:cNvSpPr/>
            <p:nvPr/>
          </p:nvSpPr>
          <p:spPr>
            <a:xfrm>
              <a:off x="479158" y="3505997"/>
              <a:ext cx="1797963" cy="1304298"/>
            </a:xfrm>
            <a:prstGeom prst="rect">
              <a:avLst/>
            </a:prstGeom>
            <a:solidFill>
              <a:srgbClr val="FFF200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7" name="Group 577"/>
            <p:cNvGrpSpPr/>
            <p:nvPr/>
          </p:nvGrpSpPr>
          <p:grpSpPr>
            <a:xfrm>
              <a:off x="768488" y="3808929"/>
              <a:ext cx="1205478" cy="849917"/>
              <a:chOff x="-164378" y="-26844"/>
              <a:chExt cx="1907348" cy="860669"/>
            </a:xfrm>
            <a:solidFill>
              <a:srgbClr val="FFF200"/>
            </a:solidFill>
          </p:grpSpPr>
          <p:sp>
            <p:nvSpPr>
              <p:cNvPr id="61" name="Shape 575"/>
              <p:cNvSpPr/>
              <p:nvPr/>
            </p:nvSpPr>
            <p:spPr>
              <a:xfrm>
                <a:off x="0" y="0"/>
                <a:ext cx="1507995" cy="736432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pPr>
                <a:endParaRPr sz="20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Futura Std Book"/>
                </a:endParaRPr>
              </a:p>
            </p:txBody>
          </p:sp>
          <p:sp>
            <p:nvSpPr>
              <p:cNvPr id="62" name="Shape 576"/>
              <p:cNvSpPr/>
              <p:nvPr/>
            </p:nvSpPr>
            <p:spPr>
              <a:xfrm>
                <a:off x="-164378" y="-26844"/>
                <a:ext cx="1907348" cy="86066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194" tIns="36194" rIns="36194" bIns="3619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US" sz="1800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Stacking</a:t>
                </a:r>
                <a:endParaRPr sz="18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9" name="Shape 586"/>
            <p:cNvSpPr/>
            <p:nvPr/>
          </p:nvSpPr>
          <p:spPr>
            <a:xfrm>
              <a:off x="2565380" y="3568745"/>
              <a:ext cx="3223342" cy="12069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Char char="•"/>
              </a:pPr>
              <a:r>
                <a:rPr lang="en-US" sz="1300" b="1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Stacked Ensemble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: Combine multiple types of models for better predictions</a:t>
              </a:r>
            </a:p>
          </p:txBody>
        </p:sp>
        <p:sp>
          <p:nvSpPr>
            <p:cNvPr id="60" name="Shape 595"/>
            <p:cNvSpPr/>
            <p:nvPr/>
          </p:nvSpPr>
          <p:spPr>
            <a:xfrm>
              <a:off x="2424188" y="3528959"/>
              <a:ext cx="1" cy="1286493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981240" y="4180704"/>
            <a:ext cx="5556195" cy="733382"/>
            <a:chOff x="479158" y="3305048"/>
            <a:chExt cx="5536384" cy="1734321"/>
          </a:xfrm>
        </p:grpSpPr>
        <p:sp>
          <p:nvSpPr>
            <p:cNvPr id="64" name="Shape 574"/>
            <p:cNvSpPr/>
            <p:nvPr/>
          </p:nvSpPr>
          <p:spPr>
            <a:xfrm>
              <a:off x="479158" y="3355973"/>
              <a:ext cx="1797963" cy="1454323"/>
            </a:xfrm>
            <a:prstGeom prst="rect">
              <a:avLst/>
            </a:prstGeom>
            <a:solidFill>
              <a:srgbClr val="FFF200"/>
            </a:solidFill>
            <a:ln w="1905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5" name="Group 577"/>
            <p:cNvGrpSpPr/>
            <p:nvPr/>
          </p:nvGrpSpPr>
          <p:grpSpPr>
            <a:xfrm>
              <a:off x="768488" y="3808929"/>
              <a:ext cx="1205478" cy="849917"/>
              <a:chOff x="-164378" y="-26844"/>
              <a:chExt cx="1907348" cy="860669"/>
            </a:xfrm>
            <a:solidFill>
              <a:srgbClr val="FFF200"/>
            </a:solidFill>
          </p:grpSpPr>
          <p:sp>
            <p:nvSpPr>
              <p:cNvPr id="68" name="Shape 575"/>
              <p:cNvSpPr/>
              <p:nvPr/>
            </p:nvSpPr>
            <p:spPr>
              <a:xfrm>
                <a:off x="0" y="0"/>
                <a:ext cx="1507995" cy="736432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4455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pPr>
                <a:endParaRPr sz="20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Futura Std Book"/>
                </a:endParaRPr>
              </a:p>
            </p:txBody>
          </p:sp>
          <p:sp>
            <p:nvSpPr>
              <p:cNvPr id="69" name="Shape 576"/>
              <p:cNvSpPr/>
              <p:nvPr/>
            </p:nvSpPr>
            <p:spPr>
              <a:xfrm>
                <a:off x="-164378" y="-26844"/>
                <a:ext cx="1907348" cy="860669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194" tIns="36194" rIns="36194" bIns="36194" numCol="1" anchor="ctr">
                <a:spAutoFit/>
              </a:bodyPr>
              <a:lstStyle>
                <a:lvl1pPr algn="ctr" defTabSz="84455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Futura Std Book"/>
                    <a:ea typeface="Futura Std Book"/>
                    <a:cs typeface="Futura Std Book"/>
                    <a:sym typeface="Futura Std Book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lang="en-US" sz="1800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Aggregator</a:t>
                </a:r>
                <a:endParaRPr sz="18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6" name="Shape 586"/>
            <p:cNvSpPr/>
            <p:nvPr/>
          </p:nvSpPr>
          <p:spPr>
            <a:xfrm>
              <a:off x="2565379" y="3305048"/>
              <a:ext cx="3450163" cy="17343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0954" tIns="20954" rIns="20954" bIns="20954" anchor="ctr">
              <a:spAutoFit/>
            </a:bodyPr>
            <a:lstStyle/>
            <a:p>
              <a:pPr marL="285750" lvl="1" indent="-285750" defTabSz="488950">
                <a:spcBef>
                  <a:spcPts val="300"/>
                </a:spcBef>
                <a:buClr>
                  <a:srgbClr val="000000"/>
                </a:buClr>
                <a:buSzPct val="100000"/>
                <a:buFont typeface="Arial" charset="0"/>
                <a:buChar char="•"/>
              </a:pPr>
              <a:r>
                <a:rPr lang="en-US" sz="1400" b="1" dirty="0"/>
                <a:t>Aggregator: 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Efficient, advanced sampling that creates smaller data sets </a:t>
              </a:r>
              <a:r>
                <a:rPr lang="en-US" sz="13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from </a:t>
              </a:r>
              <a:r>
                <a:rPr lang="en-US" sz="13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  <a:sym typeface="Futura LT Pro Light"/>
                </a:rPr>
                <a:t>larger data sets</a:t>
              </a:r>
            </a:p>
          </p:txBody>
        </p:sp>
        <p:sp>
          <p:nvSpPr>
            <p:cNvPr id="67" name="Shape 595"/>
            <p:cNvSpPr/>
            <p:nvPr/>
          </p:nvSpPr>
          <p:spPr>
            <a:xfrm flipH="1">
              <a:off x="2409205" y="3437090"/>
              <a:ext cx="5032" cy="1382548"/>
            </a:xfrm>
            <a:prstGeom prst="line">
              <a:avLst/>
            </a:prstGeom>
            <a:ln w="57150">
              <a:solidFill>
                <a:srgbClr val="FBE93A"/>
              </a:solidFill>
            </a:ln>
          </p:spPr>
          <p:txBody>
            <a:bodyPr lIns="0" tIns="0" rIns="0" bIns="0"/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20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0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015227"/>
            <a:ext cx="12192001" cy="5868080"/>
            <a:chOff x="0" y="1015227"/>
            <a:chExt cx="12192001" cy="5868080"/>
          </a:xfrm>
        </p:grpSpPr>
        <p:sp>
          <p:nvSpPr>
            <p:cNvPr id="198" name="Rectangle 197"/>
            <p:cNvSpPr/>
            <p:nvPr/>
          </p:nvSpPr>
          <p:spPr>
            <a:xfrm>
              <a:off x="6149257" y="1032474"/>
              <a:ext cx="6042744" cy="5779043"/>
            </a:xfrm>
            <a:prstGeom prst="rect">
              <a:avLst/>
            </a:prstGeom>
            <a:solidFill>
              <a:schemeClr val="bg2">
                <a:lumMod val="9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" y="1032481"/>
              <a:ext cx="6116490" cy="5850826"/>
            </a:xfrm>
            <a:prstGeom prst="rect">
              <a:avLst/>
            </a:prstGeom>
            <a:solidFill>
              <a:srgbClr val="FDE831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6134023" y="1015227"/>
              <a:ext cx="2364" cy="577993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0" y="1015227"/>
              <a:ext cx="1218847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160" y="6396502"/>
            <a:ext cx="807705" cy="32308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241828"/>
            <a:ext cx="11589486" cy="6476365"/>
            <a:chOff x="0" y="241828"/>
            <a:chExt cx="11589486" cy="6476365"/>
          </a:xfrm>
        </p:grpSpPr>
        <p:sp>
          <p:nvSpPr>
            <p:cNvPr id="58" name="Shape 588"/>
            <p:cNvSpPr/>
            <p:nvPr/>
          </p:nvSpPr>
          <p:spPr>
            <a:xfrm>
              <a:off x="0" y="241828"/>
              <a:ext cx="6149257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 algn="ctr">
                <a:defRPr sz="1800" i="0"/>
              </a:pPr>
              <a:r>
                <a:rPr sz="2800" b="1" i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Supervised Learning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91259" y="2071378"/>
              <a:ext cx="2913482" cy="2830432"/>
              <a:chOff x="500370" y="1735279"/>
              <a:chExt cx="2913482" cy="2830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28307" y="1735279"/>
                <a:ext cx="2585545" cy="2400164"/>
                <a:chOff x="662151" y="1971761"/>
                <a:chExt cx="2585545" cy="2400164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2771271" y="2310937"/>
                  <a:ext cx="141890" cy="14189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62151" y="1971761"/>
                  <a:ext cx="2585545" cy="2400164"/>
                  <a:chOff x="662151" y="1971761"/>
                  <a:chExt cx="2585545" cy="2400164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670652" y="1971761"/>
                    <a:ext cx="2400164" cy="2400164"/>
                    <a:chOff x="670652" y="1971761"/>
                    <a:chExt cx="2400164" cy="2400164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670652" y="4359166"/>
                      <a:ext cx="240016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rot="16200000">
                      <a:off x="-524282" y="3171843"/>
                      <a:ext cx="240016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Oval 18"/>
                  <p:cNvSpPr/>
                  <p:nvPr/>
                </p:nvSpPr>
                <p:spPr>
                  <a:xfrm>
                    <a:off x="1056289" y="378804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1373716" y="3858994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1302771" y="3368868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1444661" y="2604775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2235564" y="2768535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2377454" y="22799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Freeform 19"/>
                  <p:cNvSpPr/>
                  <p:nvPr/>
                </p:nvSpPr>
                <p:spPr>
                  <a:xfrm>
                    <a:off x="662151" y="2112578"/>
                    <a:ext cx="2585545" cy="2191407"/>
                  </a:xfrm>
                  <a:custGeom>
                    <a:avLst/>
                    <a:gdLst>
                      <a:gd name="connsiteX0" fmla="*/ 0 w 2585545"/>
                      <a:gd name="connsiteY0" fmla="*/ 2191407 h 2191407"/>
                      <a:gd name="connsiteX1" fmla="*/ 693683 w 2585545"/>
                      <a:gd name="connsiteY1" fmla="*/ 1639614 h 2191407"/>
                      <a:gd name="connsiteX2" fmla="*/ 725214 w 2585545"/>
                      <a:gd name="connsiteY2" fmla="*/ 551793 h 2191407"/>
                      <a:gd name="connsiteX3" fmla="*/ 1655379 w 2585545"/>
                      <a:gd name="connsiteY3" fmla="*/ 772511 h 2191407"/>
                      <a:gd name="connsiteX4" fmla="*/ 1797269 w 2585545"/>
                      <a:gd name="connsiteY4" fmla="*/ 204952 h 2191407"/>
                      <a:gd name="connsiteX5" fmla="*/ 2191407 w 2585545"/>
                      <a:gd name="connsiteY5" fmla="*/ 268014 h 2191407"/>
                      <a:gd name="connsiteX6" fmla="*/ 2585545 w 2585545"/>
                      <a:gd name="connsiteY6" fmla="*/ 0 h 2191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85545" h="2191407">
                        <a:moveTo>
                          <a:pt x="0" y="2191407"/>
                        </a:moveTo>
                        <a:cubicBezTo>
                          <a:pt x="286407" y="2052145"/>
                          <a:pt x="572814" y="1912883"/>
                          <a:pt x="693683" y="1639614"/>
                        </a:cubicBezTo>
                        <a:cubicBezTo>
                          <a:pt x="814552" y="1366345"/>
                          <a:pt x="564931" y="696310"/>
                          <a:pt x="725214" y="551793"/>
                        </a:cubicBezTo>
                        <a:cubicBezTo>
                          <a:pt x="885497" y="407276"/>
                          <a:pt x="1476703" y="830318"/>
                          <a:pt x="1655379" y="772511"/>
                        </a:cubicBezTo>
                        <a:cubicBezTo>
                          <a:pt x="1834055" y="714704"/>
                          <a:pt x="1707931" y="289035"/>
                          <a:pt x="1797269" y="204952"/>
                        </a:cubicBezTo>
                        <a:cubicBezTo>
                          <a:pt x="1886607" y="120869"/>
                          <a:pt x="2060028" y="302173"/>
                          <a:pt x="2191407" y="268014"/>
                        </a:cubicBezTo>
                        <a:cubicBezTo>
                          <a:pt x="2322786" y="233855"/>
                          <a:pt x="2341180" y="141890"/>
                          <a:pt x="2585545" y="0"/>
                        </a:cubicBezTo>
                      </a:path>
                    </a:pathLst>
                  </a:cu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24" name="TextBox 23"/>
              <p:cNvSpPr txBox="1"/>
              <p:nvPr/>
            </p:nvSpPr>
            <p:spPr>
              <a:xfrm>
                <a:off x="1915724" y="4196379"/>
                <a:ext cx="769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00370" y="2663536"/>
                <a:ext cx="769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y</a:t>
                </a:r>
              </a:p>
            </p:txBody>
          </p:sp>
        </p:grpSp>
        <p:sp>
          <p:nvSpPr>
            <p:cNvPr id="186" name="Shape 588"/>
            <p:cNvSpPr/>
            <p:nvPr/>
          </p:nvSpPr>
          <p:spPr>
            <a:xfrm>
              <a:off x="1024759" y="1159454"/>
              <a:ext cx="4146332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Regression: 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How much will a customers spend? </a:t>
              </a:r>
              <a:endParaRPr sz="18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8" name="Shape 588"/>
            <p:cNvSpPr/>
            <p:nvPr/>
          </p:nvSpPr>
          <p:spPr>
            <a:xfrm>
              <a:off x="6544520" y="1170172"/>
              <a:ext cx="5044966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Classification: 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Will a customer make a purchase? Yes or No </a:t>
              </a:r>
              <a:endParaRPr sz="18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093070" y="2071378"/>
              <a:ext cx="3980090" cy="2830432"/>
              <a:chOff x="7751181" y="2192701"/>
              <a:chExt cx="3980090" cy="283043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751181" y="2192701"/>
                <a:ext cx="3212730" cy="2830432"/>
                <a:chOff x="4969474" y="1774217"/>
                <a:chExt cx="3212730" cy="2830432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5384140" y="2077978"/>
                  <a:ext cx="2798064" cy="2007859"/>
                  <a:chOff x="8524102" y="1431550"/>
                  <a:chExt cx="2798064" cy="2007859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9049513" y="15933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8899847" y="18760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9052247" y="20284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9201913" y="17457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9052247" y="20284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9204647" y="21808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9425258" y="154770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8870112" y="209765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8907623" y="2421682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9201913" y="17457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722538" y="1502495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9204647" y="21808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9354313" y="18981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9585434" y="1932565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9357047" y="23332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9801003" y="1431550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9022512" y="225005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9181105" y="2553912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 rot="16200000">
                    <a:off x="9201913" y="17457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 rot="16200000">
                    <a:off x="8524102" y="2351574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 rot="16200000">
                    <a:off x="9204647" y="21808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 rot="16200000">
                    <a:off x="9354313" y="18981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 rot="16200000">
                    <a:off x="9204647" y="21808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 rot="16200000">
                    <a:off x="9357047" y="23332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 rot="16200000">
                    <a:off x="9577658" y="170010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 rot="16200000">
                    <a:off x="9022512" y="225005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 rot="16200000">
                    <a:off x="8907623" y="2777257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 rot="16200000">
                    <a:off x="9354313" y="18981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 rot="16200000">
                    <a:off x="9882458" y="2440310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 rot="16200000">
                    <a:off x="9357047" y="23332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 rot="16200000">
                    <a:off x="10405348" y="1897980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 rot="16200000">
                    <a:off x="9737834" y="2084965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 rot="16200000">
                    <a:off x="9509447" y="24856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 rot="16200000">
                    <a:off x="9953403" y="1583950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 rot="16200000">
                    <a:off x="9174912" y="240245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 rot="16200000">
                    <a:off x="9333505" y="2706312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 rot="10800000">
                    <a:off x="9067693" y="1589200"/>
                    <a:ext cx="2254473" cy="1850209"/>
                    <a:chOff x="9186149" y="3444286"/>
                    <a:chExt cx="2254473" cy="1850209"/>
                  </a:xfrm>
                </p:grpSpPr>
                <p:sp>
                  <p:nvSpPr>
                    <p:cNvPr id="136" name="Oval 135"/>
                    <p:cNvSpPr/>
                    <p:nvPr/>
                  </p:nvSpPr>
                  <p:spPr>
                    <a:xfrm flipV="1">
                      <a:off x="9942897" y="360612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 flipV="1">
                      <a:off x="9793231" y="38888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 flipV="1">
                      <a:off x="9945631" y="40412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9" name="Oval 138"/>
                    <p:cNvSpPr/>
                    <p:nvPr/>
                  </p:nvSpPr>
                  <p:spPr>
                    <a:xfrm flipV="1">
                      <a:off x="10095297" y="375852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0" name="Oval 139"/>
                    <p:cNvSpPr/>
                    <p:nvPr/>
                  </p:nvSpPr>
                  <p:spPr>
                    <a:xfrm flipV="1">
                      <a:off x="9945631" y="40412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1" name="Oval 140"/>
                    <p:cNvSpPr/>
                    <p:nvPr/>
                  </p:nvSpPr>
                  <p:spPr>
                    <a:xfrm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2" name="Oval 141"/>
                    <p:cNvSpPr/>
                    <p:nvPr/>
                  </p:nvSpPr>
                  <p:spPr>
                    <a:xfrm flipV="1">
                      <a:off x="10318642" y="356043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 flipV="1">
                      <a:off x="9763496" y="41103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 flipV="1">
                      <a:off x="9801007" y="443441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 flipV="1">
                      <a:off x="10095297" y="375852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 flipV="1">
                      <a:off x="9773579" y="367288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 flipV="1">
                      <a:off x="10247697" y="391092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 flipV="1">
                      <a:off x="10478818" y="3945301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 flipV="1">
                      <a:off x="10250431" y="43460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 flipV="1">
                      <a:off x="10694387" y="3444286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 flipV="1">
                      <a:off x="9915896" y="42627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3" name="Oval 152"/>
                    <p:cNvSpPr/>
                    <p:nvPr/>
                  </p:nvSpPr>
                  <p:spPr>
                    <a:xfrm flipV="1">
                      <a:off x="10074489" y="456664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 rot="5400000" flipV="1">
                      <a:off x="10095297" y="375852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 rot="5400000" flipV="1">
                      <a:off x="9575142" y="4364310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 rot="5400000"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 rot="5400000" flipV="1">
                      <a:off x="10247697" y="391092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 rot="5400000"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 rot="5400000" flipV="1">
                      <a:off x="10250431" y="43460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0" name="Oval 159"/>
                    <p:cNvSpPr/>
                    <p:nvPr/>
                  </p:nvSpPr>
                  <p:spPr>
                    <a:xfrm rot="5400000" flipV="1">
                      <a:off x="10471042" y="371283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400000" flipV="1">
                      <a:off x="9915896" y="42627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 rot="5400000" flipV="1">
                      <a:off x="9186149" y="515260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 rot="5400000" flipV="1">
                      <a:off x="10247697" y="391092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 rot="5400000" flipV="1">
                      <a:off x="10775842" y="4453046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 rot="5400000" flipV="1">
                      <a:off x="10250431" y="43460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 rot="5400000" flipV="1">
                      <a:off x="11298732" y="3910716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 rot="5400000" flipV="1">
                      <a:off x="10631218" y="4097701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 rot="5400000" flipV="1">
                      <a:off x="10402831" y="44984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 rot="5400000" flipV="1">
                      <a:off x="10909850" y="380164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 rot="5400000" flipV="1">
                      <a:off x="10068296" y="44151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 rot="5400000" flipV="1">
                      <a:off x="10226889" y="471904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79" name="Straight Arrow Connector 178"/>
                <p:cNvCxnSpPr/>
                <p:nvPr/>
              </p:nvCxnSpPr>
              <p:spPr>
                <a:xfrm>
                  <a:off x="5305912" y="4161622"/>
                  <a:ext cx="2400164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rot="16200000">
                  <a:off x="4110978" y="2974299"/>
                  <a:ext cx="2400164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TextBox 180"/>
                <p:cNvSpPr txBox="1"/>
                <p:nvPr/>
              </p:nvSpPr>
              <p:spPr>
                <a:xfrm>
                  <a:off x="6384828" y="4235317"/>
                  <a:ext cx="769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</a:rPr>
                    <a:t>x</a:t>
                  </a:r>
                  <a:r>
                    <a:rPr lang="en-US" baseline="-25000" dirty="0">
                      <a:solidFill>
                        <a:prstClr val="black"/>
                      </a:solidFill>
                    </a:rPr>
                    <a:t>i</a:t>
                  </a:r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4969474" y="2702474"/>
                  <a:ext cx="769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prstClr val="black"/>
                      </a:solidFill>
                    </a:rPr>
                    <a:t>x</a:t>
                  </a:r>
                  <a:r>
                    <a:rPr lang="en-US" baseline="-25000" dirty="0" err="1">
                      <a:solidFill>
                        <a:prstClr val="black"/>
                      </a:solidFill>
                    </a:rPr>
                    <a:t>j</a:t>
                  </a:r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5328745" y="2238703"/>
                  <a:ext cx="2364827" cy="1907628"/>
                </a:xfrm>
                <a:custGeom>
                  <a:avLst/>
                  <a:gdLst>
                    <a:gd name="connsiteX0" fmla="*/ 0 w 2364827"/>
                    <a:gd name="connsiteY0" fmla="*/ 1907628 h 1907628"/>
                    <a:gd name="connsiteX1" fmla="*/ 599089 w 2364827"/>
                    <a:gd name="connsiteY1" fmla="*/ 1292772 h 1907628"/>
                    <a:gd name="connsiteX2" fmla="*/ 961696 w 2364827"/>
                    <a:gd name="connsiteY2" fmla="*/ 1277007 h 1907628"/>
                    <a:gd name="connsiteX3" fmla="*/ 1166648 w 2364827"/>
                    <a:gd name="connsiteY3" fmla="*/ 1024759 h 1907628"/>
                    <a:gd name="connsiteX4" fmla="*/ 1087821 w 2364827"/>
                    <a:gd name="connsiteY4" fmla="*/ 677917 h 1907628"/>
                    <a:gd name="connsiteX5" fmla="*/ 1418896 w 2364827"/>
                    <a:gd name="connsiteY5" fmla="*/ 630621 h 1907628"/>
                    <a:gd name="connsiteX6" fmla="*/ 1702676 w 2364827"/>
                    <a:gd name="connsiteY6" fmla="*/ 378372 h 1907628"/>
                    <a:gd name="connsiteX7" fmla="*/ 2002221 w 2364827"/>
                    <a:gd name="connsiteY7" fmla="*/ 457200 h 1907628"/>
                    <a:gd name="connsiteX8" fmla="*/ 2364827 w 2364827"/>
                    <a:gd name="connsiteY8" fmla="*/ 0 h 1907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64827" h="1907628">
                      <a:moveTo>
                        <a:pt x="0" y="1907628"/>
                      </a:moveTo>
                      <a:cubicBezTo>
                        <a:pt x="219403" y="1652751"/>
                        <a:pt x="438806" y="1397875"/>
                        <a:pt x="599089" y="1292772"/>
                      </a:cubicBezTo>
                      <a:cubicBezTo>
                        <a:pt x="759372" y="1187669"/>
                        <a:pt x="867103" y="1321676"/>
                        <a:pt x="961696" y="1277007"/>
                      </a:cubicBezTo>
                      <a:cubicBezTo>
                        <a:pt x="1056289" y="1232338"/>
                        <a:pt x="1145627" y="1124607"/>
                        <a:pt x="1166648" y="1024759"/>
                      </a:cubicBezTo>
                      <a:cubicBezTo>
                        <a:pt x="1187669" y="924911"/>
                        <a:pt x="1045780" y="743607"/>
                        <a:pt x="1087821" y="677917"/>
                      </a:cubicBezTo>
                      <a:cubicBezTo>
                        <a:pt x="1129862" y="612227"/>
                        <a:pt x="1316420" y="680545"/>
                        <a:pt x="1418896" y="630621"/>
                      </a:cubicBezTo>
                      <a:cubicBezTo>
                        <a:pt x="1521372" y="580697"/>
                        <a:pt x="1605455" y="407276"/>
                        <a:pt x="1702676" y="378372"/>
                      </a:cubicBezTo>
                      <a:cubicBezTo>
                        <a:pt x="1799897" y="349468"/>
                        <a:pt x="1891863" y="520262"/>
                        <a:pt x="2002221" y="457200"/>
                      </a:cubicBezTo>
                      <a:cubicBezTo>
                        <a:pt x="2112579" y="394138"/>
                        <a:pt x="2243958" y="218090"/>
                        <a:pt x="2364827" y="0"/>
                      </a:cubicBezTo>
                    </a:path>
                  </a:pathLst>
                </a:cu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9" name="Oval 188"/>
              <p:cNvSpPr/>
              <p:nvPr/>
            </p:nvSpPr>
            <p:spPr>
              <a:xfrm>
                <a:off x="10819605" y="2374521"/>
                <a:ext cx="141890" cy="14189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961495" y="2252148"/>
                <a:ext cx="769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yes</a:t>
                </a:r>
                <a:endParaRPr lang="en-US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961495" y="2535141"/>
                <a:ext cx="769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no</a:t>
                </a:r>
                <a:endParaRPr lang="en-US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709135" y="2252148"/>
                <a:ext cx="880352" cy="652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5" name="Shape 588"/>
            <p:cNvSpPr/>
            <p:nvPr/>
          </p:nvSpPr>
          <p:spPr>
            <a:xfrm>
              <a:off x="1024759" y="4845156"/>
              <a:ext cx="4146332" cy="1754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H</a:t>
              </a:r>
              <a:r>
                <a:rPr lang="en-US" sz="1800" b="1" i="0" baseline="-250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O </a:t>
              </a:r>
              <a:r>
                <a:rPr lang="en-US" sz="1800" b="1" i="0" dirty="0" err="1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algos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: 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Penalized Linear Models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Random Forest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Gradient Boosting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Neural Networks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Stacked Ensembles</a:t>
              </a:r>
              <a:endParaRPr sz="18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6" name="Shape 588"/>
            <p:cNvSpPr/>
            <p:nvPr/>
          </p:nvSpPr>
          <p:spPr>
            <a:xfrm>
              <a:off x="7427773" y="4902311"/>
              <a:ext cx="4146332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6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H</a:t>
              </a:r>
              <a:r>
                <a:rPr lang="en-US" sz="1600" b="1" i="0" baseline="-250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6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O </a:t>
              </a:r>
              <a:r>
                <a:rPr lang="en-US" sz="1600" b="1" i="0" dirty="0" err="1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algos</a:t>
              </a:r>
              <a:r>
                <a:rPr lang="en-US" sz="16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: </a:t>
              </a:r>
            </a:p>
            <a:p>
              <a:pPr>
                <a:defRPr sz="1800" i="0"/>
              </a:pP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Penalized Linear Models</a:t>
              </a:r>
            </a:p>
            <a:p>
              <a:pPr>
                <a:defRPr sz="1800" i="0"/>
              </a:pP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Naïve Bayes</a:t>
              </a:r>
            </a:p>
            <a:p>
              <a:pPr>
                <a:defRPr sz="1800" i="0"/>
              </a:pP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Random Forest</a:t>
              </a:r>
            </a:p>
            <a:p>
              <a:pPr>
                <a:defRPr sz="1800" i="0"/>
              </a:pP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Gradient Boosting</a:t>
              </a:r>
            </a:p>
            <a:p>
              <a:pPr>
                <a:defRPr sz="1800" i="0"/>
              </a:pP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Neural Networks</a:t>
              </a:r>
            </a:p>
            <a:p>
              <a:pPr>
                <a:defRPr sz="1800" i="0"/>
              </a:pP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Stacked Ensembles</a:t>
              </a:r>
              <a:endParaRPr sz="16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4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422" y="1097569"/>
            <a:ext cx="12195068" cy="5739898"/>
            <a:chOff x="-3528" y="1001185"/>
            <a:chExt cx="12195068" cy="5739898"/>
          </a:xfrm>
        </p:grpSpPr>
        <p:grpSp>
          <p:nvGrpSpPr>
            <p:cNvPr id="7" name="Group 6"/>
            <p:cNvGrpSpPr/>
            <p:nvPr/>
          </p:nvGrpSpPr>
          <p:grpSpPr>
            <a:xfrm>
              <a:off x="-3528" y="1001636"/>
              <a:ext cx="12195068" cy="5739447"/>
              <a:chOff x="-3528" y="1001636"/>
              <a:chExt cx="12195068" cy="5739447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-3528" y="1023921"/>
                <a:ext cx="4026935" cy="5660589"/>
              </a:xfrm>
              <a:prstGeom prst="rect">
                <a:avLst/>
              </a:prstGeom>
              <a:solidFill>
                <a:srgbClr val="FDE831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018679" y="1001636"/>
                <a:ext cx="4114154" cy="5739447"/>
              </a:xfrm>
              <a:prstGeom prst="rect">
                <a:avLst/>
              </a:prstGeom>
              <a:solidFill>
                <a:schemeClr val="bg2">
                  <a:lumMod val="90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1" name="Straight Connector 200"/>
              <p:cNvCxnSpPr/>
              <p:nvPr/>
            </p:nvCxnSpPr>
            <p:spPr>
              <a:xfrm flipH="1">
                <a:off x="4015436" y="1026390"/>
                <a:ext cx="20934" cy="565812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0" y="1015227"/>
                <a:ext cx="12188472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Rectangle 132"/>
              <p:cNvSpPr/>
              <p:nvPr/>
            </p:nvSpPr>
            <p:spPr>
              <a:xfrm>
                <a:off x="8171585" y="1029269"/>
                <a:ext cx="4019955" cy="5655241"/>
              </a:xfrm>
              <a:prstGeom prst="rect">
                <a:avLst/>
              </a:prstGeom>
              <a:solidFill>
                <a:srgbClr val="FDE831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>
              <a:off x="8163152" y="1001185"/>
              <a:ext cx="8433" cy="56833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-35320" y="241828"/>
            <a:ext cx="12401796" cy="6477756"/>
            <a:chOff x="-35320" y="241828"/>
            <a:chExt cx="12401796" cy="647775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73160" y="6396502"/>
              <a:ext cx="807705" cy="323082"/>
            </a:xfrm>
            <a:prstGeom prst="rect">
              <a:avLst/>
            </a:prstGeom>
          </p:spPr>
        </p:pic>
        <p:sp>
          <p:nvSpPr>
            <p:cNvPr id="58" name="Shape 588"/>
            <p:cNvSpPr/>
            <p:nvPr/>
          </p:nvSpPr>
          <p:spPr>
            <a:xfrm>
              <a:off x="0" y="241828"/>
              <a:ext cx="6149257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 algn="ctr">
                <a:defRPr sz="1800" i="0"/>
              </a:pPr>
              <a:r>
                <a:rPr lang="en-US" sz="2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Uns</a:t>
              </a:r>
              <a:r>
                <a:rPr sz="2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upervised </a:t>
              </a:r>
              <a:r>
                <a:rPr sz="2800" b="1" i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Learning</a:t>
              </a:r>
            </a:p>
          </p:txBody>
        </p:sp>
        <p:sp>
          <p:nvSpPr>
            <p:cNvPr id="186" name="Shape 588"/>
            <p:cNvSpPr/>
            <p:nvPr/>
          </p:nvSpPr>
          <p:spPr>
            <a:xfrm>
              <a:off x="0" y="1174599"/>
              <a:ext cx="4018964" cy="9233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 Clustering: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6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G</a:t>
              </a: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rouping rows – e.g. creating groups </a:t>
              </a:r>
            </a:p>
            <a:p>
              <a:pPr>
                <a:defRPr sz="1800" i="0"/>
              </a:pPr>
              <a:r>
                <a:rPr lang="en-US" sz="16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of similar customers</a:t>
              </a:r>
              <a:endParaRPr sz="16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5" name="Shape 588"/>
            <p:cNvSpPr/>
            <p:nvPr/>
          </p:nvSpPr>
          <p:spPr>
            <a:xfrm>
              <a:off x="-35320" y="5113477"/>
              <a:ext cx="4018964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  H</a:t>
              </a:r>
              <a:r>
                <a:rPr lang="en-US" sz="1800" b="1" i="0" baseline="-250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O </a:t>
              </a:r>
              <a:r>
                <a:rPr lang="en-US" sz="1800" b="1" i="0" dirty="0" err="1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algos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: 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 k – means </a:t>
              </a:r>
              <a:endParaRPr sz="18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161" y="2347016"/>
              <a:ext cx="3856433" cy="2739456"/>
              <a:chOff x="60161" y="2347016"/>
              <a:chExt cx="3856433" cy="273945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60161" y="2347016"/>
                <a:ext cx="3856433" cy="2739456"/>
                <a:chOff x="-81017" y="2050685"/>
                <a:chExt cx="3856433" cy="273945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-81017" y="2050685"/>
                  <a:ext cx="3846005" cy="2739456"/>
                  <a:chOff x="7751181" y="2173318"/>
                  <a:chExt cx="3846005" cy="2739456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751181" y="2192701"/>
                    <a:ext cx="2944713" cy="2720073"/>
                    <a:chOff x="4969474" y="1774217"/>
                    <a:chExt cx="2944713" cy="2720073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5730150" y="2074717"/>
                      <a:ext cx="2184037" cy="1611930"/>
                      <a:chOff x="8870112" y="1428289"/>
                      <a:chExt cx="2184037" cy="1611930"/>
                    </a:xfrm>
                  </p:grpSpPr>
                  <p:sp>
                    <p:nvSpPr>
                      <p:cNvPr id="78" name="Oval 77"/>
                      <p:cNvSpPr/>
                      <p:nvPr/>
                    </p:nvSpPr>
                    <p:spPr>
                      <a:xfrm>
                        <a:off x="8973313" y="14282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9" name="Oval 78"/>
                      <p:cNvSpPr/>
                      <p:nvPr/>
                    </p:nvSpPr>
                    <p:spPr>
                      <a:xfrm>
                        <a:off x="8899847" y="1876096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9052247" y="2028496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2" name="Oval 81"/>
                      <p:cNvSpPr/>
                      <p:nvPr/>
                    </p:nvSpPr>
                    <p:spPr>
                      <a:xfrm>
                        <a:off x="9201913" y="17457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9052247" y="2028496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9425258" y="1547701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8870112" y="2097651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8" name="Oval 87"/>
                      <p:cNvSpPr/>
                      <p:nvPr/>
                    </p:nvSpPr>
                    <p:spPr>
                      <a:xfrm>
                        <a:off x="9201913" y="17457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9354313" y="18981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2" name="Oval 91"/>
                      <p:cNvSpPr/>
                      <p:nvPr/>
                    </p:nvSpPr>
                    <p:spPr>
                      <a:xfrm>
                        <a:off x="9585434" y="1932565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9801003" y="1431550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 rot="16200000">
                        <a:off x="9201913" y="17457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18" name="Oval 117"/>
                      <p:cNvSpPr/>
                      <p:nvPr/>
                    </p:nvSpPr>
                    <p:spPr>
                      <a:xfrm rot="16200000">
                        <a:off x="9354313" y="18981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 rot="16200000">
                        <a:off x="9577658" y="1700101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4" name="Oval 123"/>
                      <p:cNvSpPr/>
                      <p:nvPr/>
                    </p:nvSpPr>
                    <p:spPr>
                      <a:xfrm rot="16200000">
                        <a:off x="9354313" y="18981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30" name="Oval 129"/>
                      <p:cNvSpPr/>
                      <p:nvPr/>
                    </p:nvSpPr>
                    <p:spPr>
                      <a:xfrm rot="16200000">
                        <a:off x="9953403" y="1583950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 rot="10800000">
                        <a:off x="9963594" y="1510370"/>
                        <a:ext cx="1090555" cy="1529849"/>
                        <a:chOff x="9454166" y="3843476"/>
                        <a:chExt cx="1090555" cy="1529849"/>
                      </a:xfrm>
                    </p:grpSpPr>
                    <p:sp>
                      <p:nvSpPr>
                        <p:cNvPr id="137" name="Oval 136"/>
                        <p:cNvSpPr/>
                        <p:nvPr/>
                      </p:nvSpPr>
                      <p:spPr>
                        <a:xfrm flipV="1">
                          <a:off x="9534785" y="3843476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Oval 137"/>
                        <p:cNvSpPr/>
                        <p:nvPr/>
                      </p:nvSpPr>
                      <p:spPr>
                        <a:xfrm flipV="1">
                          <a:off x="9945631" y="40412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 flipV="1">
                          <a:off x="9945631" y="40412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 flipV="1">
                          <a:off x="10098031" y="41936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 flipV="1">
                          <a:off x="9763496" y="4110387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 flipV="1">
                          <a:off x="9801007" y="4434418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 flipV="1">
                          <a:off x="10098031" y="41936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 flipV="1">
                          <a:off x="10250431" y="43460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 flipV="1">
                          <a:off x="9915896" y="4262787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 flipV="1">
                          <a:off x="10074489" y="4566648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5" name="Oval 154"/>
                        <p:cNvSpPr/>
                        <p:nvPr/>
                      </p:nvSpPr>
                      <p:spPr>
                        <a:xfrm rot="5400000" flipV="1">
                          <a:off x="9812247" y="4648103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6" name="Oval 155"/>
                        <p:cNvSpPr/>
                        <p:nvPr/>
                      </p:nvSpPr>
                      <p:spPr>
                        <a:xfrm rot="5400000" flipV="1">
                          <a:off x="10098031" y="41936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 rot="5400000" flipV="1">
                          <a:off x="10098031" y="41936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 rot="5400000" flipV="1">
                          <a:off x="10250431" y="43460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 rot="5400000" flipV="1">
                          <a:off x="9915896" y="4262787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 rot="5400000" flipV="1">
                          <a:off x="9454166" y="5231435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 rot="5400000" flipV="1">
                          <a:off x="10250431" y="43460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8" name="Oval 167"/>
                        <p:cNvSpPr/>
                        <p:nvPr/>
                      </p:nvSpPr>
                      <p:spPr>
                        <a:xfrm rot="5400000" flipV="1">
                          <a:off x="10402831" y="4498432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0" name="Oval 169"/>
                        <p:cNvSpPr/>
                        <p:nvPr/>
                      </p:nvSpPr>
                      <p:spPr>
                        <a:xfrm rot="5400000" flipV="1">
                          <a:off x="10068296" y="4415187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 rot="5400000" flipV="1">
                          <a:off x="10226889" y="4719048"/>
                          <a:ext cx="141890" cy="14189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179" name="Straight Arrow Connector 178"/>
                    <p:cNvCxnSpPr/>
                    <p:nvPr/>
                  </p:nvCxnSpPr>
                  <p:spPr>
                    <a:xfrm>
                      <a:off x="5305912" y="4161622"/>
                      <a:ext cx="240016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Arrow Connector 179"/>
                    <p:cNvCxnSpPr/>
                    <p:nvPr/>
                  </p:nvCxnSpPr>
                  <p:spPr>
                    <a:xfrm rot="16200000">
                      <a:off x="4110978" y="2974299"/>
                      <a:ext cx="2400164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2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6369062" y="4124958"/>
                      <a:ext cx="7697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prstClr val="black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prstClr val="black"/>
                          </a:solidFill>
                        </a:rPr>
                        <a:t>i</a:t>
                      </a:r>
                    </a:p>
                  </p:txBody>
                </p:sp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969474" y="2702474"/>
                      <a:ext cx="7697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err="1">
                          <a:solidFill>
                            <a:prstClr val="black"/>
                          </a:solidFill>
                        </a:rPr>
                        <a:t>x</a:t>
                      </a:r>
                      <a:r>
                        <a:rPr lang="en-US" baseline="-25000" dirty="0" err="1">
                          <a:solidFill>
                            <a:prstClr val="black"/>
                          </a:solidFill>
                        </a:rPr>
                        <a:t>j</a:t>
                      </a:r>
                      <a:endParaRPr lang="en-US" baseline="-25000" dirty="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189" name="Oval 188"/>
                  <p:cNvSpPr/>
                  <p:nvPr/>
                </p:nvSpPr>
                <p:spPr>
                  <a:xfrm>
                    <a:off x="10551588" y="229569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0693478" y="2173318"/>
                    <a:ext cx="7697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DINK</a:t>
                    </a:r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10693477" y="2456311"/>
                    <a:ext cx="9037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HINRY</a:t>
                    </a:r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0461093" y="2173318"/>
                    <a:ext cx="1096149" cy="118339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35" name="Oval 134"/>
                <p:cNvSpPr/>
                <p:nvPr/>
              </p:nvSpPr>
              <p:spPr>
                <a:xfrm>
                  <a:off x="2734706" y="2735642"/>
                  <a:ext cx="141890" cy="14189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2871707" y="2628019"/>
                  <a:ext cx="9037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</a:rPr>
                    <a:t>Soccer</a:t>
                  </a:r>
                </a:p>
                <a:p>
                  <a:r>
                    <a:rPr lang="en-US" dirty="0">
                      <a:solidFill>
                        <a:prstClr val="black"/>
                      </a:solidFill>
                    </a:rPr>
                    <a:t>mom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025708" y="3456803"/>
                <a:ext cx="595623" cy="886632"/>
                <a:chOff x="1025708" y="3456803"/>
                <a:chExt cx="595623" cy="88663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25708" y="3456803"/>
                  <a:ext cx="595623" cy="886632"/>
                  <a:chOff x="2317538" y="2279989"/>
                  <a:chExt cx="595623" cy="886632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2771271" y="2310937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2317538" y="2279989"/>
                    <a:ext cx="388371" cy="886632"/>
                    <a:chOff x="2317538" y="2279989"/>
                    <a:chExt cx="388371" cy="886632"/>
                  </a:xfrm>
                </p:grpSpPr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2317538" y="260562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334540" y="3024731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564019" y="2659413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2503581" y="246898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2377454" y="22799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73" name="Oval 172"/>
                <p:cNvSpPr/>
                <p:nvPr/>
              </p:nvSpPr>
              <p:spPr>
                <a:xfrm>
                  <a:off x="1477353" y="3765282"/>
                  <a:ext cx="141890" cy="14189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74" name="Shape 588"/>
            <p:cNvSpPr/>
            <p:nvPr/>
          </p:nvSpPr>
          <p:spPr>
            <a:xfrm>
              <a:off x="4033005" y="1174599"/>
              <a:ext cx="4098523" cy="11695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 Feature extraction: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6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Grouping columns –</a:t>
              </a: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Create a small  </a:t>
              </a:r>
            </a:p>
            <a:p>
              <a:pPr>
                <a:defRPr sz="1800" i="0"/>
              </a:pPr>
              <a:r>
                <a:rPr lang="en-US" sz="16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number of new representative    </a:t>
              </a:r>
            </a:p>
            <a:p>
              <a:pPr>
                <a:defRPr sz="1800" i="0"/>
              </a:pPr>
              <a:r>
                <a:rPr lang="en-US" sz="16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6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dimensions</a:t>
              </a:r>
              <a:endParaRPr sz="16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93764" y="2426746"/>
              <a:ext cx="3040032" cy="2720073"/>
              <a:chOff x="4168938" y="2439431"/>
              <a:chExt cx="3040032" cy="2720073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4168938" y="2439431"/>
                <a:ext cx="3040032" cy="2720073"/>
                <a:chOff x="60161" y="2366399"/>
                <a:chExt cx="3040032" cy="2720073"/>
              </a:xfrm>
            </p:grpSpPr>
            <p:grpSp>
              <p:nvGrpSpPr>
                <p:cNvPr id="258" name="Group 257"/>
                <p:cNvGrpSpPr/>
                <p:nvPr/>
              </p:nvGrpSpPr>
              <p:grpSpPr>
                <a:xfrm>
                  <a:off x="60161" y="2366399"/>
                  <a:ext cx="3040032" cy="2720073"/>
                  <a:chOff x="4969474" y="1774217"/>
                  <a:chExt cx="3040032" cy="2720073"/>
                </a:xfrm>
              </p:grpSpPr>
              <p:grpSp>
                <p:nvGrpSpPr>
                  <p:cNvPr id="263" name="Group 262"/>
                  <p:cNvGrpSpPr/>
                  <p:nvPr/>
                </p:nvGrpSpPr>
                <p:grpSpPr>
                  <a:xfrm>
                    <a:off x="5730150" y="2062017"/>
                    <a:ext cx="2279356" cy="1548995"/>
                    <a:chOff x="8870112" y="1415589"/>
                    <a:chExt cx="2279356" cy="1548995"/>
                  </a:xfrm>
                </p:grpSpPr>
                <p:sp>
                  <p:nvSpPr>
                    <p:cNvPr id="268" name="Oval 267"/>
                    <p:cNvSpPr/>
                    <p:nvPr/>
                  </p:nvSpPr>
                  <p:spPr>
                    <a:xfrm>
                      <a:off x="8960613" y="14155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8899847" y="1876096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0" name="Oval 269"/>
                    <p:cNvSpPr/>
                    <p:nvPr/>
                  </p:nvSpPr>
                  <p:spPr>
                    <a:xfrm>
                      <a:off x="9052247" y="2028496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9201913" y="17457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2" name="Oval 271"/>
                    <p:cNvSpPr/>
                    <p:nvPr/>
                  </p:nvSpPr>
                  <p:spPr>
                    <a:xfrm>
                      <a:off x="9052247" y="2028496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3" name="Oval 272"/>
                    <p:cNvSpPr/>
                    <p:nvPr/>
                  </p:nvSpPr>
                  <p:spPr>
                    <a:xfrm>
                      <a:off x="9425258" y="1547701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4" name="Oval 273"/>
                    <p:cNvSpPr/>
                    <p:nvPr/>
                  </p:nvSpPr>
                  <p:spPr>
                    <a:xfrm>
                      <a:off x="8870112" y="2097651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5" name="Oval 274"/>
                    <p:cNvSpPr/>
                    <p:nvPr/>
                  </p:nvSpPr>
                  <p:spPr>
                    <a:xfrm>
                      <a:off x="9201913" y="17457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6" name="Oval 275"/>
                    <p:cNvSpPr/>
                    <p:nvPr/>
                  </p:nvSpPr>
                  <p:spPr>
                    <a:xfrm>
                      <a:off x="9354313" y="18981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7" name="Oval 276"/>
                    <p:cNvSpPr/>
                    <p:nvPr/>
                  </p:nvSpPr>
                  <p:spPr>
                    <a:xfrm>
                      <a:off x="9585434" y="193256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8" name="Oval 277"/>
                    <p:cNvSpPr/>
                    <p:nvPr/>
                  </p:nvSpPr>
                  <p:spPr>
                    <a:xfrm>
                      <a:off x="9801003" y="1431550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9" name="Oval 278"/>
                    <p:cNvSpPr/>
                    <p:nvPr/>
                  </p:nvSpPr>
                  <p:spPr>
                    <a:xfrm rot="16200000">
                      <a:off x="9201913" y="17457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0" name="Oval 279"/>
                    <p:cNvSpPr/>
                    <p:nvPr/>
                  </p:nvSpPr>
                  <p:spPr>
                    <a:xfrm rot="16200000">
                      <a:off x="9354313" y="18981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1" name="Oval 280"/>
                    <p:cNvSpPr/>
                    <p:nvPr/>
                  </p:nvSpPr>
                  <p:spPr>
                    <a:xfrm rot="16200000">
                      <a:off x="9577658" y="1700101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2" name="Oval 281"/>
                    <p:cNvSpPr/>
                    <p:nvPr/>
                  </p:nvSpPr>
                  <p:spPr>
                    <a:xfrm rot="16200000">
                      <a:off x="9354313" y="18981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3" name="Oval 282"/>
                    <p:cNvSpPr/>
                    <p:nvPr/>
                  </p:nvSpPr>
                  <p:spPr>
                    <a:xfrm rot="16200000">
                      <a:off x="9953403" y="1583950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84" name="Group 283"/>
                    <p:cNvGrpSpPr/>
                    <p:nvPr/>
                  </p:nvGrpSpPr>
                  <p:grpSpPr>
                    <a:xfrm rot="10800000">
                      <a:off x="9963594" y="2022757"/>
                      <a:ext cx="1185874" cy="941827"/>
                      <a:chOff x="9358847" y="3919111"/>
                      <a:chExt cx="1185874" cy="941827"/>
                    </a:xfrm>
                  </p:grpSpPr>
                  <p:sp>
                    <p:nvSpPr>
                      <p:cNvPr id="285" name="Oval 284"/>
                      <p:cNvSpPr/>
                      <p:nvPr/>
                    </p:nvSpPr>
                    <p:spPr>
                      <a:xfrm flipV="1">
                        <a:off x="9358847" y="3919111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6" name="Oval 285"/>
                      <p:cNvSpPr/>
                      <p:nvPr/>
                    </p:nvSpPr>
                    <p:spPr>
                      <a:xfrm flipV="1">
                        <a:off x="9945631" y="40412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 flipV="1">
                        <a:off x="9945631" y="40412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8" name="Oval 287"/>
                      <p:cNvSpPr/>
                      <p:nvPr/>
                    </p:nvSpPr>
                    <p:spPr>
                      <a:xfrm flipV="1">
                        <a:off x="10098031" y="41936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89" name="Oval 288"/>
                      <p:cNvSpPr/>
                      <p:nvPr/>
                    </p:nvSpPr>
                    <p:spPr>
                      <a:xfrm flipV="1">
                        <a:off x="9763496" y="4110387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0" name="Oval 289"/>
                      <p:cNvSpPr/>
                      <p:nvPr/>
                    </p:nvSpPr>
                    <p:spPr>
                      <a:xfrm flipV="1">
                        <a:off x="9801007" y="4434418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1" name="Oval 290"/>
                      <p:cNvSpPr/>
                      <p:nvPr/>
                    </p:nvSpPr>
                    <p:spPr>
                      <a:xfrm flipV="1">
                        <a:off x="10098031" y="41936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 flipV="1">
                        <a:off x="10250431" y="43460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3" name="Oval 292"/>
                      <p:cNvSpPr/>
                      <p:nvPr/>
                    </p:nvSpPr>
                    <p:spPr>
                      <a:xfrm flipV="1">
                        <a:off x="9915896" y="4262787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4" name="Oval 293"/>
                      <p:cNvSpPr/>
                      <p:nvPr/>
                    </p:nvSpPr>
                    <p:spPr>
                      <a:xfrm flipV="1">
                        <a:off x="10074489" y="4566648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5" name="Oval 294"/>
                      <p:cNvSpPr/>
                      <p:nvPr/>
                    </p:nvSpPr>
                    <p:spPr>
                      <a:xfrm rot="5400000" flipV="1">
                        <a:off x="9812247" y="4648103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6" name="Oval 295"/>
                      <p:cNvSpPr/>
                      <p:nvPr/>
                    </p:nvSpPr>
                    <p:spPr>
                      <a:xfrm rot="5400000" flipV="1">
                        <a:off x="10098031" y="41936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 rot="5400000" flipV="1">
                        <a:off x="10098031" y="41936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8" name="Oval 297"/>
                      <p:cNvSpPr/>
                      <p:nvPr/>
                    </p:nvSpPr>
                    <p:spPr>
                      <a:xfrm rot="5400000" flipV="1">
                        <a:off x="10250431" y="43460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99" name="Oval 298"/>
                      <p:cNvSpPr/>
                      <p:nvPr/>
                    </p:nvSpPr>
                    <p:spPr>
                      <a:xfrm rot="5400000" flipV="1">
                        <a:off x="9915896" y="4262787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01" name="Oval 300"/>
                      <p:cNvSpPr/>
                      <p:nvPr/>
                    </p:nvSpPr>
                    <p:spPr>
                      <a:xfrm rot="5400000" flipV="1">
                        <a:off x="10250431" y="43460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 rot="5400000" flipV="1">
                        <a:off x="10402831" y="4498432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03" name="Oval 302"/>
                      <p:cNvSpPr/>
                      <p:nvPr/>
                    </p:nvSpPr>
                    <p:spPr>
                      <a:xfrm rot="5400000" flipV="1">
                        <a:off x="10068296" y="4415187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04" name="Oval 303"/>
                      <p:cNvSpPr/>
                      <p:nvPr/>
                    </p:nvSpPr>
                    <p:spPr>
                      <a:xfrm rot="5400000" flipV="1">
                        <a:off x="10226889" y="4719048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264" name="Straight Arrow Connector 263"/>
                  <p:cNvCxnSpPr/>
                  <p:nvPr/>
                </p:nvCxnSpPr>
                <p:spPr>
                  <a:xfrm>
                    <a:off x="5288659" y="4177388"/>
                    <a:ext cx="2400164" cy="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/>
                  <p:cNvCxnSpPr/>
                  <p:nvPr/>
                </p:nvCxnSpPr>
                <p:spPr>
                  <a:xfrm rot="16200000">
                    <a:off x="4110978" y="2974299"/>
                    <a:ext cx="2400164" cy="0"/>
                  </a:xfrm>
                  <a:prstGeom prst="straightConnector1">
                    <a:avLst/>
                  </a:prstGeom>
                  <a:ln w="2857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6369062" y="4124958"/>
                    <a:ext cx="7697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x</a:t>
                    </a:r>
                    <a:r>
                      <a:rPr lang="en-US" baseline="-25000" dirty="0">
                        <a:solidFill>
                          <a:prstClr val="black"/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4969474" y="2702474"/>
                    <a:ext cx="7697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solidFill>
                          <a:prstClr val="black"/>
                        </a:solidFill>
                      </a:rPr>
                      <a:t>x</a:t>
                    </a:r>
                    <a:r>
                      <a:rPr lang="en-US" baseline="-25000" dirty="0" err="1">
                        <a:solidFill>
                          <a:prstClr val="black"/>
                        </a:solidFill>
                      </a:rPr>
                      <a:t>j</a:t>
                    </a:r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903010" y="3456803"/>
                  <a:ext cx="718321" cy="861232"/>
                  <a:chOff x="903010" y="3456803"/>
                  <a:chExt cx="718321" cy="861232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903010" y="3456803"/>
                    <a:ext cx="718321" cy="861232"/>
                    <a:chOff x="2194840" y="2279989"/>
                    <a:chExt cx="718321" cy="861232"/>
                  </a:xfrm>
                </p:grpSpPr>
                <p:sp>
                  <p:nvSpPr>
                    <p:cNvPr id="248" name="Oval 247"/>
                    <p:cNvSpPr/>
                    <p:nvPr/>
                  </p:nvSpPr>
                  <p:spPr>
                    <a:xfrm>
                      <a:off x="2771271" y="231093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49" name="Group 248"/>
                    <p:cNvGrpSpPr/>
                    <p:nvPr/>
                  </p:nvGrpSpPr>
                  <p:grpSpPr>
                    <a:xfrm>
                      <a:off x="2194840" y="2279989"/>
                      <a:ext cx="511069" cy="861232"/>
                      <a:chOff x="2194840" y="2279989"/>
                      <a:chExt cx="511069" cy="861232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2317538" y="2605628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2194840" y="2999331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2" name="Oval 251"/>
                      <p:cNvSpPr/>
                      <p:nvPr/>
                    </p:nvSpPr>
                    <p:spPr>
                      <a:xfrm>
                        <a:off x="2564019" y="2659413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2503581" y="2468985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2377454" y="2279989"/>
                        <a:ext cx="141890" cy="14189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247" name="Oval 246"/>
                  <p:cNvSpPr/>
                  <p:nvPr/>
                </p:nvSpPr>
                <p:spPr>
                  <a:xfrm>
                    <a:off x="1477353" y="3765282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cxnSp>
            <p:nvCxnSpPr>
              <p:cNvPr id="305" name="Straight Arrow Connector 304"/>
              <p:cNvCxnSpPr/>
              <p:nvPr/>
            </p:nvCxnSpPr>
            <p:spPr>
              <a:xfrm flipH="1" flipV="1">
                <a:off x="4778967" y="2949755"/>
                <a:ext cx="2332888" cy="120940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4990579" y="4343814"/>
                <a:ext cx="1908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ED7D31"/>
                    </a:solidFill>
                  </a:rPr>
                  <a:t>PC</a:t>
                </a:r>
                <a:r>
                  <a:rPr lang="en-US" baseline="-25000" dirty="0">
                    <a:solidFill>
                      <a:srgbClr val="ED7D31"/>
                    </a:solidFill>
                  </a:rPr>
                  <a:t>1</a:t>
                </a:r>
                <a:r>
                  <a:rPr lang="en-US" dirty="0">
                    <a:solidFill>
                      <a:srgbClr val="ED7D31"/>
                    </a:solidFill>
                  </a:rPr>
                  <a:t> = -0.3 x</a:t>
                </a:r>
                <a:r>
                  <a:rPr lang="en-US" baseline="-25000" dirty="0">
                    <a:solidFill>
                      <a:srgbClr val="ED7D31"/>
                    </a:solidFill>
                  </a:rPr>
                  <a:t>i </a:t>
                </a:r>
                <a:r>
                  <a:rPr lang="en-US" dirty="0">
                    <a:solidFill>
                      <a:srgbClr val="ED7D31"/>
                    </a:solidFill>
                  </a:rPr>
                  <a:t>- </a:t>
                </a:r>
                <a:r>
                  <a:rPr lang="en-US">
                    <a:solidFill>
                      <a:srgbClr val="ED7D31"/>
                    </a:solidFill>
                  </a:rPr>
                  <a:t>0.4 x</a:t>
                </a:r>
                <a:r>
                  <a:rPr lang="en-US" baseline="-25000">
                    <a:solidFill>
                      <a:srgbClr val="ED7D31"/>
                    </a:solidFill>
                  </a:rPr>
                  <a:t>i</a:t>
                </a:r>
                <a:endParaRPr lang="en-US" baseline="-25000" dirty="0"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136" name="Shape 588"/>
            <p:cNvSpPr/>
            <p:nvPr/>
          </p:nvSpPr>
          <p:spPr>
            <a:xfrm>
              <a:off x="4035368" y="5110129"/>
              <a:ext cx="4131312" cy="14773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  H</a:t>
              </a:r>
              <a:r>
                <a:rPr lang="en-US" sz="1800" b="1" i="0" baseline="-250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O </a:t>
              </a:r>
              <a:r>
                <a:rPr lang="en-US" sz="1800" b="1" i="0" dirty="0" err="1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algos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: 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 Principal components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Generalized low rank models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</a:t>
              </a:r>
              <a:r>
                <a:rPr lang="en-US" sz="1800" b="1" i="0" dirty="0" err="1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Autoencoders</a:t>
              </a:r>
              <a:endParaRPr lang="en-US" sz="1800" b="1" i="0" dirty="0" smtClean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>
                <a:defRPr sz="1800" i="0"/>
              </a:pPr>
              <a:r>
                <a:rPr lang="en-US" sz="1800" b="1" i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 Word2Vec</a:t>
              </a:r>
              <a:endParaRPr lang="en-US" sz="1800" b="1" i="0" dirty="0" smtClean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8685221" y="2426745"/>
              <a:ext cx="2889494" cy="2720073"/>
              <a:chOff x="60161" y="2366399"/>
              <a:chExt cx="2889494" cy="272007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60161" y="2366399"/>
                <a:ext cx="2889494" cy="2720073"/>
                <a:chOff x="4969474" y="1774217"/>
                <a:chExt cx="2889494" cy="2720073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5730150" y="2077978"/>
                  <a:ext cx="2128818" cy="1570569"/>
                  <a:chOff x="8870112" y="1431550"/>
                  <a:chExt cx="2128818" cy="1570569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8922513" y="14663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8899847" y="18760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9052247" y="20284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9201913" y="17457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>
                    <a:off x="9052247" y="2028496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9425258" y="154770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8870112" y="209765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9201913" y="17457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9354313" y="18981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9585434" y="1932565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9801003" y="1431550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16200000">
                    <a:off x="9201913" y="17457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 rot="16200000">
                    <a:off x="9354313" y="18981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 rot="16200000">
                    <a:off x="9577658" y="1700101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 rot="16200000">
                    <a:off x="9354313" y="1898189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 rot="16200000">
                    <a:off x="9953403" y="1583950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09" name="Group 208"/>
                  <p:cNvGrpSpPr/>
                  <p:nvPr/>
                </p:nvGrpSpPr>
                <p:grpSpPr>
                  <a:xfrm rot="10800000">
                    <a:off x="9963594" y="2022757"/>
                    <a:ext cx="1035336" cy="979362"/>
                    <a:chOff x="9509385" y="3881576"/>
                    <a:chExt cx="1035336" cy="979362"/>
                  </a:xfrm>
                </p:grpSpPr>
                <p:sp>
                  <p:nvSpPr>
                    <p:cNvPr id="210" name="Oval 209"/>
                    <p:cNvSpPr/>
                    <p:nvPr/>
                  </p:nvSpPr>
                  <p:spPr>
                    <a:xfrm flipV="1">
                      <a:off x="9509385" y="3881576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1" name="Oval 210"/>
                    <p:cNvSpPr/>
                    <p:nvPr/>
                  </p:nvSpPr>
                  <p:spPr>
                    <a:xfrm flipV="1">
                      <a:off x="9945631" y="40412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2" name="Oval 211"/>
                    <p:cNvSpPr/>
                    <p:nvPr/>
                  </p:nvSpPr>
                  <p:spPr>
                    <a:xfrm flipV="1">
                      <a:off x="9945631" y="40412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3" name="Oval 212"/>
                    <p:cNvSpPr/>
                    <p:nvPr/>
                  </p:nvSpPr>
                  <p:spPr>
                    <a:xfrm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4" name="Oval 213"/>
                    <p:cNvSpPr/>
                    <p:nvPr/>
                  </p:nvSpPr>
                  <p:spPr>
                    <a:xfrm flipV="1">
                      <a:off x="9763496" y="41103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5" name="Oval 214"/>
                    <p:cNvSpPr/>
                    <p:nvPr/>
                  </p:nvSpPr>
                  <p:spPr>
                    <a:xfrm flipV="1">
                      <a:off x="9801007" y="443441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6" name="Oval 215"/>
                    <p:cNvSpPr/>
                    <p:nvPr/>
                  </p:nvSpPr>
                  <p:spPr>
                    <a:xfrm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7" name="Oval 216"/>
                    <p:cNvSpPr/>
                    <p:nvPr/>
                  </p:nvSpPr>
                  <p:spPr>
                    <a:xfrm flipV="1">
                      <a:off x="10250431" y="43460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8" name="Oval 217"/>
                    <p:cNvSpPr/>
                    <p:nvPr/>
                  </p:nvSpPr>
                  <p:spPr>
                    <a:xfrm flipV="1">
                      <a:off x="9915896" y="42627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9" name="Oval 218"/>
                    <p:cNvSpPr/>
                    <p:nvPr/>
                  </p:nvSpPr>
                  <p:spPr>
                    <a:xfrm flipV="1">
                      <a:off x="10074489" y="456664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0" name="Oval 219"/>
                    <p:cNvSpPr/>
                    <p:nvPr/>
                  </p:nvSpPr>
                  <p:spPr>
                    <a:xfrm rot="5400000" flipV="1">
                      <a:off x="9812247" y="4648103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1" name="Oval 220"/>
                    <p:cNvSpPr/>
                    <p:nvPr/>
                  </p:nvSpPr>
                  <p:spPr>
                    <a:xfrm rot="5400000"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2" name="Oval 221"/>
                    <p:cNvSpPr/>
                    <p:nvPr/>
                  </p:nvSpPr>
                  <p:spPr>
                    <a:xfrm rot="5400000" flipV="1">
                      <a:off x="10098031" y="41936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3" name="Oval 222"/>
                    <p:cNvSpPr/>
                    <p:nvPr/>
                  </p:nvSpPr>
                  <p:spPr>
                    <a:xfrm rot="5400000" flipV="1">
                      <a:off x="10250431" y="43460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4" name="Oval 223"/>
                    <p:cNvSpPr/>
                    <p:nvPr/>
                  </p:nvSpPr>
                  <p:spPr>
                    <a:xfrm rot="5400000" flipV="1">
                      <a:off x="9915896" y="42627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5" name="Oval 224"/>
                    <p:cNvSpPr/>
                    <p:nvPr/>
                  </p:nvSpPr>
                  <p:spPr>
                    <a:xfrm rot="5400000" flipV="1">
                      <a:off x="10250431" y="43460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6" name="Oval 225"/>
                    <p:cNvSpPr/>
                    <p:nvPr/>
                  </p:nvSpPr>
                  <p:spPr>
                    <a:xfrm rot="5400000" flipV="1">
                      <a:off x="10402831" y="4498432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7" name="Oval 226"/>
                    <p:cNvSpPr/>
                    <p:nvPr/>
                  </p:nvSpPr>
                  <p:spPr>
                    <a:xfrm rot="5400000" flipV="1">
                      <a:off x="10068296" y="4415187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8" name="Oval 227"/>
                    <p:cNvSpPr/>
                    <p:nvPr/>
                  </p:nvSpPr>
                  <p:spPr>
                    <a:xfrm rot="5400000" flipV="1">
                      <a:off x="10226889" y="471904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5288659" y="4177388"/>
                  <a:ext cx="2400164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 rot="16200000">
                  <a:off x="4110978" y="2974299"/>
                  <a:ext cx="2400164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369062" y="4124958"/>
                  <a:ext cx="769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</a:rPr>
                    <a:t>x</a:t>
                  </a:r>
                  <a:r>
                    <a:rPr lang="en-US" baseline="-25000" dirty="0">
                      <a:solidFill>
                        <a:prstClr val="black"/>
                      </a:solidFill>
                    </a:rPr>
                    <a:t>i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4969474" y="2702474"/>
                  <a:ext cx="769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prstClr val="black"/>
                      </a:solidFill>
                    </a:rPr>
                    <a:t>x</a:t>
                  </a:r>
                  <a:r>
                    <a:rPr lang="en-US" baseline="-25000" dirty="0" err="1">
                      <a:solidFill>
                        <a:prstClr val="black"/>
                      </a:solidFill>
                    </a:rPr>
                    <a:t>j</a:t>
                  </a:r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025708" y="3456803"/>
                <a:ext cx="595623" cy="848532"/>
                <a:chOff x="1025708" y="3456803"/>
                <a:chExt cx="595623" cy="848532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1025708" y="3456803"/>
                  <a:ext cx="595623" cy="848532"/>
                  <a:chOff x="2317538" y="2279989"/>
                  <a:chExt cx="595623" cy="848532"/>
                </a:xfrm>
              </p:grpSpPr>
              <p:sp>
                <p:nvSpPr>
                  <p:cNvPr id="157" name="Oval 156"/>
                  <p:cNvSpPr/>
                  <p:nvPr/>
                </p:nvSpPr>
                <p:spPr>
                  <a:xfrm>
                    <a:off x="2771271" y="2310937"/>
                    <a:ext cx="141890" cy="14189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317538" y="2279989"/>
                    <a:ext cx="388371" cy="848532"/>
                    <a:chOff x="2317538" y="2279989"/>
                    <a:chExt cx="388371" cy="848532"/>
                  </a:xfrm>
                </p:grpSpPr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2317538" y="2605628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2321840" y="2986631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2564019" y="2659413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2503581" y="2468985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2377454" y="2279989"/>
                      <a:ext cx="141890" cy="141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54" name="Oval 153"/>
                <p:cNvSpPr/>
                <p:nvPr/>
              </p:nvSpPr>
              <p:spPr>
                <a:xfrm>
                  <a:off x="1477353" y="3765282"/>
                  <a:ext cx="141890" cy="14189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29" name="TextBox 228"/>
            <p:cNvSpPr txBox="1"/>
            <p:nvPr/>
          </p:nvSpPr>
          <p:spPr>
            <a:xfrm>
              <a:off x="9150113" y="4336932"/>
              <a:ext cx="882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Weirdo</a:t>
              </a:r>
              <a:endParaRPr lang="en-US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9078849" y="2439124"/>
              <a:ext cx="113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Fraudster</a:t>
              </a:r>
              <a:endParaRPr lang="en-US" baseline="-25000" dirty="0">
                <a:solidFill>
                  <a:srgbClr val="FFC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1114863" y="4284034"/>
              <a:ext cx="113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D7D31"/>
                  </a:solidFill>
                </a:rPr>
                <a:t>Billionaire</a:t>
              </a:r>
              <a:endParaRPr lang="en-US" baseline="-25000" dirty="0">
                <a:solidFill>
                  <a:srgbClr val="ED7D31"/>
                </a:solidFill>
              </a:endParaRPr>
            </a:p>
          </p:txBody>
        </p:sp>
        <p:sp>
          <p:nvSpPr>
            <p:cNvPr id="232" name="Shape 588"/>
            <p:cNvSpPr/>
            <p:nvPr/>
          </p:nvSpPr>
          <p:spPr>
            <a:xfrm>
              <a:off x="8267953" y="1118553"/>
              <a:ext cx="4098523" cy="12003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 Anomaly detection: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 </a:t>
              </a:r>
              <a:r>
                <a:rPr lang="en-US" sz="18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Detecting outlying rows - </a:t>
              </a: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Finding   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high-value, fraudulent, or  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weird customers </a:t>
              </a:r>
              <a:endParaRPr sz="16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3" name="Shape 588"/>
            <p:cNvSpPr/>
            <p:nvPr/>
          </p:nvSpPr>
          <p:spPr>
            <a:xfrm>
              <a:off x="8138832" y="5107721"/>
              <a:ext cx="4053168" cy="12003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400" i="1">
                  <a:latin typeface="Futura LT Pro Book"/>
                  <a:ea typeface="Futura LT Pro Book"/>
                  <a:cs typeface="Futura LT Pro Book"/>
                  <a:sym typeface="Futura LT Pro Book"/>
                </a:defRPr>
              </a:lvl1pPr>
            </a:lstStyle>
            <a:p>
              <a:pPr>
                <a:defRPr sz="1800" i="0"/>
              </a:pP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    H</a:t>
              </a:r>
              <a:r>
                <a:rPr lang="en-US" sz="1800" b="1" i="0" baseline="-2500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O </a:t>
              </a:r>
              <a:r>
                <a:rPr lang="en-US" sz="1800" b="1" i="0" dirty="0" err="1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algos</a:t>
              </a:r>
              <a:r>
                <a:rPr lang="en-US" sz="1800" b="1" i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: </a:t>
              </a:r>
            </a:p>
            <a:p>
              <a:pPr>
                <a:defRPr sz="1800" i="0"/>
              </a:pP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 Principal components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Generalized low rank models</a:t>
              </a:r>
            </a:p>
            <a:p>
              <a:pPr>
                <a:defRPr sz="1800" i="0"/>
              </a:pPr>
              <a:r>
                <a:rPr lang="en-US" sz="1800" b="1" i="0" dirty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800" b="1" i="0" dirty="0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   </a:t>
              </a:r>
              <a:r>
                <a:rPr lang="en-US" sz="1800" b="1" i="0" dirty="0" err="1" smtClean="0">
                  <a:solidFill>
                    <a:srgbClr val="ED7D31"/>
                  </a:solidFill>
                  <a:latin typeface="Arial" charset="0"/>
                  <a:ea typeface="Arial" charset="0"/>
                  <a:cs typeface="Arial" charset="0"/>
                </a:rPr>
                <a:t>Autoencoders</a:t>
              </a:r>
              <a:endParaRPr sz="1800" b="1" i="0" dirty="0">
                <a:solidFill>
                  <a:srgbClr val="ED7D3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8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960189"/>
            <a:ext cx="12192000" cy="1158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6" defTabSz="685800" fontAlgn="t">
              <a:lnSpc>
                <a:spcPct val="107000"/>
              </a:lnSpc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0" y="3229269"/>
            <a:ext cx="12192000" cy="1158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0" y="5556044"/>
            <a:ext cx="12192000" cy="1158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182" y="315751"/>
            <a:ext cx="807705" cy="32308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Shape 589"/>
          <p:cNvSpPr/>
          <p:nvPr/>
        </p:nvSpPr>
        <p:spPr>
          <a:xfrm>
            <a:off x="449054" y="4494939"/>
            <a:ext cx="1797963" cy="981513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Gradient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Boosting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Machines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Shape 594"/>
          <p:cNvSpPr/>
          <p:nvPr/>
        </p:nvSpPr>
        <p:spPr>
          <a:xfrm flipH="1">
            <a:off x="2396405" y="4492470"/>
            <a:ext cx="0" cy="968246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6" name="Shape 589"/>
          <p:cNvSpPr/>
          <p:nvPr/>
        </p:nvSpPr>
        <p:spPr>
          <a:xfrm>
            <a:off x="449054" y="5653668"/>
            <a:ext cx="1797963" cy="981513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Neural 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Networks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2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(Deep learning &amp; MLP)</a:t>
            </a:r>
          </a:p>
        </p:txBody>
      </p:sp>
      <p:sp>
        <p:nvSpPr>
          <p:cNvPr id="67" name="Shape 594"/>
          <p:cNvSpPr/>
          <p:nvPr/>
        </p:nvSpPr>
        <p:spPr>
          <a:xfrm flipH="1">
            <a:off x="2396404" y="5653668"/>
            <a:ext cx="0" cy="956633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9" name="Shape 589"/>
          <p:cNvSpPr/>
          <p:nvPr/>
        </p:nvSpPr>
        <p:spPr>
          <a:xfrm>
            <a:off x="449054" y="3316642"/>
            <a:ext cx="1797963" cy="983982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Random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Forest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Shape 594"/>
          <p:cNvSpPr/>
          <p:nvPr/>
        </p:nvSpPr>
        <p:spPr>
          <a:xfrm flipH="1">
            <a:off x="2396404" y="3320239"/>
            <a:ext cx="0" cy="970682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1" name="Shape 589"/>
          <p:cNvSpPr/>
          <p:nvPr/>
        </p:nvSpPr>
        <p:spPr>
          <a:xfrm>
            <a:off x="449054" y="2180585"/>
            <a:ext cx="1797963" cy="983982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Naïve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Bayes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Shape 594"/>
          <p:cNvSpPr/>
          <p:nvPr/>
        </p:nvSpPr>
        <p:spPr>
          <a:xfrm flipH="1">
            <a:off x="2396404" y="2184182"/>
            <a:ext cx="0" cy="970682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3" name="Shape 589"/>
          <p:cNvSpPr/>
          <p:nvPr/>
        </p:nvSpPr>
        <p:spPr>
          <a:xfrm>
            <a:off x="449054" y="1048969"/>
            <a:ext cx="1797963" cy="974279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Penalized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Linear Models</a:t>
            </a:r>
          </a:p>
        </p:txBody>
      </p:sp>
      <p:sp>
        <p:nvSpPr>
          <p:cNvPr id="74" name="Shape 594"/>
          <p:cNvSpPr/>
          <p:nvPr/>
        </p:nvSpPr>
        <p:spPr>
          <a:xfrm flipH="1">
            <a:off x="2396404" y="1055001"/>
            <a:ext cx="0" cy="961110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589"/>
          <p:cNvSpPr/>
          <p:nvPr/>
        </p:nvSpPr>
        <p:spPr>
          <a:xfrm>
            <a:off x="2595864" y="286666"/>
            <a:ext cx="1352022" cy="392814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Usage 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Shape 594"/>
          <p:cNvSpPr/>
          <p:nvPr/>
        </p:nvSpPr>
        <p:spPr>
          <a:xfrm>
            <a:off x="2616703" y="773258"/>
            <a:ext cx="1342902" cy="1550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rPr>
              <a:t>  </a:t>
            </a:r>
            <a:endParaRPr sz="12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3" name="Shape 589"/>
          <p:cNvSpPr/>
          <p:nvPr/>
        </p:nvSpPr>
        <p:spPr>
          <a:xfrm>
            <a:off x="4165474" y="296190"/>
            <a:ext cx="4275874" cy="392814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Recommendations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Shape 594"/>
          <p:cNvSpPr/>
          <p:nvPr/>
        </p:nvSpPr>
        <p:spPr>
          <a:xfrm flipV="1">
            <a:off x="4198307" y="767625"/>
            <a:ext cx="4255922" cy="4006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91" name="Shape 589"/>
          <p:cNvSpPr/>
          <p:nvPr/>
        </p:nvSpPr>
        <p:spPr>
          <a:xfrm>
            <a:off x="8658935" y="295933"/>
            <a:ext cx="3416949" cy="392814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Problems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Shape 594"/>
          <p:cNvSpPr/>
          <p:nvPr/>
        </p:nvSpPr>
        <p:spPr>
          <a:xfrm>
            <a:off x="8679543" y="773336"/>
            <a:ext cx="3380864" cy="14437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5864" y="1033755"/>
            <a:ext cx="1349227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Classification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82192" y="978386"/>
            <a:ext cx="4626379" cy="1162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Creates interpretable models with</a:t>
            </a:r>
            <a:r>
              <a:rPr 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super-fast training time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Nonlinear </a:t>
            </a:r>
            <a:r>
              <a:rPr 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and interaction terms 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 </a:t>
            </a:r>
            <a:r>
              <a:rPr 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be specified 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manually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 extrapolate beyond training data domain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Select the correct target distribution</a:t>
            </a:r>
            <a:endParaRPr lang="en-US" sz="13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Few </a:t>
            </a:r>
            <a:r>
              <a:rPr lang="en-US" sz="13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hyperparameters</a:t>
            </a:r>
            <a:r>
              <a:rPr lang="en-US" sz="1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tune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545771" y="949778"/>
            <a:ext cx="3619187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NAs 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Outliers/influential points 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Strongly correlated inputs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Rare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categorical levels in new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84723" y="2163670"/>
            <a:ext cx="1349227" cy="59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Classification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83338" y="2151948"/>
            <a:ext cx="4275874" cy="55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Nonlinear and interaction terms should be specified by users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545771" y="2179754"/>
            <a:ext cx="3619187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Linear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independence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assumption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Often less accurate than more sophisticated classifiers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Rare categorical levels in new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65257" y="3229269"/>
            <a:ext cx="1349227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Classification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3338" y="3243323"/>
            <a:ext cx="4275874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Builds accurate models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without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overfitting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Few </a:t>
            </a:r>
            <a:r>
              <a:rPr lang="en-US" sz="1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hyperparameters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to tune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Requires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less data prep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Great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implicitly modeling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interactions </a:t>
            </a:r>
            <a:endParaRPr lang="en-US" sz="14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545771" y="3233930"/>
            <a:ext cx="3619187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Difficulty extrapolating beyond training data domain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Can be difficult to interpret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Rare categorical levels in new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51766" y="4414744"/>
            <a:ext cx="1349227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Classification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69875" y="4383270"/>
            <a:ext cx="4275874" cy="10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Builds accurate models without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overfitting</a:t>
            </a:r>
          </a:p>
          <a:p>
            <a:pPr defTabSz="685800" fontAlgn="t">
              <a:lnSpc>
                <a:spcPct val="107000"/>
              </a:lnSpc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(often more accurate than random forest)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Requires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less data prep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Great for implicitly modeling interactions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553141" y="4368756"/>
            <a:ext cx="3431467" cy="147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Many </a:t>
            </a:r>
            <a:r>
              <a:rPr lang="en-US" sz="1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hyperparameters</a:t>
            </a:r>
            <a:endParaRPr lang="en-US" sz="14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Difficulty extrapolating beyond training data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domain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Can be difficult to </a:t>
            </a:r>
            <a:r>
              <a:rPr 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interpret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Rare categorical levels in new data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95864" y="5582790"/>
            <a:ext cx="1349227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Regression 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Classification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83338" y="5541255"/>
            <a:ext cx="4275874" cy="131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Great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modeling interactions in fully connected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topologies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Can extrapolate beyond training data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domain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Deep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learning architectures best-suited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pattern recognition in images, videos, and sound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57332" y="5521765"/>
            <a:ext cx="1921981" cy="108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NAs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Overfitting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Outliers/influential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points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Long training times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70205" y="5521765"/>
            <a:ext cx="1906313" cy="1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Many </a:t>
            </a:r>
            <a:r>
              <a:rPr lang="en-US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hyperparameters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Strongly correlated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inputs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Rare categorical levels in new data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50651" y="6500824"/>
            <a:ext cx="1906313" cy="28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Difficult to interpret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182" y="315751"/>
            <a:ext cx="807705" cy="32308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0" y="6784848"/>
            <a:ext cx="12192000" cy="73152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Shape 589"/>
          <p:cNvSpPr/>
          <p:nvPr/>
        </p:nvSpPr>
        <p:spPr>
          <a:xfrm>
            <a:off x="429586" y="899231"/>
            <a:ext cx="1797963" cy="973249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b="1" i="1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k </a:t>
            </a: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- means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Shape 594"/>
          <p:cNvSpPr/>
          <p:nvPr/>
        </p:nvSpPr>
        <p:spPr>
          <a:xfrm flipH="1">
            <a:off x="2388311" y="899231"/>
            <a:ext cx="6354" cy="973249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589"/>
          <p:cNvSpPr/>
          <p:nvPr/>
        </p:nvSpPr>
        <p:spPr>
          <a:xfrm>
            <a:off x="2595864" y="295932"/>
            <a:ext cx="1791138" cy="383547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Usage 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Shape 594"/>
          <p:cNvSpPr/>
          <p:nvPr/>
        </p:nvSpPr>
        <p:spPr>
          <a:xfrm>
            <a:off x="2602188" y="773258"/>
            <a:ext cx="1755201" cy="26704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  <a:sym typeface="Helvetica"/>
              </a:rPr>
              <a:t>  </a:t>
            </a:r>
            <a:endParaRPr sz="12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3" name="Shape 589"/>
          <p:cNvSpPr/>
          <p:nvPr/>
        </p:nvSpPr>
        <p:spPr>
          <a:xfrm>
            <a:off x="4502989" y="296190"/>
            <a:ext cx="3836758" cy="383290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Recommendations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Shape 594"/>
          <p:cNvSpPr/>
          <p:nvPr/>
        </p:nvSpPr>
        <p:spPr>
          <a:xfrm flipV="1">
            <a:off x="4502988" y="767625"/>
            <a:ext cx="3820611" cy="3749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91" name="Shape 589"/>
          <p:cNvSpPr/>
          <p:nvPr/>
        </p:nvSpPr>
        <p:spPr>
          <a:xfrm>
            <a:off x="8455734" y="295933"/>
            <a:ext cx="3620151" cy="392814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Problems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Shape 594"/>
          <p:cNvSpPr/>
          <p:nvPr/>
        </p:nvSpPr>
        <p:spPr>
          <a:xfrm>
            <a:off x="8469197" y="771374"/>
            <a:ext cx="3605724" cy="1884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95864" y="918634"/>
            <a:ext cx="1550426" cy="28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Clustering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436263" y="5697431"/>
            <a:ext cx="1921981" cy="108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Many </a:t>
            </a:r>
            <a:r>
              <a:rPr lang="en-US" sz="12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Hyperparameters</a:t>
            </a:r>
            <a:endParaRPr lang="en-US" sz="1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Overtraining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Specifying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erm weightings prior to training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25238" y="1904866"/>
            <a:ext cx="12192000" cy="11563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Shape 589"/>
          <p:cNvSpPr/>
          <p:nvPr/>
        </p:nvSpPr>
        <p:spPr>
          <a:xfrm>
            <a:off x="449052" y="1943482"/>
            <a:ext cx="1797963" cy="1077754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Principal Components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Analysis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Shape 589"/>
          <p:cNvSpPr/>
          <p:nvPr/>
        </p:nvSpPr>
        <p:spPr>
          <a:xfrm>
            <a:off x="449052" y="3103318"/>
            <a:ext cx="1797963" cy="1209313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Generalized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Low Rank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Models</a:t>
            </a:r>
            <a:endParaRPr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25238" y="4354719"/>
            <a:ext cx="12192000" cy="13427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Shape 589"/>
          <p:cNvSpPr/>
          <p:nvPr/>
        </p:nvSpPr>
        <p:spPr>
          <a:xfrm>
            <a:off x="449052" y="4427474"/>
            <a:ext cx="1797963" cy="1217735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Autoencoders</a:t>
            </a:r>
            <a:endParaRPr lang="en-US" dirty="0" smtClean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(Neural</a:t>
            </a:r>
            <a:endParaRPr lang="en-US"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Networks)</a:t>
            </a:r>
            <a:endParaRPr lang="en-US"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Shape 594"/>
          <p:cNvSpPr/>
          <p:nvPr/>
        </p:nvSpPr>
        <p:spPr>
          <a:xfrm>
            <a:off x="2381965" y="1957405"/>
            <a:ext cx="0" cy="1078425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594"/>
          <p:cNvSpPr/>
          <p:nvPr/>
        </p:nvSpPr>
        <p:spPr>
          <a:xfrm>
            <a:off x="2381965" y="3103318"/>
            <a:ext cx="0" cy="1183298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4" name="Shape 594"/>
          <p:cNvSpPr/>
          <p:nvPr/>
        </p:nvSpPr>
        <p:spPr>
          <a:xfrm>
            <a:off x="2391488" y="4421418"/>
            <a:ext cx="0" cy="1209313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36264" y="4354719"/>
            <a:ext cx="1921981" cy="114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NAs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Overtraining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Outliers/influential </a:t>
            </a:r>
            <a:r>
              <a:rPr lang="en-US" sz="12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points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Long training </a:t>
            </a:r>
            <a:r>
              <a:rPr lang="en-US" sz="12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times</a:t>
            </a:r>
            <a:endParaRPr lang="en-US" sz="12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211551" y="4345072"/>
            <a:ext cx="1906313" cy="152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Many </a:t>
            </a:r>
            <a:r>
              <a:rPr lang="en-US" sz="12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hyperparameters</a:t>
            </a:r>
            <a:endParaRPr lang="en-US" sz="12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Strongly correlated inputs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Rare categorical levels in new data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74342" y="1919922"/>
            <a:ext cx="1761525" cy="68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Feature extraction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Dimension reduction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Anomaly detection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74342" y="3076371"/>
            <a:ext cx="1761525" cy="12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Feature extraction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Dimension reduction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Anomaly detection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Matrix </a:t>
            </a: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completion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Recommender Systems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90314" y="4432350"/>
            <a:ext cx="1761525" cy="68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Feature extraction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Dimension reduction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Anomaly detection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55733" y="840424"/>
            <a:ext cx="3619187" cy="10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NAs 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Outliers/influential points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Strongly correlated inputs</a:t>
            </a: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labels sensitive to initialization</a:t>
            </a: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Curse of dimensionality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50855" y="1902982"/>
            <a:ext cx="3619187" cy="68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NAs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Outliers/influential </a:t>
            </a: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points</a:t>
            </a:r>
          </a:p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Categorical inputs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36264" y="3070377"/>
            <a:ext cx="3619187" cy="28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Outliers/influential 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2988" y="876113"/>
            <a:ext cx="3785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creating Gaussian, non-overlapping, roughly equally sized clusters</a:t>
            </a: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clusters can be unknown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74623" y="1902982"/>
            <a:ext cx="3785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extracting a number &lt;= </a:t>
            </a:r>
            <a:r>
              <a:rPr lang="en-US" sz="1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linear, orthogonal features from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i.i.d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numeric data </a:t>
            </a: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plotting extracted features in a reduced-dimensional space to analyze data structure, e.g. 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clusters, hierarchy, sparsity, outliers</a:t>
            </a:r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93251" y="3107094"/>
            <a:ext cx="3785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extracting linear features from mixed data </a:t>
            </a: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plotting extracted features in a reduced-dimensional space to analyze data structure, e.g. 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clusters, hierarchy, sparsity, outliers</a:t>
            </a: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Great for imputing NAs </a:t>
            </a:r>
            <a:endParaRPr lang="en-US" sz="1200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Great for creating recommendations</a:t>
            </a:r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474623" y="4415208"/>
            <a:ext cx="3785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extracting a number of nonlinear features from mixed data </a:t>
            </a: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plotting extracted features in a reduced dimensional space to analyze structure, e.g. 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clusters, hierarchy, sparsity, outliers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02987" y="5724409"/>
            <a:ext cx="3785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extracting highly representative, context sensitive 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</a:t>
            </a:r>
            <a:r>
              <a:rPr lang="en-US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 numerical vectors) from text</a:t>
            </a:r>
            <a:endParaRPr lang="en-US" sz="120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  <a:p>
            <a:pPr marL="117475" indent="-117475" fontAlgn="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for text preprocessing prior to further supervised or unsupervised analysis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03716" y="5699847"/>
            <a:ext cx="1921981" cy="28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Long training times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65021" y="5707078"/>
            <a:ext cx="1921981" cy="68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defTabSz="685800" fontAlgn="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Highly representative feature extraction from text</a:t>
            </a: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Shape 589"/>
          <p:cNvSpPr/>
          <p:nvPr/>
        </p:nvSpPr>
        <p:spPr>
          <a:xfrm>
            <a:off x="429585" y="5765535"/>
            <a:ext cx="1797963" cy="967092"/>
          </a:xfrm>
          <a:prstGeom prst="rect">
            <a:avLst/>
          </a:prstGeom>
          <a:solidFill>
            <a:srgbClr val="FFF200"/>
          </a:solidFill>
          <a:ln w="19050" cap="flat">
            <a:solidFill>
              <a:srgbClr val="FFFFFF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mtClean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Word2Vec</a:t>
            </a:r>
            <a:endParaRPr lang="en-US"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Shape 594"/>
          <p:cNvSpPr/>
          <p:nvPr/>
        </p:nvSpPr>
        <p:spPr>
          <a:xfrm>
            <a:off x="2373153" y="5787610"/>
            <a:ext cx="2042" cy="945018"/>
          </a:xfrm>
          <a:prstGeom prst="line">
            <a:avLst/>
          </a:prstGeom>
          <a:ln w="57150">
            <a:solidFill>
              <a:srgbClr val="FBE93A"/>
            </a:solidFill>
          </a:ln>
        </p:spPr>
        <p:txBody>
          <a:bodyPr lIns="0" tIns="0" rIns="0" bIns="0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>
              <a:solidFill>
                <a:prstClr val="black"/>
              </a:solidFill>
              <a:latin typeface="Arial" charset="0"/>
              <a:ea typeface="Arial" charset="0"/>
              <a:cs typeface="Arial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91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847</Words>
  <Application>Microsoft Macintosh PowerPoint</Application>
  <PresentationFormat>Widescreen</PresentationFormat>
  <Paragraphs>216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Futura LT Pro Book</vt:lpstr>
      <vt:lpstr>Futura LT Pro Light</vt:lpstr>
      <vt:lpstr>Futura Std Book</vt:lpstr>
      <vt:lpstr>Helvetica</vt:lpstr>
      <vt:lpstr>Times New Roman</vt:lpstr>
      <vt:lpstr>Arial</vt:lpstr>
      <vt:lpstr>1_Office Theme</vt:lpstr>
      <vt:lpstr>PowerPoint Presentation</vt:lpstr>
      <vt:lpstr>Algorithms on H2O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Hall</dc:creator>
  <cp:lastModifiedBy>Patrick Hall</cp:lastModifiedBy>
  <cp:revision>33</cp:revision>
  <cp:lastPrinted>2017-04-25T13:36:32Z</cp:lastPrinted>
  <dcterms:created xsi:type="dcterms:W3CDTF">2017-03-24T14:49:45Z</dcterms:created>
  <dcterms:modified xsi:type="dcterms:W3CDTF">2017-04-26T14:10:00Z</dcterms:modified>
</cp:coreProperties>
</file>