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72" r:id="rId3"/>
    <p:sldId id="473" r:id="rId4"/>
    <p:sldId id="438" r:id="rId5"/>
    <p:sldId id="475" r:id="rId6"/>
    <p:sldId id="476" r:id="rId7"/>
    <p:sldId id="477" r:id="rId8"/>
    <p:sldId id="478" r:id="rId9"/>
    <p:sldId id="482" r:id="rId10"/>
    <p:sldId id="480" r:id="rId11"/>
    <p:sldId id="481" r:id="rId12"/>
    <p:sldId id="483" r:id="rId13"/>
    <p:sldId id="485" r:id="rId14"/>
    <p:sldId id="486" r:id="rId15"/>
    <p:sldId id="487" r:id="rId16"/>
    <p:sldId id="488" r:id="rId17"/>
    <p:sldId id="489" r:id="rId18"/>
    <p:sldId id="474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78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D6"/>
          </a:solidFill>
        </a:fill>
      </a:tcStyle>
    </a:wholeTbl>
    <a:band2H>
      <a:tcTxStyle/>
      <a:tcStyle>
        <a:tcBdr/>
        <a:fill>
          <a:solidFill>
            <a:srgbClr val="E6E7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762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7377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7377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7377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/>
    <p:restoredTop sz="94671"/>
  </p:normalViewPr>
  <p:slideViewPr>
    <p:cSldViewPr snapToGrid="0" snapToObjects="1">
      <p:cViewPr>
        <p:scale>
          <a:sx n="50" d="100"/>
          <a:sy n="50" d="100"/>
        </p:scale>
        <p:origin x="10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15559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 flip="none" rotWithShape="1">
          <a:gsLst>
            <a:gs pos="55599">
              <a:srgbClr val="FFFFFF"/>
            </a:gs>
            <a:gs pos="100000">
              <a:srgbClr val="EBEBEB">
                <a:alpha val="97841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824414">
            <a:off x="-1197694" y="10356760"/>
            <a:ext cx="18288001" cy="7968679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43814" y="367765"/>
            <a:ext cx="23460851" cy="141437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12194502" y="5723809"/>
            <a:ext cx="8133010" cy="247414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000000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000000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000000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000000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1887200" y="12080145"/>
            <a:ext cx="4267200" cy="528510"/>
          </a:xfrm>
          <a:prstGeom prst="rect">
            <a:avLst/>
          </a:prstGeom>
        </p:spPr>
        <p:txBody>
          <a:bodyPr wrap="square" anchor="ctr"/>
          <a:lstStyle>
            <a:lvl1pPr algn="r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-68739" y="0"/>
            <a:ext cx="24521478" cy="1744130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142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3962400" y="0"/>
            <a:ext cx="16459200" cy="1516667"/>
          </a:xfrm>
          <a:prstGeom prst="rect">
            <a:avLst/>
          </a:prstGeom>
        </p:spPr>
        <p:txBody>
          <a:bodyPr lIns="182849" tIns="182849" rIns="182849" bIns="182849" anchor="b"/>
          <a:lstStyle>
            <a:lvl1pPr>
              <a:lnSpc>
                <a:spcPct val="207142"/>
              </a:lnSpc>
              <a:defRPr sz="5600">
                <a:solidFill>
                  <a:srgbClr val="26262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646022" y="2565765"/>
            <a:ext cx="23091956" cy="9686561"/>
          </a:xfrm>
          <a:prstGeom prst="rect">
            <a:avLst/>
          </a:prstGeom>
        </p:spPr>
        <p:txBody>
          <a:bodyPr lIns="182849" tIns="182849" rIns="182849" bIns="182849"/>
          <a:lstStyle>
            <a:lvl1pPr>
              <a:spcBef>
                <a:spcPts val="0"/>
              </a:spcBef>
              <a:defRPr sz="6400"/>
            </a:lvl1pPr>
            <a:lvl2pPr marL="1110342" indent="-653142">
              <a:spcBef>
                <a:spcPts val="0"/>
              </a:spcBef>
              <a:defRPr sz="6400"/>
            </a:lvl2pPr>
            <a:lvl3pPr marL="1524000" indent="-609600">
              <a:spcBef>
                <a:spcPts val="0"/>
              </a:spcBef>
              <a:defRPr sz="6400"/>
            </a:lvl3pPr>
            <a:lvl4pPr marL="2103120" indent="-731520">
              <a:spcBef>
                <a:spcPts val="0"/>
              </a:spcBef>
              <a:defRPr sz="6400"/>
            </a:lvl4pPr>
            <a:lvl5pPr marL="2560320" indent="-731520">
              <a:spcBef>
                <a:spcPts val="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20134555" y="12712700"/>
            <a:ext cx="652781" cy="696858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and Content">
    <p:bg>
      <p:bgPr>
        <a:gradFill flip="none" rotWithShape="1">
          <a:gsLst>
            <a:gs pos="52367">
              <a:srgbClr val="FFFFFF"/>
            </a:gs>
            <a:gs pos="100000">
              <a:srgbClr val="EBEBEB">
                <a:alpha val="98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2047" y="-9465"/>
            <a:ext cx="24379906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 flipH="1">
            <a:off x="8798317" y="2494890"/>
            <a:ext cx="1" cy="10217810"/>
          </a:xfrm>
          <a:prstGeom prst="line">
            <a:avLst/>
          </a:prstGeom>
          <a:ln w="114300">
            <a:solidFill>
              <a:srgbClr val="FBE91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9385300" y="579371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9385300" y="938352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3"/>
          </p:nvPr>
        </p:nvSpPr>
        <p:spPr>
          <a:xfrm>
            <a:off x="9385297" y="6008896"/>
            <a:ext cx="13925864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4"/>
          </p:nvPr>
        </p:nvSpPr>
        <p:spPr>
          <a:xfrm>
            <a:off x="9385300" y="9609604"/>
            <a:ext cx="13925859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5"/>
          </p:nvPr>
        </p:nvSpPr>
        <p:spPr>
          <a:xfrm>
            <a:off x="842454" y="2473040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6"/>
          </p:nvPr>
        </p:nvSpPr>
        <p:spPr>
          <a:xfrm>
            <a:off x="842455" y="6014808"/>
            <a:ext cx="7552246" cy="310379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7"/>
          </p:nvPr>
        </p:nvSpPr>
        <p:spPr>
          <a:xfrm>
            <a:off x="842454" y="9609604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816627" y="-18933"/>
            <a:ext cx="22750746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-12632" y="0"/>
            <a:ext cx="24409264" cy="1744130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544735" y="-9468"/>
            <a:ext cx="23189491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807494" y="3071548"/>
            <a:ext cx="22663973" cy="9906098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4000"/>
            </a:lvl1pPr>
            <a:lvl2pPr marL="1567542" indent="-653142">
              <a:spcBef>
                <a:spcPts val="1500"/>
              </a:spcBef>
              <a:buChar char="–"/>
              <a:defRPr sz="4000"/>
            </a:lvl2pPr>
            <a:lvl3pPr marL="2133600" indent="-609600">
              <a:spcBef>
                <a:spcPts val="1500"/>
              </a:spcBef>
              <a:defRPr sz="4000"/>
            </a:lvl3pPr>
            <a:lvl4pPr marL="2865120" indent="-731520">
              <a:spcBef>
                <a:spcPts val="1500"/>
              </a:spcBef>
              <a:buChar char="»"/>
              <a:defRPr sz="4000"/>
            </a:lvl4pPr>
            <a:lvl5pPr marL="3525520" indent="-731520">
              <a:spcBef>
                <a:spcPts val="1500"/>
              </a:spcBef>
              <a:buChar char="✦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0" y="1676400"/>
            <a:ext cx="243840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91437" tIns="91437" rIns="91437" bIns="91437"/>
          <a:lstStyle/>
          <a:p>
            <a:pPr defTabSz="1828580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1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50400" y="12496800"/>
            <a:ext cx="1117600" cy="107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1006680" y="609604"/>
            <a:ext cx="22294210" cy="1041637"/>
          </a:xfrm>
          <a:prstGeom prst="rect">
            <a:avLst/>
          </a:prstGeom>
        </p:spPr>
        <p:txBody>
          <a:bodyPr lIns="91428" tIns="91428" rIns="91428" bIns="91428"/>
          <a:lstStyle>
            <a:lvl1pPr algn="l" defTabSz="1828580">
              <a:defRPr sz="5600" spc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1016000" y="2133604"/>
            <a:ext cx="22352000" cy="9905998"/>
          </a:xfrm>
          <a:prstGeom prst="rect">
            <a:avLst/>
          </a:prstGeom>
        </p:spPr>
        <p:txBody>
          <a:bodyPr lIns="91428" tIns="91428" rIns="91428" bIns="91428"/>
          <a:lstStyle>
            <a:lvl1pPr marL="685715" indent="-685715" defTabSz="1828580">
              <a:spcBef>
                <a:spcPts val="1600"/>
              </a:spcBef>
              <a:buFont typeface="Wingdings"/>
              <a:buChar char="▪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28574" indent="-571430" defTabSz="1828580">
              <a:spcBef>
                <a:spcPts val="1600"/>
              </a:spcBef>
              <a:buFont typeface="Wingdings"/>
              <a:buChar char="–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434" indent="-457143" defTabSz="1828580">
              <a:spcBef>
                <a:spcPts val="1600"/>
              </a:spcBef>
              <a:buFont typeface="Wingdings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579" indent="-457144" defTabSz="1828580">
              <a:spcBef>
                <a:spcPts val="1600"/>
              </a:spcBef>
              <a:buFont typeface="Wingdings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724" indent="-457146" defTabSz="1828580">
              <a:spcBef>
                <a:spcPts val="1600"/>
              </a:spcBef>
              <a:buFont typeface="Wingdings"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" name="Shape 213"/>
          <p:cNvSpPr/>
          <p:nvPr/>
        </p:nvSpPr>
        <p:spPr>
          <a:xfrm>
            <a:off x="11038736" y="13316638"/>
            <a:ext cx="2279171" cy="53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7" tIns="91437" rIns="91437" bIns="91437">
            <a:spAutoFit/>
          </a:bodyPr>
          <a:lstStyle>
            <a:lvl1pPr defTabSz="1828580">
              <a:defRPr sz="240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CONFIDENTIAL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xfrm>
            <a:off x="11858239" y="12739013"/>
            <a:ext cx="591093" cy="577624"/>
          </a:xfrm>
          <a:prstGeom prst="rect">
            <a:avLst/>
          </a:prstGeom>
        </p:spPr>
        <p:txBody>
          <a:bodyPr lIns="91428" tIns="91428" rIns="91428" bIns="91428" anchor="ctr"/>
          <a:lstStyle>
            <a:lvl1pPr algn="ctr" defTabSz="1828580">
              <a:defRPr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632" y="0"/>
            <a:ext cx="24409264" cy="1744130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544735" y="-9468"/>
            <a:ext cx="23189491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07494" y="3071548"/>
            <a:ext cx="22663973" cy="9906098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4000"/>
            </a:lvl1pPr>
            <a:lvl2pPr marL="1567542" indent="-653142">
              <a:spcBef>
                <a:spcPts val="1500"/>
              </a:spcBef>
              <a:buChar char="–"/>
              <a:defRPr sz="4000"/>
            </a:lvl2pPr>
            <a:lvl3pPr marL="2133600" indent="-609600">
              <a:spcBef>
                <a:spcPts val="1500"/>
              </a:spcBef>
              <a:defRPr sz="4000"/>
            </a:lvl3pPr>
            <a:lvl4pPr marL="2865120" indent="-731520">
              <a:spcBef>
                <a:spcPts val="1500"/>
              </a:spcBef>
              <a:buChar char="»"/>
              <a:defRPr sz="4000"/>
            </a:lvl4pPr>
            <a:lvl5pPr marL="3525520" indent="-731520">
              <a:spcBef>
                <a:spcPts val="1500"/>
              </a:spcBef>
              <a:buChar char="✦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and Content">
    <p:bg>
      <p:bgPr>
        <a:gradFill flip="none" rotWithShape="1">
          <a:gsLst>
            <a:gs pos="52367">
              <a:srgbClr val="FFFFFF"/>
            </a:gs>
            <a:gs pos="100000">
              <a:srgbClr val="EBEBEB">
                <a:alpha val="98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047" y="-9465"/>
            <a:ext cx="24379906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8798317" y="2494890"/>
            <a:ext cx="1" cy="10217810"/>
          </a:xfrm>
          <a:prstGeom prst="line">
            <a:avLst/>
          </a:prstGeom>
          <a:ln w="114300">
            <a:solidFill>
              <a:srgbClr val="FBE91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385300" y="579371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9385300" y="9383521"/>
            <a:ext cx="13925858" cy="1"/>
          </a:xfrm>
          <a:prstGeom prst="line">
            <a:avLst/>
          </a:prstGeom>
          <a:ln w="50800">
            <a:solidFill>
              <a:srgbClr val="BFBFBF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body" sz="quarter" idx="13"/>
          </p:nvPr>
        </p:nvSpPr>
        <p:spPr>
          <a:xfrm>
            <a:off x="9385297" y="6008896"/>
            <a:ext cx="13925864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4"/>
          </p:nvPr>
        </p:nvSpPr>
        <p:spPr>
          <a:xfrm>
            <a:off x="9385300" y="9609604"/>
            <a:ext cx="13925859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500"/>
              </a:spcBef>
              <a:defRPr sz="6400"/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5"/>
          </p:nvPr>
        </p:nvSpPr>
        <p:spPr>
          <a:xfrm>
            <a:off x="842454" y="2473040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6"/>
          </p:nvPr>
        </p:nvSpPr>
        <p:spPr>
          <a:xfrm>
            <a:off x="842455" y="6014808"/>
            <a:ext cx="7552246" cy="310379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7"/>
          </p:nvPr>
        </p:nvSpPr>
        <p:spPr>
          <a:xfrm>
            <a:off x="842454" y="9609604"/>
            <a:ext cx="7552247" cy="310309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spcBef>
                <a:spcPts val="190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816627" y="-18933"/>
            <a:ext cx="22750746" cy="176306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4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492625" y="8813800"/>
            <a:ext cx="15544801" cy="2724150"/>
          </a:xfrm>
          <a:prstGeom prst="rect">
            <a:avLst/>
          </a:prstGeom>
        </p:spPr>
        <p:txBody>
          <a:bodyPr anchor="t"/>
          <a:lstStyle>
            <a:lvl1pPr algn="l">
              <a:defRPr sz="8000" cap="all"/>
            </a:lvl1pPr>
          </a:lstStyle>
          <a:p>
            <a: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492625" y="5813426"/>
            <a:ext cx="15544801" cy="300037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1pPr>
            <a:lvl2pPr marL="0" indent="4572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2pPr>
            <a:lvl3pPr marL="0" indent="9144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3pPr>
            <a:lvl4pPr marL="0" indent="13716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4pPr>
            <a:lvl5pPr marL="0" indent="18288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677" y="-9465"/>
            <a:ext cx="24376645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7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613565" y="-18933"/>
            <a:ext cx="23156870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914400">
              <a:defRPr sz="6400" spc="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half" idx="13"/>
          </p:nvPr>
        </p:nvSpPr>
        <p:spPr>
          <a:xfrm>
            <a:off x="12338050" y="2390248"/>
            <a:ext cx="11098839" cy="10713415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indent="0">
              <a:spcBef>
                <a:spcPts val="1100"/>
              </a:spcBef>
              <a:buSzTx/>
              <a:buFontTx/>
              <a:buNone/>
              <a:defRPr sz="4800"/>
            </a:pP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774874" y="2432003"/>
            <a:ext cx="11267902" cy="1062990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100"/>
              </a:spcBef>
              <a:buSzTx/>
              <a:buFontTx/>
              <a:buNone/>
              <a:defRPr sz="4800"/>
            </a:lvl1pPr>
            <a:lvl2pPr marL="0" indent="457200">
              <a:spcBef>
                <a:spcPts val="1100"/>
              </a:spcBef>
              <a:buSzTx/>
              <a:buFontTx/>
              <a:buNone/>
              <a:defRPr sz="4800"/>
            </a:lvl2pPr>
            <a:lvl3pPr marL="0" indent="914400">
              <a:spcBef>
                <a:spcPts val="1100"/>
              </a:spcBef>
              <a:buSzTx/>
              <a:buFontTx/>
              <a:buNone/>
              <a:defRPr sz="4800"/>
            </a:lvl3pPr>
            <a:lvl4pPr marL="0" indent="1371600">
              <a:spcBef>
                <a:spcPts val="1100"/>
              </a:spcBef>
              <a:buSzTx/>
              <a:buFontTx/>
              <a:buNone/>
              <a:defRPr sz="4800"/>
            </a:lvl4pPr>
            <a:lvl5pPr marL="0" indent="1828800">
              <a:spcBef>
                <a:spcPts val="1100"/>
              </a:spcBef>
              <a:buSzTx/>
              <a:buFont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-12632" y="-9465"/>
            <a:ext cx="24383999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13565" y="-18933"/>
            <a:ext cx="23156870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 defTabSz="914400">
              <a:defRPr sz="6400" spc="6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Title Text</a:t>
            </a:r>
          </a:p>
        </p:txBody>
      </p:sp>
      <p:pic>
        <p:nvPicPr>
          <p:cNvPr id="8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568" y="12892430"/>
            <a:ext cx="10160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>
            <a:spLocks noGrp="1"/>
          </p:cNvSpPr>
          <p:nvPr>
            <p:ph type="body" sz="half" idx="13"/>
          </p:nvPr>
        </p:nvSpPr>
        <p:spPr>
          <a:xfrm>
            <a:off x="1409671" y="2870200"/>
            <a:ext cx="8569356" cy="938212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800"/>
            </a:pPr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1409671" y="546100"/>
            <a:ext cx="8569356" cy="2324100"/>
          </a:xfrm>
          <a:prstGeom prst="rect">
            <a:avLst/>
          </a:prstGeom>
        </p:spPr>
        <p:txBody>
          <a:bodyPr anchor="b"/>
          <a:lstStyle>
            <a:lvl1pPr algn="l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10198100" y="546100"/>
            <a:ext cx="13296854" cy="11706226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110342" indent="-653142">
              <a:spcBef>
                <a:spcPts val="1500"/>
              </a:spcBef>
              <a:defRPr sz="6400"/>
            </a:lvl2pPr>
            <a:lvl3pPr marL="1524000" indent="-609600">
              <a:spcBef>
                <a:spcPts val="1500"/>
              </a:spcBef>
              <a:defRPr sz="6400"/>
            </a:lvl3pPr>
            <a:lvl4pPr marL="2103120" indent="-731520">
              <a:spcBef>
                <a:spcPts val="1500"/>
              </a:spcBef>
              <a:defRPr sz="6400"/>
            </a:lvl4pPr>
            <a:lvl5pPr marL="2560320" indent="-731520">
              <a:spcBef>
                <a:spcPts val="1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632576" y="1225550"/>
            <a:ext cx="10972801" cy="8229600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6632576" y="9601200"/>
            <a:ext cx="10972801" cy="1133476"/>
          </a:xfrm>
          <a:prstGeom prst="rect">
            <a:avLst/>
          </a:prstGeom>
        </p:spPr>
        <p:txBody>
          <a:bodyPr anchor="b"/>
          <a:lstStyle>
            <a:lvl1pPr algn="l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6632576" y="10734675"/>
            <a:ext cx="10972801" cy="1609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bg>
      <p:bgPr>
        <a:gradFill flip="none" rotWithShape="1">
          <a:gsLst>
            <a:gs pos="50000">
              <a:srgbClr val="FFFFFF"/>
            </a:gs>
            <a:gs pos="100000">
              <a:srgbClr val="D9D9D9">
                <a:alpha val="41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5288" y="11842214"/>
            <a:ext cx="1563699" cy="164249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16306800" y="549276"/>
            <a:ext cx="7318637" cy="1170305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1095697" y="549276"/>
            <a:ext cx="14906303" cy="11703051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110342" indent="-653142">
              <a:spcBef>
                <a:spcPts val="1500"/>
              </a:spcBef>
              <a:defRPr sz="6400"/>
            </a:lvl2pPr>
            <a:lvl3pPr marL="1524000" indent="-609600">
              <a:spcBef>
                <a:spcPts val="1500"/>
              </a:spcBef>
              <a:defRPr sz="6400"/>
            </a:lvl3pPr>
            <a:lvl4pPr marL="2103120" indent="-731520">
              <a:spcBef>
                <a:spcPts val="1500"/>
              </a:spcBef>
              <a:defRPr sz="6400"/>
            </a:lvl4pPr>
            <a:lvl5pPr marL="2560320" indent="-731520">
              <a:spcBef>
                <a:spcPts val="1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FFFFFF"/>
            </a:gs>
            <a:gs pos="100000">
              <a:srgbClr val="EBEBEB">
                <a:alpha val="98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818" y="-9465"/>
            <a:ext cx="24384003" cy="1744131"/>
          </a:xfrm>
          <a:prstGeom prst="rect">
            <a:avLst/>
          </a:prstGeom>
          <a:solidFill>
            <a:srgbClr val="FAE807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13565" y="-18933"/>
            <a:ext cx="23156870" cy="17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76143" y="3200400"/>
            <a:ext cx="22179920" cy="9051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>
            <a:lvl2pPr>
              <a:buChar char="o"/>
            </a:lvl2pPr>
            <a:lvl4pPr>
              <a:buChar char="–"/>
            </a:lvl4pPr>
            <a:lvl5pPr>
              <a:buChar char="»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6154400" y="12712700"/>
            <a:ext cx="591116" cy="577647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60" r:id="rId9"/>
    <p:sldLayoutId id="2147483661" r:id="rId10"/>
    <p:sldLayoutId id="2147483663" r:id="rId11"/>
    <p:sldLayoutId id="2147483664" r:id="rId12"/>
    <p:sldLayoutId id="2147483667" r:id="rId13"/>
  </p:sldLayoutIdLst>
  <p:transition spd="med"/>
  <p:txStyles>
    <p:title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1pPr>
      <a:lvl2pPr marL="0" marR="0" indent="228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2pPr>
      <a:lvl3pPr marL="0" marR="0" indent="457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3pPr>
      <a:lvl4pPr marL="0" marR="0" indent="685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4pPr>
      <a:lvl5pPr marL="0" marR="0" indent="914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5pPr>
      <a:lvl6pPr marL="0" marR="0" indent="11430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6pPr>
      <a:lvl7pPr marL="0" marR="0" indent="1371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7pPr>
      <a:lvl8pPr marL="0" marR="0" indent="1600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8pPr>
      <a:lvl9pPr marL="0" marR="0" indent="1828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600" baseline="0">
          <a:ln>
            <a:noFill/>
          </a:ln>
          <a:solidFill>
            <a:srgbClr val="000000"/>
          </a:solidFill>
          <a:uFillTx/>
          <a:latin typeface="Futura"/>
          <a:ea typeface="Futura"/>
          <a:cs typeface="Futura"/>
          <a:sym typeface="Futura"/>
        </a:defRPr>
      </a:lvl9pPr>
    </p:titleStyle>
    <p:bodyStyle>
      <a:lvl1pPr marL="685800" marR="0" indent="-6858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1pPr>
      <a:lvl2pPr marL="1123950" marR="0" indent="-66675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2pPr>
      <a:lvl3pPr marL="1554480" marR="0" indent="-64008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3pPr>
      <a:lvl4pPr marL="20828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4pPr>
      <a:lvl5pPr marL="25400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5pPr>
      <a:lvl6pPr marL="29972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6pPr>
      <a:lvl7pPr marL="34544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7pPr>
      <a:lvl8pPr marL="39116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8pPr>
      <a:lvl9pPr marL="4368800" marR="0" indent="-711200" algn="l" defTabSz="91440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595959"/>
          </a:solidFill>
          <a:uFillTx/>
          <a:latin typeface="Futura"/>
          <a:ea typeface="Futura"/>
          <a:cs typeface="Futura"/>
          <a:sym typeface="Futura"/>
        </a:defRPr>
      </a:lvl9pPr>
    </p:bodyStyle>
    <p:otherStyle>
      <a:lvl1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286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4572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6858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9144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11430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13716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6002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54200" y="3035598"/>
            <a:ext cx="12070010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0" dirty="0" smtClean="0"/>
              <a:t>Hands on Introduction to H2O</a:t>
            </a:r>
            <a:endParaRPr kumimoji="0" lang="en-US" sz="8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800"/>
              </a:lnSpc>
              <a:defRPr b="0" spc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Reading Data into H2O with </a:t>
            </a:r>
            <a:r>
              <a:rPr lang="en-US" dirty="0" smtClean="0"/>
              <a:t>Python</a:t>
            </a:r>
            <a:endParaRPr dirty="0"/>
          </a:p>
        </p:txBody>
      </p:sp>
      <p:sp>
        <p:nvSpPr>
          <p:cNvPr id="211" name="Shape 211"/>
          <p:cNvSpPr/>
          <p:nvPr/>
        </p:nvSpPr>
        <p:spPr>
          <a:xfrm>
            <a:off x="799202" y="2144277"/>
            <a:ext cx="3672150" cy="9163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 defTabSz="457200">
              <a:defRPr sz="5600" b="1">
                <a:solidFill>
                  <a:srgbClr val="808080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r>
              <a:rPr b="1">
                <a:solidFill>
                  <a:srgbClr val="808080"/>
                </a:solidFill>
                <a:latin typeface="Segoe UI Semibold"/>
                <a:ea typeface="Segoe UI Semibold"/>
                <a:cs typeface="Segoe UI Semibold"/>
                <a:sym typeface="Segoe UI Semibold"/>
              </a:rPr>
              <a:t>STEP 2</a:t>
            </a:r>
          </a:p>
        </p:txBody>
      </p:sp>
      <p:sp>
        <p:nvSpPr>
          <p:cNvPr id="212" name="Shape 212"/>
          <p:cNvSpPr/>
          <p:nvPr/>
        </p:nvSpPr>
        <p:spPr>
          <a:xfrm>
            <a:off x="1415369" y="3102056"/>
            <a:ext cx="2446008" cy="1"/>
          </a:xfrm>
          <a:prstGeom prst="line">
            <a:avLst/>
          </a:prstGeom>
          <a:ln w="88900">
            <a:solidFill>
              <a:srgbClr val="F8E805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231" name="Group 231"/>
          <p:cNvGrpSpPr/>
          <p:nvPr/>
        </p:nvGrpSpPr>
        <p:grpSpPr>
          <a:xfrm>
            <a:off x="11009063" y="2567139"/>
            <a:ext cx="8486555" cy="6839830"/>
            <a:chOff x="0" y="0"/>
            <a:chExt cx="8486553" cy="6839829"/>
          </a:xfrm>
        </p:grpSpPr>
        <p:grpSp>
          <p:nvGrpSpPr>
            <p:cNvPr id="215" name="Group 215"/>
            <p:cNvGrpSpPr/>
            <p:nvPr/>
          </p:nvGrpSpPr>
          <p:grpSpPr>
            <a:xfrm>
              <a:off x="0" y="1918818"/>
              <a:ext cx="8486554" cy="4921012"/>
              <a:chOff x="0" y="0"/>
              <a:chExt cx="8486553" cy="4921011"/>
            </a:xfrm>
          </p:grpSpPr>
          <p:sp>
            <p:nvSpPr>
              <p:cNvPr id="213" name="Shape 213"/>
              <p:cNvSpPr/>
              <p:nvPr/>
            </p:nvSpPr>
            <p:spPr>
              <a:xfrm>
                <a:off x="0" y="0"/>
                <a:ext cx="8486554" cy="4921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lnTo>
                      <a:pt x="1901" y="6800"/>
                    </a:ln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lnTo>
                      <a:pt x="6778" y="2419"/>
                    </a:ln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lnTo>
                      <a:pt x="14418" y="1119"/>
                    </a:ln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lnTo>
                      <a:pt x="20203" y="7321"/>
                    </a:ln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lnTo>
                      <a:pt x="13801" y="17556"/>
                    </a:ln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lnTo>
                      <a:pt x="7973" y="18727"/>
                    </a:ln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CAE8F9">
                  <a:alpha val="74000"/>
                </a:srgbClr>
              </a:solidFill>
              <a:ln w="9525" cap="flat">
                <a:solidFill>
                  <a:srgbClr val="043579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Segoe UI Semilight"/>
                    <a:ea typeface="Segoe UI Semilight"/>
                    <a:cs typeface="Segoe UI Semilight"/>
                    <a:sym typeface="Segoe UI Semilight"/>
                  </a:defRPr>
                </a:pPr>
                <a:endParaRPr/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430929" y="250228"/>
                <a:ext cx="7776515" cy="4178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80" y="14010"/>
                    </a:moveTo>
                    <a:lnTo>
                      <a:pt x="1380" y="14010"/>
                    </a:ln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lnTo>
                      <a:pt x="2598" y="19137"/>
                    </a:ln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lnTo>
                      <a:pt x="7802" y="21600"/>
                    </a:ln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lnTo>
                      <a:pt x="14532" y="19050"/>
                    </a:ln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lnTo>
                      <a:pt x="17421" y="12116"/>
                    </a:ln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lnTo>
                      <a:pt x="21600" y="7649"/>
                    </a:ln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lnTo>
                      <a:pt x="19707" y="1814"/>
                    </a:ln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lnTo>
                      <a:pt x="14668" y="947"/>
                    </a:ln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lnTo>
                      <a:pt x="10888" y="1399"/>
                    </a:ln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lnTo>
                      <a:pt x="6452" y="1676"/>
                    </a:ln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9525" cap="flat">
                <a:solidFill>
                  <a:srgbClr val="043579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Segoe UI Semilight"/>
                    <a:ea typeface="Segoe UI Semilight"/>
                    <a:cs typeface="Segoe UI Semilight"/>
                    <a:sym typeface="Segoe UI Semilight"/>
                  </a:defRPr>
                </a:pPr>
                <a:endParaRPr/>
              </a:p>
            </p:txBody>
          </p:sp>
        </p:grpSp>
        <p:grpSp>
          <p:nvGrpSpPr>
            <p:cNvPr id="218" name="Group 218"/>
            <p:cNvGrpSpPr/>
            <p:nvPr/>
          </p:nvGrpSpPr>
          <p:grpSpPr>
            <a:xfrm>
              <a:off x="1538797" y="2749821"/>
              <a:ext cx="2835024" cy="1332605"/>
              <a:chOff x="0" y="0"/>
              <a:chExt cx="2835023" cy="1332604"/>
            </a:xfrm>
          </p:grpSpPr>
          <p:sp>
            <p:nvSpPr>
              <p:cNvPr id="216" name="Shape 216"/>
              <p:cNvSpPr/>
              <p:nvPr/>
            </p:nvSpPr>
            <p:spPr>
              <a:xfrm>
                <a:off x="0" y="-1"/>
                <a:ext cx="2835024" cy="1332606"/>
              </a:xfrm>
              <a:prstGeom prst="ellipse">
                <a:avLst/>
              </a:prstGeom>
              <a:solidFill>
                <a:srgbClr val="1782BF"/>
              </a:solidFill>
              <a:ln w="9525" cap="flat">
                <a:solidFill>
                  <a:srgbClr val="043579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415179" y="303555"/>
                <a:ext cx="2004665" cy="725495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>
                    <a:solidFill>
                      <a:srgbClr val="FFFFF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H</a:t>
                </a:r>
                <a:r>
                  <a:rPr baseline="-17399"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2</a:t>
                </a: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O</a:t>
                </a:r>
              </a:p>
            </p:txBody>
          </p:sp>
        </p:grpSp>
        <p:grpSp>
          <p:nvGrpSpPr>
            <p:cNvPr id="221" name="Group 221"/>
            <p:cNvGrpSpPr/>
            <p:nvPr/>
          </p:nvGrpSpPr>
          <p:grpSpPr>
            <a:xfrm>
              <a:off x="5420840" y="3282500"/>
              <a:ext cx="2835024" cy="1332605"/>
              <a:chOff x="0" y="0"/>
              <a:chExt cx="2835023" cy="1332604"/>
            </a:xfrm>
          </p:grpSpPr>
          <p:sp>
            <p:nvSpPr>
              <p:cNvPr id="219" name="Shape 219"/>
              <p:cNvSpPr/>
              <p:nvPr/>
            </p:nvSpPr>
            <p:spPr>
              <a:xfrm>
                <a:off x="0" y="-1"/>
                <a:ext cx="2835024" cy="1332606"/>
              </a:xfrm>
              <a:prstGeom prst="ellipse">
                <a:avLst/>
              </a:prstGeom>
              <a:solidFill>
                <a:srgbClr val="1782BF"/>
              </a:solidFill>
              <a:ln w="9525" cap="flat">
                <a:solidFill>
                  <a:srgbClr val="043579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  <a:endParaRPr/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415179" y="303555"/>
                <a:ext cx="2004665" cy="725495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>
                    <a:solidFill>
                      <a:srgbClr val="FFFFF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H</a:t>
                </a:r>
                <a:r>
                  <a:rPr baseline="-17399"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2</a:t>
                </a: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O</a:t>
                </a:r>
              </a:p>
            </p:txBody>
          </p:sp>
        </p:grpSp>
        <p:grpSp>
          <p:nvGrpSpPr>
            <p:cNvPr id="224" name="Group 224"/>
            <p:cNvGrpSpPr/>
            <p:nvPr/>
          </p:nvGrpSpPr>
          <p:grpSpPr>
            <a:xfrm>
              <a:off x="2471395" y="4682735"/>
              <a:ext cx="2835024" cy="1332606"/>
              <a:chOff x="0" y="0"/>
              <a:chExt cx="2835023" cy="1332604"/>
            </a:xfrm>
          </p:grpSpPr>
          <p:sp>
            <p:nvSpPr>
              <p:cNvPr id="222" name="Shape 222"/>
              <p:cNvSpPr/>
              <p:nvPr/>
            </p:nvSpPr>
            <p:spPr>
              <a:xfrm>
                <a:off x="0" y="-1"/>
                <a:ext cx="2835024" cy="1332606"/>
              </a:xfrm>
              <a:prstGeom prst="ellipse">
                <a:avLst/>
              </a:prstGeom>
              <a:solidFill>
                <a:srgbClr val="1782BF"/>
              </a:solidFill>
              <a:ln w="9525" cap="flat">
                <a:solidFill>
                  <a:srgbClr val="043579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  <a:endParaRPr/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415179" y="303555"/>
                <a:ext cx="2004665" cy="725495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>
                    <a:solidFill>
                      <a:srgbClr val="FFFFF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H</a:t>
                </a:r>
                <a:r>
                  <a:rPr baseline="-17399"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2</a:t>
                </a: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O</a:t>
                </a:r>
              </a:p>
            </p:txBody>
          </p:sp>
        </p:grpSp>
        <p:sp>
          <p:nvSpPr>
            <p:cNvPr id="225" name="Shape 225"/>
            <p:cNvSpPr/>
            <p:nvPr/>
          </p:nvSpPr>
          <p:spPr>
            <a:xfrm>
              <a:off x="1582529" y="3359564"/>
              <a:ext cx="2297727" cy="1672134"/>
            </a:xfrm>
            <a:prstGeom prst="line">
              <a:avLst/>
            </a:prstGeom>
            <a:noFill/>
            <a:ln w="38100" cap="flat">
              <a:solidFill>
                <a:srgbClr val="262626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748388" y="994870"/>
              <a:ext cx="3193062" cy="64943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sz="3000" b="1"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 b="0"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b="1">
                  <a:latin typeface="Segoe UI Semilight"/>
                  <a:ea typeface="Segoe UI Semilight"/>
                  <a:cs typeface="Segoe UI Semilight"/>
                  <a:sym typeface="Segoe UI Semilight"/>
                </a:rPr>
                <a:t>H2O Cluster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7186" y="1113295"/>
              <a:ext cx="3400272" cy="113872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sz="3000"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dirty="0">
                  <a:solidFill>
                    <a:schemeClr val="tx2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Initiate distributed ingest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995228" y="0"/>
              <a:ext cx="1472839" cy="1158735"/>
            </a:xfrm>
            <a:prstGeom prst="rect">
              <a:avLst/>
            </a:prstGeom>
            <a:solidFill>
              <a:srgbClr val="F8E805"/>
            </a:solidFill>
            <a:ln w="9525" cap="flat">
              <a:solidFill>
                <a:srgbClr val="80808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995228" y="120063"/>
              <a:ext cx="1472839" cy="91632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sz="4100" b="1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 b="0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b="1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2.3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1612762" y="3033991"/>
              <a:ext cx="4605492" cy="764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06" extrusionOk="0">
                  <a:moveTo>
                    <a:pt x="0" y="6838"/>
                  </a:moveTo>
                  <a:cubicBezTo>
                    <a:pt x="3249" y="2622"/>
                    <a:pt x="6497" y="-1594"/>
                    <a:pt x="10097" y="601"/>
                  </a:cubicBezTo>
                  <a:cubicBezTo>
                    <a:pt x="13697" y="2795"/>
                    <a:pt x="19662" y="16656"/>
                    <a:pt x="21600" y="20006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</p:grpSp>
      <p:grpSp>
        <p:nvGrpSpPr>
          <p:cNvPr id="236" name="Group 236"/>
          <p:cNvGrpSpPr/>
          <p:nvPr/>
        </p:nvGrpSpPr>
        <p:grpSpPr>
          <a:xfrm>
            <a:off x="5365265" y="3870576"/>
            <a:ext cx="7256562" cy="4172711"/>
            <a:chOff x="0" y="0"/>
            <a:chExt cx="7256560" cy="4172710"/>
          </a:xfrm>
        </p:grpSpPr>
        <p:sp>
          <p:nvSpPr>
            <p:cNvPr id="232" name="Shape 232"/>
            <p:cNvSpPr/>
            <p:nvPr/>
          </p:nvSpPr>
          <p:spPr>
            <a:xfrm>
              <a:off x="1946758" y="1979063"/>
              <a:ext cx="3400273" cy="219364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3000"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dirty="0">
                  <a:latin typeface="Segoe UI Semilight"/>
                  <a:ea typeface="Segoe UI Semilight"/>
                  <a:cs typeface="Segoe UI Semilight"/>
                  <a:sym typeface="Segoe UI Semilight"/>
                </a:rPr>
                <a:t>HTTP REST API request to H</a:t>
              </a:r>
              <a:r>
                <a:rPr baseline="-17399" dirty="0">
                  <a:latin typeface="Segoe UI Semilight"/>
                  <a:ea typeface="Segoe UI Semilight"/>
                  <a:cs typeface="Segoe UI Semilight"/>
                  <a:sym typeface="Segoe UI Semilight"/>
                </a:rPr>
                <a:t>2</a:t>
              </a:r>
              <a:r>
                <a:rPr dirty="0">
                  <a:latin typeface="Segoe UI Semilight"/>
                  <a:ea typeface="Segoe UI Semilight"/>
                  <a:cs typeface="Segoe UI Semilight"/>
                  <a:sym typeface="Segoe UI Semilight"/>
                </a:rPr>
                <a:t>O</a:t>
              </a:r>
            </a:p>
            <a:p>
              <a:pPr algn="ctr" defTabSz="457200">
                <a:defRPr sz="3000"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dirty="0">
                  <a:latin typeface="Segoe UI Semilight"/>
                  <a:ea typeface="Segoe UI Semilight"/>
                  <a:cs typeface="Segoe UI Semilight"/>
                  <a:sym typeface="Segoe UI Semilight"/>
                </a:rPr>
                <a:t>carries the path argument</a:t>
              </a:r>
            </a:p>
          </p:txBody>
        </p:sp>
        <p:sp>
          <p:nvSpPr>
            <p:cNvPr id="233" name="Shape 233"/>
            <p:cNvSpPr/>
            <p:nvPr/>
          </p:nvSpPr>
          <p:spPr>
            <a:xfrm rot="273937">
              <a:off x="59603" y="1565845"/>
              <a:ext cx="7137355" cy="1782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72" extrusionOk="0">
                  <a:moveTo>
                    <a:pt x="0" y="19772"/>
                  </a:moveTo>
                  <a:cubicBezTo>
                    <a:pt x="2231" y="11947"/>
                    <a:pt x="4461" y="4122"/>
                    <a:pt x="8061" y="1147"/>
                  </a:cubicBezTo>
                  <a:cubicBezTo>
                    <a:pt x="11661" y="-1828"/>
                    <a:pt x="21600" y="1923"/>
                    <a:pt x="21600" y="1923"/>
                  </a:cubicBezTo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2881247" y="0"/>
              <a:ext cx="1472839" cy="1158735"/>
            </a:xfrm>
            <a:prstGeom prst="rect">
              <a:avLst/>
            </a:prstGeom>
            <a:solidFill>
              <a:srgbClr val="F8E805"/>
            </a:solidFill>
            <a:ln w="9525" cap="flat">
              <a:solidFill>
                <a:srgbClr val="80808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881247" y="120063"/>
              <a:ext cx="1472839" cy="91632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sz="4100" b="1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 b="0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b="1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2.2</a:t>
              </a:r>
            </a:p>
          </p:txBody>
        </p:sp>
      </p:grpSp>
      <p:grpSp>
        <p:nvGrpSpPr>
          <p:cNvPr id="248" name="Group 248"/>
          <p:cNvGrpSpPr/>
          <p:nvPr/>
        </p:nvGrpSpPr>
        <p:grpSpPr>
          <a:xfrm>
            <a:off x="10425710" y="5932462"/>
            <a:ext cx="7150651" cy="6618689"/>
            <a:chOff x="0" y="0"/>
            <a:chExt cx="7150650" cy="6618688"/>
          </a:xfrm>
        </p:grpSpPr>
        <p:sp>
          <p:nvSpPr>
            <p:cNvPr id="237" name="Shape 237"/>
            <p:cNvSpPr/>
            <p:nvPr/>
          </p:nvSpPr>
          <p:spPr>
            <a:xfrm>
              <a:off x="582373" y="4365314"/>
              <a:ext cx="1472840" cy="1158735"/>
            </a:xfrm>
            <a:prstGeom prst="rect">
              <a:avLst/>
            </a:prstGeom>
            <a:solidFill>
              <a:srgbClr val="F8E805"/>
            </a:solidFill>
            <a:ln w="9525" cap="flat">
              <a:solidFill>
                <a:srgbClr val="80808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grpSp>
          <p:nvGrpSpPr>
            <p:cNvPr id="247" name="Group 247"/>
            <p:cNvGrpSpPr/>
            <p:nvPr/>
          </p:nvGrpSpPr>
          <p:grpSpPr>
            <a:xfrm>
              <a:off x="0" y="0"/>
              <a:ext cx="7150651" cy="6618689"/>
              <a:chOff x="0" y="0"/>
              <a:chExt cx="7150650" cy="6618687"/>
            </a:xfrm>
          </p:grpSpPr>
          <p:grpSp>
            <p:nvGrpSpPr>
              <p:cNvPr id="240" name="Group 240"/>
              <p:cNvGrpSpPr/>
              <p:nvPr/>
            </p:nvGrpSpPr>
            <p:grpSpPr>
              <a:xfrm>
                <a:off x="2960711" y="4607644"/>
                <a:ext cx="3216199" cy="1886138"/>
                <a:chOff x="0" y="0"/>
                <a:chExt cx="3216198" cy="1886136"/>
              </a:xfrm>
            </p:grpSpPr>
            <p:sp>
              <p:nvSpPr>
                <p:cNvPr id="238" name="Shape 238"/>
                <p:cNvSpPr/>
                <p:nvPr/>
              </p:nvSpPr>
              <p:spPr>
                <a:xfrm>
                  <a:off x="0" y="0"/>
                  <a:ext cx="3216199" cy="18861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3600"/>
                      </a:moveTo>
                      <a:cubicBezTo>
                        <a:pt x="0" y="1612"/>
                        <a:pt x="4835" y="0"/>
                        <a:pt x="10800" y="0"/>
                      </a:cubicBezTo>
                      <a:cubicBezTo>
                        <a:pt x="16765" y="0"/>
                        <a:pt x="21600" y="1612"/>
                        <a:pt x="21600" y="3600"/>
                      </a:cubicBezTo>
                      <a:lnTo>
                        <a:pt x="21600" y="18000"/>
                      </a:lnTo>
                      <a:cubicBezTo>
                        <a:pt x="21600" y="19988"/>
                        <a:pt x="16765" y="21600"/>
                        <a:pt x="10800" y="21600"/>
                      </a:cubicBezTo>
                      <a:cubicBezTo>
                        <a:pt x="4835" y="21600"/>
                        <a:pt x="0" y="19988"/>
                        <a:pt x="0" y="180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57200">
                    <a:defRPr sz="1800">
                      <a:solidFill>
                        <a:srgbClr val="FFFFFF"/>
                      </a:solidFill>
                      <a:latin typeface="Segoe UI Semilight"/>
                      <a:ea typeface="Segoe UI Semilight"/>
                      <a:cs typeface="Segoe UI Semilight"/>
                      <a:sym typeface="Segoe UI Semilight"/>
                    </a:defRPr>
                  </a:pPr>
                  <a:endParaRPr/>
                </a:p>
              </p:txBody>
            </p:sp>
            <p:sp>
              <p:nvSpPr>
                <p:cNvPr id="239" name="Shape 239"/>
                <p:cNvSpPr/>
                <p:nvPr/>
              </p:nvSpPr>
              <p:spPr>
                <a:xfrm>
                  <a:off x="0" y="0"/>
                  <a:ext cx="3216199" cy="18861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3600"/>
                      </a:moveTo>
                      <a:cubicBezTo>
                        <a:pt x="21600" y="5588"/>
                        <a:pt x="16765" y="7200"/>
                        <a:pt x="10800" y="7200"/>
                      </a:cubicBezTo>
                      <a:cubicBezTo>
                        <a:pt x="4835" y="7200"/>
                        <a:pt x="0" y="5588"/>
                        <a:pt x="0" y="3600"/>
                      </a:cubicBezTo>
                      <a:moveTo>
                        <a:pt x="0" y="3600"/>
                      </a:moveTo>
                      <a:cubicBezTo>
                        <a:pt x="0" y="1612"/>
                        <a:pt x="4835" y="0"/>
                        <a:pt x="10800" y="0"/>
                      </a:cubicBezTo>
                      <a:cubicBezTo>
                        <a:pt x="16765" y="0"/>
                        <a:pt x="21600" y="1612"/>
                        <a:pt x="21600" y="3600"/>
                      </a:cubicBezTo>
                      <a:lnTo>
                        <a:pt x="21600" y="18000"/>
                      </a:lnTo>
                      <a:cubicBezTo>
                        <a:pt x="21600" y="19988"/>
                        <a:pt x="16765" y="21600"/>
                        <a:pt x="10800" y="21600"/>
                      </a:cubicBezTo>
                      <a:cubicBezTo>
                        <a:pt x="4835" y="21600"/>
                        <a:pt x="0" y="19988"/>
                        <a:pt x="0" y="18000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57200">
                    <a:defRPr sz="1800">
                      <a:solidFill>
                        <a:srgbClr val="FFFFFF"/>
                      </a:solidFill>
                      <a:latin typeface="Segoe UI Semilight"/>
                      <a:ea typeface="Segoe UI Semilight"/>
                      <a:cs typeface="Segoe UI Semilight"/>
                      <a:sym typeface="Segoe UI Semilight"/>
                    </a:defRPr>
                  </a:pPr>
                  <a:endParaRPr/>
                </a:p>
              </p:txBody>
            </p:sp>
          </p:grpSp>
          <p:sp>
            <p:nvSpPr>
              <p:cNvPr id="241" name="Shape 241"/>
              <p:cNvSpPr/>
              <p:nvPr/>
            </p:nvSpPr>
            <p:spPr>
              <a:xfrm flipH="1">
                <a:off x="5603369" y="1261260"/>
                <a:ext cx="1547282" cy="3428741"/>
              </a:xfrm>
              <a:prstGeom prst="line">
                <a:avLst/>
              </a:prstGeom>
              <a:noFill/>
              <a:ln w="38100" cap="flat">
                <a:solidFill>
                  <a:srgbClr val="262626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4463609" y="2661498"/>
                <a:ext cx="105203" cy="1946148"/>
              </a:xfrm>
              <a:prstGeom prst="line">
                <a:avLst/>
              </a:prstGeom>
              <a:noFill/>
              <a:ln w="38100" cap="flat">
                <a:solidFill>
                  <a:srgbClr val="262626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2122149" y="-1"/>
                <a:ext cx="1459858" cy="4690002"/>
              </a:xfrm>
              <a:prstGeom prst="line">
                <a:avLst/>
              </a:prstGeom>
              <a:noFill/>
              <a:ln w="38100" cap="flat">
                <a:solidFill>
                  <a:srgbClr val="262626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3040670" y="5517712"/>
                <a:ext cx="3056280" cy="110097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 defTabSz="457200">
                  <a:defRPr sz="3000">
                    <a:solidFill>
                      <a:srgbClr val="FFFFFF"/>
                    </a:solidFill>
                    <a:latin typeface="Segoe UI Semilight"/>
                    <a:ea typeface="Segoe UI Semilight"/>
                    <a:cs typeface="Segoe UI Semilight"/>
                    <a:sym typeface="Segoe UI Semilight"/>
                  </a:defRPr>
                </a:lvl1pPr>
              </a:lstStyle>
              <a:p>
                <a:r>
                  <a:t>allyears2k.csv</a:t>
                </a: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0" y="5687317"/>
                <a:ext cx="2637583" cy="649431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 defTabSz="457200">
                  <a:defRPr sz="3000">
                    <a:latin typeface="Segoe UI Semilight"/>
                    <a:ea typeface="Segoe UI Semilight"/>
                    <a:cs typeface="Segoe UI Semilight"/>
                    <a:sym typeface="Segoe UI Semilight"/>
                  </a:defRPr>
                </a:lvl1pPr>
              </a:lstStyle>
              <a:p>
                <a:pPr>
                  <a:defRPr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Request data</a:t>
                </a:r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582373" y="4434578"/>
                <a:ext cx="1472840" cy="916321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 defTabSz="457200">
                  <a:defRPr sz="4100" b="1">
                    <a:solidFill>
                      <a:srgbClr val="595959"/>
                    </a:solidFill>
                    <a:latin typeface="Segoe UI Semilight"/>
                    <a:ea typeface="Segoe UI Semilight"/>
                    <a:cs typeface="Segoe UI Semilight"/>
                    <a:sym typeface="Segoe UI Semilight"/>
                  </a:defRPr>
                </a:lvl1pPr>
              </a:lstStyle>
              <a:p>
                <a:pPr>
                  <a:defRPr b="0">
                    <a:solidFill>
                      <a:srgbClr val="000000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  <a:r>
                  <a:rPr b="1">
                    <a:solidFill>
                      <a:srgbClr val="595959"/>
                    </a:solidFill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2.4</a:t>
                </a:r>
              </a:p>
            </p:txBody>
          </p:sp>
        </p:grpSp>
      </p:grpSp>
      <p:grpSp>
        <p:nvGrpSpPr>
          <p:cNvPr id="255" name="Group 255"/>
          <p:cNvGrpSpPr/>
          <p:nvPr/>
        </p:nvGrpSpPr>
        <p:grpSpPr>
          <a:xfrm>
            <a:off x="3875188" y="4470096"/>
            <a:ext cx="2920840" cy="6261824"/>
            <a:chOff x="0" y="0"/>
            <a:chExt cx="2920839" cy="6261822"/>
          </a:xfrm>
        </p:grpSpPr>
        <p:sp>
          <p:nvSpPr>
            <p:cNvPr id="249" name="Shape 249"/>
            <p:cNvSpPr/>
            <p:nvPr/>
          </p:nvSpPr>
          <p:spPr>
            <a:xfrm>
              <a:off x="232580" y="1111513"/>
              <a:ext cx="2446008" cy="2965870"/>
            </a:xfrm>
            <a:prstGeom prst="roundRect">
              <a:avLst>
                <a:gd name="adj" fmla="val 16667"/>
              </a:avLst>
            </a:prstGeom>
            <a:solidFill>
              <a:srgbClr val="C6DDEA"/>
            </a:solidFill>
            <a:ln w="9525" cap="flat">
              <a:solidFill>
                <a:srgbClr val="043579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32580" y="0"/>
              <a:ext cx="2446008" cy="122769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sz="4000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lang="en-US" sz="4000" dirty="0" smtClean="0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Python</a:t>
              </a:r>
              <a:endParaRPr sz="4000" dirty="0">
                <a:solidFill>
                  <a:srgbClr val="595959"/>
                </a:solidFill>
                <a:latin typeface="Segoe UI Semilight"/>
                <a:ea typeface="Segoe UI Semilight"/>
                <a:cs typeface="Segoe UI Semilight"/>
                <a:sym typeface="Segoe UI Semilight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81349" y="2547859"/>
              <a:ext cx="2362580" cy="53822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457200">
                <a:defRPr sz="2500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h2o.importFile()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692957" y="4343863"/>
              <a:ext cx="1472839" cy="1158735"/>
            </a:xfrm>
            <a:prstGeom prst="rect">
              <a:avLst/>
            </a:prstGeom>
            <a:solidFill>
              <a:srgbClr val="F8E805"/>
            </a:solidFill>
            <a:ln w="9525" cap="flat">
              <a:solidFill>
                <a:srgbClr val="80808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92957" y="4463926"/>
              <a:ext cx="1472839" cy="91632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sz="4100" b="1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 b="0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b="1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2.1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0" y="5612391"/>
              <a:ext cx="2920840" cy="64943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sz="3000"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lang="en-US" dirty="0" smtClean="0"/>
                <a:t>Python</a:t>
              </a:r>
              <a:r>
                <a:rPr dirty="0" smtClean="0">
                  <a:latin typeface="Segoe UI Semilight"/>
                  <a:ea typeface="Segoe UI Semilight"/>
                  <a:cs typeface="Segoe UI Semilight"/>
                  <a:sym typeface="Segoe UI Semilight"/>
                </a:rPr>
                <a:t> </a:t>
              </a:r>
              <a:r>
                <a:rPr dirty="0">
                  <a:latin typeface="Segoe UI Semilight"/>
                  <a:ea typeface="Segoe UI Semilight"/>
                  <a:cs typeface="Segoe UI Semilight"/>
                  <a:sym typeface="Segoe UI Semilight"/>
                </a:rPr>
                <a:t>function 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199119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 advAuto="0"/>
      <p:bldP spid="236" grpId="0" animBg="1" advAuto="0"/>
      <p:bldP spid="248" grpId="0" animBg="1" advAuto="0"/>
      <p:bldP spid="255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ts val="5800"/>
              </a:lnSpc>
              <a:defRPr b="0" spc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Reading Data into H2O with </a:t>
            </a:r>
            <a:r>
              <a:rPr lang="en-US" dirty="0" smtClean="0"/>
              <a:t>Python</a:t>
            </a:r>
            <a:endParaRPr dirty="0"/>
          </a:p>
        </p:txBody>
      </p:sp>
      <p:grpSp>
        <p:nvGrpSpPr>
          <p:cNvPr id="266" name="Group 266"/>
          <p:cNvGrpSpPr/>
          <p:nvPr/>
        </p:nvGrpSpPr>
        <p:grpSpPr>
          <a:xfrm>
            <a:off x="10835071" y="10542632"/>
            <a:ext cx="7124115" cy="2457474"/>
            <a:chOff x="0" y="0"/>
            <a:chExt cx="7124114" cy="2457472"/>
          </a:xfrm>
        </p:grpSpPr>
        <p:sp>
          <p:nvSpPr>
            <p:cNvPr id="258" name="Shape 258"/>
            <p:cNvSpPr/>
            <p:nvPr/>
          </p:nvSpPr>
          <p:spPr>
            <a:xfrm>
              <a:off x="0" y="1509816"/>
              <a:ext cx="3280287" cy="73309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sz="3000"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latin typeface="Segoe UI Semilight"/>
                  <a:ea typeface="Segoe UI Semilight"/>
                  <a:cs typeface="Segoe UI Semilight"/>
                  <a:sym typeface="Segoe UI Semilight"/>
                </a:rPr>
                <a:t>Data Provided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780310" y="0"/>
              <a:ext cx="1662581" cy="1308010"/>
            </a:xfrm>
            <a:prstGeom prst="rect">
              <a:avLst/>
            </a:prstGeom>
            <a:solidFill>
              <a:srgbClr val="F8E805"/>
            </a:solidFill>
            <a:ln w="9525" cap="flat">
              <a:solidFill>
                <a:srgbClr val="80808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780310" y="135530"/>
              <a:ext cx="1662581" cy="1034367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sz="4200" b="1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 b="0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b="1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3.1</a:t>
              </a:r>
            </a:p>
          </p:txBody>
        </p:sp>
        <p:grpSp>
          <p:nvGrpSpPr>
            <p:cNvPr id="265" name="Group 265"/>
            <p:cNvGrpSpPr/>
            <p:nvPr/>
          </p:nvGrpSpPr>
          <p:grpSpPr>
            <a:xfrm>
              <a:off x="3493584" y="328351"/>
              <a:ext cx="3630531" cy="2129122"/>
              <a:chOff x="0" y="0"/>
              <a:chExt cx="3630530" cy="2129121"/>
            </a:xfrm>
          </p:grpSpPr>
          <p:grpSp>
            <p:nvGrpSpPr>
              <p:cNvPr id="263" name="Group 263"/>
              <p:cNvGrpSpPr/>
              <p:nvPr/>
            </p:nvGrpSpPr>
            <p:grpSpPr>
              <a:xfrm>
                <a:off x="0" y="0"/>
                <a:ext cx="3630531" cy="2129122"/>
                <a:chOff x="0" y="0"/>
                <a:chExt cx="3630530" cy="2129121"/>
              </a:xfrm>
            </p:grpSpPr>
            <p:sp>
              <p:nvSpPr>
                <p:cNvPr id="261" name="Shape 261"/>
                <p:cNvSpPr/>
                <p:nvPr/>
              </p:nvSpPr>
              <p:spPr>
                <a:xfrm>
                  <a:off x="0" y="0"/>
                  <a:ext cx="3630531" cy="2129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3600"/>
                      </a:moveTo>
                      <a:cubicBezTo>
                        <a:pt x="0" y="1612"/>
                        <a:pt x="4835" y="0"/>
                        <a:pt x="10800" y="0"/>
                      </a:cubicBezTo>
                      <a:cubicBezTo>
                        <a:pt x="16765" y="0"/>
                        <a:pt x="21600" y="1612"/>
                        <a:pt x="21600" y="3600"/>
                      </a:cubicBezTo>
                      <a:lnTo>
                        <a:pt x="21600" y="18000"/>
                      </a:lnTo>
                      <a:cubicBezTo>
                        <a:pt x="21600" y="19988"/>
                        <a:pt x="16765" y="21600"/>
                        <a:pt x="10800" y="21600"/>
                      </a:cubicBezTo>
                      <a:cubicBezTo>
                        <a:pt x="4835" y="21600"/>
                        <a:pt x="0" y="19988"/>
                        <a:pt x="0" y="180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57200">
                    <a:defRPr sz="1800">
                      <a:solidFill>
                        <a:srgbClr val="FFFFFF"/>
                      </a:solidFill>
                      <a:latin typeface="Segoe UI Semilight"/>
                      <a:ea typeface="Segoe UI Semilight"/>
                      <a:cs typeface="Segoe UI Semilight"/>
                      <a:sym typeface="Segoe UI Semilight"/>
                    </a:defRPr>
                  </a:pPr>
                  <a:endParaRPr/>
                </a:p>
              </p:txBody>
            </p:sp>
            <p:sp>
              <p:nvSpPr>
                <p:cNvPr id="262" name="Shape 262"/>
                <p:cNvSpPr/>
                <p:nvPr/>
              </p:nvSpPr>
              <p:spPr>
                <a:xfrm>
                  <a:off x="0" y="0"/>
                  <a:ext cx="3630531" cy="2129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3600"/>
                      </a:moveTo>
                      <a:cubicBezTo>
                        <a:pt x="21600" y="5588"/>
                        <a:pt x="16765" y="7200"/>
                        <a:pt x="10800" y="7200"/>
                      </a:cubicBezTo>
                      <a:cubicBezTo>
                        <a:pt x="4835" y="7200"/>
                        <a:pt x="0" y="5588"/>
                        <a:pt x="0" y="3600"/>
                      </a:cubicBezTo>
                      <a:moveTo>
                        <a:pt x="0" y="3600"/>
                      </a:moveTo>
                      <a:cubicBezTo>
                        <a:pt x="0" y="1612"/>
                        <a:pt x="4835" y="0"/>
                        <a:pt x="10800" y="0"/>
                      </a:cubicBezTo>
                      <a:cubicBezTo>
                        <a:pt x="16765" y="0"/>
                        <a:pt x="21600" y="1612"/>
                        <a:pt x="21600" y="3600"/>
                      </a:cubicBezTo>
                      <a:lnTo>
                        <a:pt x="21600" y="18000"/>
                      </a:lnTo>
                      <a:cubicBezTo>
                        <a:pt x="21600" y="19988"/>
                        <a:pt x="16765" y="21600"/>
                        <a:pt x="10800" y="21600"/>
                      </a:cubicBezTo>
                      <a:cubicBezTo>
                        <a:pt x="4835" y="21600"/>
                        <a:pt x="0" y="19988"/>
                        <a:pt x="0" y="18000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FFFFFF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57200">
                    <a:defRPr sz="1800">
                      <a:solidFill>
                        <a:srgbClr val="FFFFFF"/>
                      </a:solidFill>
                      <a:latin typeface="Segoe UI Semilight"/>
                      <a:ea typeface="Segoe UI Semilight"/>
                      <a:cs typeface="Segoe UI Semilight"/>
                      <a:sym typeface="Segoe UI Semilight"/>
                    </a:defRPr>
                  </a:pPr>
                  <a:endParaRPr/>
                </a:p>
              </p:txBody>
            </p:sp>
          </p:grpSp>
          <p:sp>
            <p:nvSpPr>
              <p:cNvPr id="264" name="Shape 264"/>
              <p:cNvSpPr/>
              <p:nvPr/>
            </p:nvSpPr>
            <p:spPr>
              <a:xfrm>
                <a:off x="381789" y="1060022"/>
                <a:ext cx="2866952" cy="852555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 defTabSz="457200">
                  <a:defRPr sz="3000">
                    <a:solidFill>
                      <a:srgbClr val="FFFFFF"/>
                    </a:solidFill>
                    <a:latin typeface="Segoe UI Semilight"/>
                    <a:ea typeface="Segoe UI Semilight"/>
                    <a:cs typeface="Segoe UI Semilight"/>
                    <a:sym typeface="Segoe UI Semilight"/>
                  </a:defRPr>
                </a:lvl1pPr>
              </a:lstStyle>
              <a:p>
                <a:pPr>
                  <a:defRPr>
                    <a:solidFill>
                      <a:srgbClr val="000000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  <a:r>
                  <a:rPr>
                    <a:solidFill>
                      <a:srgbClr val="FFFFFF"/>
                    </a:solidFill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allyears2k.csv</a:t>
                </a:r>
              </a:p>
            </p:txBody>
          </p:sp>
        </p:grpSp>
      </p:grpSp>
      <p:grpSp>
        <p:nvGrpSpPr>
          <p:cNvPr id="275" name="Group 275"/>
          <p:cNvGrpSpPr/>
          <p:nvPr/>
        </p:nvGrpSpPr>
        <p:grpSpPr>
          <a:xfrm>
            <a:off x="3437060" y="4492260"/>
            <a:ext cx="3548313" cy="7052534"/>
            <a:chOff x="0" y="0"/>
            <a:chExt cx="3548311" cy="7052533"/>
          </a:xfrm>
        </p:grpSpPr>
        <p:sp>
          <p:nvSpPr>
            <p:cNvPr id="267" name="Shape 267"/>
            <p:cNvSpPr/>
            <p:nvPr/>
          </p:nvSpPr>
          <p:spPr>
            <a:xfrm>
              <a:off x="417605" y="724096"/>
              <a:ext cx="2761119" cy="3347952"/>
            </a:xfrm>
            <a:prstGeom prst="roundRect">
              <a:avLst>
                <a:gd name="adj" fmla="val 16667"/>
              </a:avLst>
            </a:prstGeom>
            <a:solidFill>
              <a:srgbClr val="C6DDEA"/>
            </a:solidFill>
            <a:ln w="9525" cap="flat">
              <a:solidFill>
                <a:srgbClr val="043579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7605" y="0"/>
              <a:ext cx="2761119" cy="138585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sz="4000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lang="en-US" sz="4000" dirty="0" smtClean="0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Python</a:t>
              </a:r>
              <a:endParaRPr sz="4000" dirty="0">
                <a:solidFill>
                  <a:srgbClr val="595959"/>
                </a:solidFill>
                <a:latin typeface="Segoe UI Semilight"/>
                <a:ea typeface="Segoe UI Semilight"/>
                <a:cs typeface="Segoe UI Semilight"/>
                <a:sym typeface="Segoe UI Semilight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340809" y="1935139"/>
              <a:ext cx="877069" cy="882375"/>
            </a:xfrm>
            <a:prstGeom prst="ellipse">
              <a:avLst/>
            </a:prstGeom>
            <a:solidFill>
              <a:srgbClr val="FFE066"/>
            </a:solidFill>
            <a:ln w="9525" cap="flat">
              <a:solidFill>
                <a:srgbClr val="043579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17605" y="2817514"/>
              <a:ext cx="2761119" cy="1235215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2100"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Cluster IP</a:t>
              </a:r>
            </a:p>
            <a:p>
              <a:pPr algn="ctr" defTabSz="457200">
                <a:defRPr sz="2100"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Cluster Port</a:t>
              </a:r>
            </a:p>
            <a:p>
              <a:pPr algn="ctr" defTabSz="457200">
                <a:defRPr sz="2100"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Pointer to Data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936282" y="4373517"/>
              <a:ext cx="1662581" cy="1308011"/>
            </a:xfrm>
            <a:prstGeom prst="rect">
              <a:avLst/>
            </a:prstGeom>
            <a:solidFill>
              <a:srgbClr val="F8E805"/>
            </a:solidFill>
            <a:ln w="9525" cap="flat">
              <a:solidFill>
                <a:srgbClr val="80808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936282" y="4509048"/>
              <a:ext cx="1662581" cy="1034367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sz="4200" b="1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 b="0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b="1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3.4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0" y="5767106"/>
              <a:ext cx="3548312" cy="128542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sz="3000"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dirty="0">
                  <a:latin typeface="Segoe UI Semilight"/>
                  <a:ea typeface="Segoe UI Semilight"/>
                  <a:cs typeface="Segoe UI Semilight"/>
                  <a:sym typeface="Segoe UI Semilight"/>
                </a:rPr>
                <a:t>h2o_df object created in </a:t>
              </a:r>
              <a:r>
                <a:rPr lang="en-US" dirty="0" smtClean="0">
                  <a:latin typeface="Segoe UI Semilight"/>
                  <a:ea typeface="Segoe UI Semilight"/>
                  <a:cs typeface="Segoe UI Semilight"/>
                  <a:sym typeface="Segoe UI Semilight"/>
                </a:rPr>
                <a:t>Python</a:t>
              </a:r>
              <a:endParaRPr dirty="0">
                <a:latin typeface="Segoe UI Semilight"/>
                <a:ea typeface="Segoe UI Semilight"/>
                <a:cs typeface="Segoe UI Semilight"/>
                <a:sym typeface="Segoe UI Semilight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903814" y="1110345"/>
              <a:ext cx="1588072" cy="733095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457200">
                <a:defRPr sz="2900"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latin typeface="Segoe UI Semilight"/>
                  <a:ea typeface="Segoe UI Semilight"/>
                  <a:cs typeface="Segoe UI Semilight"/>
                  <a:sym typeface="Segoe UI Semilight"/>
                </a:rPr>
                <a:t>h2o_df</a:t>
              </a:r>
            </a:p>
          </p:txBody>
        </p:sp>
      </p:grpSp>
      <p:grpSp>
        <p:nvGrpSpPr>
          <p:cNvPr id="311" name="Group 311"/>
          <p:cNvGrpSpPr/>
          <p:nvPr/>
        </p:nvGrpSpPr>
        <p:grpSpPr>
          <a:xfrm>
            <a:off x="11645031" y="2416909"/>
            <a:ext cx="11352120" cy="9071069"/>
            <a:chOff x="0" y="0"/>
            <a:chExt cx="11352119" cy="9071067"/>
          </a:xfrm>
        </p:grpSpPr>
        <p:grpSp>
          <p:nvGrpSpPr>
            <p:cNvPr id="278" name="Group 278"/>
            <p:cNvGrpSpPr/>
            <p:nvPr/>
          </p:nvGrpSpPr>
          <p:grpSpPr>
            <a:xfrm>
              <a:off x="0" y="1562645"/>
              <a:ext cx="9579848" cy="5554969"/>
              <a:chOff x="0" y="0"/>
              <a:chExt cx="9579847" cy="5554968"/>
            </a:xfrm>
          </p:grpSpPr>
          <p:sp>
            <p:nvSpPr>
              <p:cNvPr id="276" name="Shape 276"/>
              <p:cNvSpPr/>
              <p:nvPr/>
            </p:nvSpPr>
            <p:spPr>
              <a:xfrm>
                <a:off x="0" y="0"/>
                <a:ext cx="9579848" cy="55549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lnTo>
                      <a:pt x="1901" y="6800"/>
                    </a:ln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lnTo>
                      <a:pt x="6778" y="2419"/>
                    </a:ln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lnTo>
                      <a:pt x="14418" y="1119"/>
                    </a:ln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lnTo>
                      <a:pt x="20203" y="7321"/>
                    </a:ln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lnTo>
                      <a:pt x="13801" y="17556"/>
                    </a:ln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lnTo>
                      <a:pt x="7973" y="18727"/>
                    </a:ln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CAE8F9">
                  <a:alpha val="74000"/>
                </a:srgbClr>
              </a:solidFill>
              <a:ln w="9525" cap="flat">
                <a:solidFill>
                  <a:srgbClr val="043579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Segoe UI Semilight"/>
                    <a:ea typeface="Segoe UI Semilight"/>
                    <a:cs typeface="Segoe UI Semilight"/>
                    <a:sym typeface="Segoe UI Semilight"/>
                  </a:defRPr>
                </a:pPr>
                <a:endParaRPr/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486444" y="282465"/>
                <a:ext cx="8778338" cy="47163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80" y="14010"/>
                    </a:moveTo>
                    <a:lnTo>
                      <a:pt x="1380" y="14010"/>
                    </a:ln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lnTo>
                      <a:pt x="2598" y="19137"/>
                    </a:ln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lnTo>
                      <a:pt x="7802" y="21600"/>
                    </a:ln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lnTo>
                      <a:pt x="14532" y="19050"/>
                    </a:ln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lnTo>
                      <a:pt x="17421" y="12116"/>
                    </a:ln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lnTo>
                      <a:pt x="21600" y="7649"/>
                    </a:ln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lnTo>
                      <a:pt x="19707" y="1814"/>
                    </a:ln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lnTo>
                      <a:pt x="14668" y="947"/>
                    </a:ln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lnTo>
                      <a:pt x="10888" y="1399"/>
                    </a:ln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lnTo>
                      <a:pt x="6452" y="1676"/>
                    </a:ln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9525" cap="flat">
                <a:solidFill>
                  <a:srgbClr val="043579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Segoe UI Semilight"/>
                    <a:ea typeface="Segoe UI Semilight"/>
                    <a:cs typeface="Segoe UI Semilight"/>
                    <a:sym typeface="Segoe UI Semilight"/>
                  </a:defRPr>
                </a:pPr>
                <a:endParaRPr/>
              </a:p>
            </p:txBody>
          </p:sp>
        </p:grpSp>
        <p:grpSp>
          <p:nvGrpSpPr>
            <p:cNvPr id="281" name="Group 281"/>
            <p:cNvGrpSpPr/>
            <p:nvPr/>
          </p:nvGrpSpPr>
          <p:grpSpPr>
            <a:xfrm>
              <a:off x="1737035" y="2500703"/>
              <a:ext cx="3200251" cy="1504281"/>
              <a:chOff x="0" y="0"/>
              <a:chExt cx="3200249" cy="1504279"/>
            </a:xfrm>
          </p:grpSpPr>
          <p:sp>
            <p:nvSpPr>
              <p:cNvPr id="279" name="Shape 279"/>
              <p:cNvSpPr/>
              <p:nvPr/>
            </p:nvSpPr>
            <p:spPr>
              <a:xfrm>
                <a:off x="0" y="-1"/>
                <a:ext cx="3200250" cy="1504281"/>
              </a:xfrm>
              <a:prstGeom prst="ellipse">
                <a:avLst/>
              </a:prstGeom>
              <a:solidFill>
                <a:srgbClr val="1782BF"/>
              </a:solidFill>
              <a:ln w="9525" cap="flat">
                <a:solidFill>
                  <a:srgbClr val="043579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  <a:endParaRPr/>
              </a:p>
            </p:txBody>
          </p:sp>
          <p:sp>
            <p:nvSpPr>
              <p:cNvPr id="280" name="Shape 280"/>
              <p:cNvSpPr/>
              <p:nvPr/>
            </p:nvSpPr>
            <p:spPr>
              <a:xfrm>
                <a:off x="468665" y="342661"/>
                <a:ext cx="2262920" cy="81895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H</a:t>
                </a:r>
                <a:r>
                  <a:rPr baseline="-25000"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2</a:t>
                </a: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O</a:t>
                </a:r>
              </a:p>
            </p:txBody>
          </p:sp>
        </p:grpSp>
        <p:grpSp>
          <p:nvGrpSpPr>
            <p:cNvPr id="284" name="Group 284"/>
            <p:cNvGrpSpPr/>
            <p:nvPr/>
          </p:nvGrpSpPr>
          <p:grpSpPr>
            <a:xfrm>
              <a:off x="6119190" y="3102006"/>
              <a:ext cx="3200250" cy="1504280"/>
              <a:chOff x="0" y="0"/>
              <a:chExt cx="3200249" cy="1504279"/>
            </a:xfrm>
          </p:grpSpPr>
          <p:sp>
            <p:nvSpPr>
              <p:cNvPr id="282" name="Shape 282"/>
              <p:cNvSpPr/>
              <p:nvPr/>
            </p:nvSpPr>
            <p:spPr>
              <a:xfrm>
                <a:off x="0" y="-1"/>
                <a:ext cx="3200250" cy="1504281"/>
              </a:xfrm>
              <a:prstGeom prst="ellipse">
                <a:avLst/>
              </a:prstGeom>
              <a:solidFill>
                <a:srgbClr val="1782BF"/>
              </a:solidFill>
              <a:ln w="9525" cap="flat">
                <a:solidFill>
                  <a:srgbClr val="043579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  <a:endParaRPr/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468665" y="342661"/>
                <a:ext cx="2262920" cy="81895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H</a:t>
                </a:r>
                <a:r>
                  <a:rPr baseline="-25000"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2</a:t>
                </a: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O</a:t>
                </a:r>
              </a:p>
            </p:txBody>
          </p:sp>
        </p:grpSp>
        <p:grpSp>
          <p:nvGrpSpPr>
            <p:cNvPr id="287" name="Group 287"/>
            <p:cNvGrpSpPr/>
            <p:nvPr/>
          </p:nvGrpSpPr>
          <p:grpSpPr>
            <a:xfrm>
              <a:off x="2789777" y="4682628"/>
              <a:ext cx="3200251" cy="1504281"/>
              <a:chOff x="0" y="0"/>
              <a:chExt cx="3200249" cy="1504279"/>
            </a:xfrm>
          </p:grpSpPr>
          <p:sp>
            <p:nvSpPr>
              <p:cNvPr id="285" name="Shape 285"/>
              <p:cNvSpPr/>
              <p:nvPr/>
            </p:nvSpPr>
            <p:spPr>
              <a:xfrm>
                <a:off x="0" y="-1"/>
                <a:ext cx="3200250" cy="1504281"/>
              </a:xfrm>
              <a:prstGeom prst="ellipse">
                <a:avLst/>
              </a:prstGeom>
              <a:solidFill>
                <a:srgbClr val="1782BF"/>
              </a:solidFill>
              <a:ln w="9525" cap="flat">
                <a:solidFill>
                  <a:srgbClr val="043579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  <a:endParaRPr/>
              </a:p>
            </p:txBody>
          </p:sp>
          <p:sp>
            <p:nvSpPr>
              <p:cNvPr id="286" name="Shape 286"/>
              <p:cNvSpPr/>
              <p:nvPr/>
            </p:nvSpPr>
            <p:spPr>
              <a:xfrm>
                <a:off x="468665" y="342661"/>
                <a:ext cx="2262920" cy="81895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rgbClr val="FFFFFF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defRPr>
                </a:pP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H</a:t>
                </a:r>
                <a:r>
                  <a:rPr baseline="-25000"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2</a:t>
                </a:r>
                <a:r>
                  <a:rPr>
                    <a:latin typeface="Segoe UI Semilight"/>
                    <a:ea typeface="Segoe UI Semilight"/>
                    <a:cs typeface="Segoe UI Semilight"/>
                    <a:sym typeface="Segoe UI Semilight"/>
                  </a:rPr>
                  <a:t>O</a:t>
                </a:r>
              </a:p>
            </p:txBody>
          </p:sp>
        </p:grpSp>
        <p:sp>
          <p:nvSpPr>
            <p:cNvPr id="288" name="Shape 288"/>
            <p:cNvSpPr/>
            <p:nvPr/>
          </p:nvSpPr>
          <p:spPr>
            <a:xfrm>
              <a:off x="1779196" y="3135481"/>
              <a:ext cx="2636068" cy="1957805"/>
            </a:xfrm>
            <a:prstGeom prst="line">
              <a:avLst/>
            </a:prstGeom>
            <a:noFill/>
            <a:ln w="38100" cap="flat">
              <a:solidFill>
                <a:srgbClr val="262626"/>
              </a:solidFill>
              <a:prstDash val="solid"/>
              <a:bevel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1924450" y="2682279"/>
              <a:ext cx="5115278" cy="1010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06" extrusionOk="0">
                  <a:moveTo>
                    <a:pt x="0" y="6838"/>
                  </a:moveTo>
                  <a:cubicBezTo>
                    <a:pt x="3249" y="2622"/>
                    <a:pt x="6497" y="-1594"/>
                    <a:pt x="10097" y="601"/>
                  </a:cubicBezTo>
                  <a:cubicBezTo>
                    <a:pt x="13697" y="2795"/>
                    <a:pt x="19662" y="16656"/>
                    <a:pt x="21600" y="20006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bevel/>
              <a:head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3808518" y="6257211"/>
              <a:ext cx="1251333" cy="2533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35"/>
                  </a:moveTo>
                  <a:lnTo>
                    <a:pt x="10800" y="0"/>
                  </a:lnTo>
                  <a:lnTo>
                    <a:pt x="21600" y="5335"/>
                  </a:lnTo>
                  <a:lnTo>
                    <a:pt x="16200" y="5335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5335"/>
                  </a:lnTo>
                  <a:close/>
                </a:path>
              </a:pathLst>
            </a:custGeom>
            <a:solidFill>
              <a:srgbClr val="404040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 rot="19786172">
              <a:off x="1766502" y="2987571"/>
              <a:ext cx="1317867" cy="6108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2550"/>
                  </a:lnTo>
                  <a:cubicBezTo>
                    <a:pt x="0" y="1424"/>
                    <a:pt x="4231" y="511"/>
                    <a:pt x="9450" y="511"/>
                  </a:cubicBezTo>
                  <a:lnTo>
                    <a:pt x="15536" y="511"/>
                  </a:lnTo>
                  <a:lnTo>
                    <a:pt x="15536" y="0"/>
                  </a:lnTo>
                  <a:lnTo>
                    <a:pt x="21600" y="1467"/>
                  </a:lnTo>
                  <a:lnTo>
                    <a:pt x="15536" y="2935"/>
                  </a:lnTo>
                  <a:lnTo>
                    <a:pt x="15536" y="2424"/>
                  </a:lnTo>
                  <a:lnTo>
                    <a:pt x="9450" y="2424"/>
                  </a:lnTo>
                  <a:cubicBezTo>
                    <a:pt x="9128" y="2424"/>
                    <a:pt x="8867" y="2480"/>
                    <a:pt x="8867" y="2550"/>
                  </a:cubicBezTo>
                  <a:lnTo>
                    <a:pt x="8867" y="21600"/>
                  </a:lnTo>
                  <a:close/>
                </a:path>
              </a:pathLst>
            </a:custGeom>
            <a:solidFill>
              <a:srgbClr val="404040"/>
            </a:soli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 rot="1150884">
              <a:off x="5637855" y="4513812"/>
              <a:ext cx="1251332" cy="4475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019"/>
                  </a:moveTo>
                  <a:lnTo>
                    <a:pt x="10800" y="0"/>
                  </a:lnTo>
                  <a:lnTo>
                    <a:pt x="21600" y="3019"/>
                  </a:lnTo>
                  <a:lnTo>
                    <a:pt x="16200" y="3019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3019"/>
                  </a:lnTo>
                  <a:close/>
                </a:path>
              </a:pathLst>
            </a:custGeom>
            <a:solidFill>
              <a:srgbClr val="404040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3864516" y="3285309"/>
              <a:ext cx="751777" cy="140205"/>
            </a:xfrm>
            <a:prstGeom prst="rect">
              <a:avLst/>
            </a:prstGeom>
            <a:solidFill>
              <a:srgbClr val="FFE066"/>
            </a:solidFill>
            <a:ln w="635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3864516" y="3423980"/>
              <a:ext cx="751777" cy="140205"/>
            </a:xfrm>
            <a:prstGeom prst="rect">
              <a:avLst/>
            </a:prstGeom>
            <a:solidFill>
              <a:srgbClr val="FFE066"/>
            </a:solidFill>
            <a:ln w="635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3625314" y="2831054"/>
              <a:ext cx="3785319" cy="3065622"/>
            </a:xfrm>
            <a:prstGeom prst="roundRect">
              <a:avLst>
                <a:gd name="adj" fmla="val 16667"/>
              </a:avLst>
            </a:prstGeom>
            <a:solidFill>
              <a:srgbClr val="BF9900">
                <a:alpha val="20000"/>
              </a:srgbClr>
            </a:solidFill>
            <a:ln w="9525" cap="flat">
              <a:solidFill>
                <a:srgbClr val="043579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4727631" y="3613296"/>
              <a:ext cx="1314270" cy="1101149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2600"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latin typeface="Segoe UI Semilight"/>
                  <a:ea typeface="Segoe UI Semilight"/>
                  <a:cs typeface="Segoe UI Semilight"/>
                  <a:sym typeface="Segoe UI Semilight"/>
                </a:rPr>
                <a:t>H</a:t>
              </a:r>
              <a:r>
                <a:rPr baseline="-16230">
                  <a:latin typeface="Segoe UI Semilight"/>
                  <a:ea typeface="Segoe UI Semilight"/>
                  <a:cs typeface="Segoe UI Semilight"/>
                  <a:sym typeface="Segoe UI Semilight"/>
                </a:rPr>
                <a:t>2</a:t>
              </a:r>
              <a:r>
                <a:rPr>
                  <a:latin typeface="Segoe UI Semilight"/>
                  <a:ea typeface="Segoe UI Semilight"/>
                  <a:cs typeface="Segoe UI Semilight"/>
                  <a:sym typeface="Segoe UI Semilight"/>
                </a:rPr>
                <a:t>O</a:t>
              </a:r>
            </a:p>
            <a:p>
              <a:pPr algn="ctr" defTabSz="457200">
                <a:defRPr sz="2600"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latin typeface="Segoe UI Semilight"/>
                  <a:ea typeface="Segoe UI Semilight"/>
                  <a:cs typeface="Segoe UI Semilight"/>
                  <a:sym typeface="Segoe UI Semilight"/>
                </a:rPr>
                <a:t>Frame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6456874" y="3709589"/>
              <a:ext cx="751777" cy="140205"/>
            </a:xfrm>
            <a:prstGeom prst="rect">
              <a:avLst/>
            </a:prstGeom>
            <a:solidFill>
              <a:srgbClr val="FFE066"/>
            </a:solidFill>
            <a:ln w="635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6456874" y="3848258"/>
              <a:ext cx="751777" cy="140205"/>
            </a:xfrm>
            <a:prstGeom prst="rect">
              <a:avLst/>
            </a:prstGeom>
            <a:solidFill>
              <a:srgbClr val="FFE066"/>
            </a:solidFill>
            <a:ln w="635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021802" y="5277797"/>
              <a:ext cx="751777" cy="140205"/>
            </a:xfrm>
            <a:prstGeom prst="rect">
              <a:avLst/>
            </a:prstGeom>
            <a:solidFill>
              <a:srgbClr val="FFE066"/>
            </a:solidFill>
            <a:ln w="635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021802" y="5416466"/>
              <a:ext cx="751777" cy="140205"/>
            </a:xfrm>
            <a:prstGeom prst="rect">
              <a:avLst/>
            </a:prstGeom>
            <a:solidFill>
              <a:srgbClr val="FFE066"/>
            </a:solidFill>
            <a:ln w="635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864789" y="3150535"/>
              <a:ext cx="751777" cy="140205"/>
            </a:xfrm>
            <a:prstGeom prst="rect">
              <a:avLst/>
            </a:prstGeom>
            <a:solidFill>
              <a:srgbClr val="FFE066"/>
            </a:solidFill>
            <a:ln w="635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3864789" y="3010331"/>
              <a:ext cx="751777" cy="140206"/>
            </a:xfrm>
            <a:prstGeom prst="rect">
              <a:avLst/>
            </a:prstGeom>
            <a:solidFill>
              <a:srgbClr val="FFE066"/>
            </a:solidFill>
            <a:ln w="635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6456874" y="3573521"/>
              <a:ext cx="751777" cy="140205"/>
            </a:xfrm>
            <a:prstGeom prst="rect">
              <a:avLst/>
            </a:prstGeom>
            <a:solidFill>
              <a:srgbClr val="FFE066"/>
            </a:solidFill>
            <a:ln w="635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6456874" y="3988462"/>
              <a:ext cx="751777" cy="140205"/>
            </a:xfrm>
            <a:prstGeom prst="rect">
              <a:avLst/>
            </a:prstGeom>
            <a:solidFill>
              <a:srgbClr val="FFE066"/>
            </a:solidFill>
            <a:ln w="635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5021802" y="5137593"/>
              <a:ext cx="751777" cy="140205"/>
            </a:xfrm>
            <a:prstGeom prst="rect">
              <a:avLst/>
            </a:prstGeom>
            <a:solidFill>
              <a:srgbClr val="FFE066"/>
            </a:solidFill>
            <a:ln w="635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5021802" y="5556670"/>
              <a:ext cx="751777" cy="140205"/>
            </a:xfrm>
            <a:prstGeom prst="rect">
              <a:avLst/>
            </a:prstGeom>
            <a:solidFill>
              <a:srgbClr val="FFE066"/>
            </a:solidFill>
            <a:ln w="635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041990" y="0"/>
              <a:ext cx="1662581" cy="1308010"/>
            </a:xfrm>
            <a:prstGeom prst="rect">
              <a:avLst/>
            </a:prstGeom>
            <a:solidFill>
              <a:srgbClr val="F8E805"/>
            </a:solidFill>
            <a:ln w="9525" cap="flat">
              <a:solidFill>
                <a:srgbClr val="80808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041990" y="135531"/>
              <a:ext cx="1662581" cy="1034367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sz="4200" b="1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 b="0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b="1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3.2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3866812" y="3767"/>
              <a:ext cx="3675808" cy="137128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3000"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latin typeface="Segoe UI Semilight"/>
                  <a:ea typeface="Segoe UI Semilight"/>
                  <a:cs typeface="Segoe UI Semilight"/>
                  <a:sym typeface="Segoe UI Semilight"/>
                </a:rPr>
                <a:t>Distributed H</a:t>
              </a:r>
              <a:r>
                <a:rPr baseline="-17399">
                  <a:latin typeface="Segoe UI Semilight"/>
                  <a:ea typeface="Segoe UI Semilight"/>
                  <a:cs typeface="Segoe UI Semilight"/>
                  <a:sym typeface="Segoe UI Semilight"/>
                </a:rPr>
                <a:t>2</a:t>
              </a:r>
              <a:r>
                <a:rPr>
                  <a:latin typeface="Segoe UI Semilight"/>
                  <a:ea typeface="Segoe UI Semilight"/>
                  <a:cs typeface="Segoe UI Semilight"/>
                  <a:sym typeface="Segoe UI Semilight"/>
                </a:rPr>
                <a:t>O</a:t>
              </a:r>
            </a:p>
            <a:p>
              <a:pPr algn="ctr" defTabSz="457200">
                <a:defRPr sz="3000"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latin typeface="Segoe UI Semilight"/>
                  <a:ea typeface="Segoe UI Semilight"/>
                  <a:cs typeface="Segoe UI Semilight"/>
                  <a:sym typeface="Segoe UI Semilight"/>
                </a:rPr>
                <a:t>Frame in DKV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7747707" y="976917"/>
              <a:ext cx="3604413" cy="733095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sz="3200" b="1"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 b="0"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b="1">
                  <a:latin typeface="Segoe UI Semilight"/>
                  <a:ea typeface="Segoe UI Semilight"/>
                  <a:cs typeface="Segoe UI Semilight"/>
                  <a:sym typeface="Segoe UI Semilight"/>
                </a:rPr>
                <a:t>H2O Cluster</a:t>
              </a:r>
            </a:p>
          </p:txBody>
        </p:sp>
      </p:grpSp>
      <p:grpSp>
        <p:nvGrpSpPr>
          <p:cNvPr id="316" name="Group 316"/>
          <p:cNvGrpSpPr/>
          <p:nvPr/>
        </p:nvGrpSpPr>
        <p:grpSpPr>
          <a:xfrm>
            <a:off x="5612695" y="3280729"/>
            <a:ext cx="7769372" cy="4519783"/>
            <a:chOff x="0" y="0"/>
            <a:chExt cx="7769370" cy="4519782"/>
          </a:xfrm>
        </p:grpSpPr>
        <p:sp>
          <p:nvSpPr>
            <p:cNvPr id="312" name="Shape 312"/>
            <p:cNvSpPr/>
            <p:nvPr/>
          </p:nvSpPr>
          <p:spPr>
            <a:xfrm>
              <a:off x="1942704" y="2129693"/>
              <a:ext cx="3675807" cy="239009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sz="3000"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>
                  <a:latin typeface="Segoe UI Semilight"/>
                  <a:ea typeface="Segoe UI Semilight"/>
                  <a:cs typeface="Segoe UI Semilight"/>
                  <a:sym typeface="Segoe UI Semilight"/>
                </a:rPr>
                <a:t>Return pointer to data in REST API JSON Response</a:t>
              </a:r>
            </a:p>
          </p:txBody>
        </p:sp>
        <p:sp>
          <p:nvSpPr>
            <p:cNvPr id="313" name="Shape 313"/>
            <p:cNvSpPr/>
            <p:nvPr/>
          </p:nvSpPr>
          <p:spPr>
            <a:xfrm>
              <a:off x="2911263" y="0"/>
              <a:ext cx="1662580" cy="1308010"/>
            </a:xfrm>
            <a:prstGeom prst="rect">
              <a:avLst/>
            </a:prstGeom>
            <a:solidFill>
              <a:srgbClr val="F8E805"/>
            </a:solidFill>
            <a:ln w="9525" cap="flat">
              <a:solidFill>
                <a:srgbClr val="80808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911263" y="135530"/>
              <a:ext cx="1662580" cy="1034367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defRPr sz="4200" b="1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 b="0">
                  <a:solidFill>
                    <a:srgbClr val="00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defRPr>
              </a:pPr>
              <a:r>
                <a:rPr b="1">
                  <a:solidFill>
                    <a:srgbClr val="595959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rPr>
                <a:t>3.3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0" y="1636884"/>
              <a:ext cx="7769371" cy="1815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7" extrusionOk="0">
                  <a:moveTo>
                    <a:pt x="21600" y="6580"/>
                  </a:moveTo>
                  <a:cubicBezTo>
                    <a:pt x="19578" y="3995"/>
                    <a:pt x="17556" y="1411"/>
                    <a:pt x="15111" y="704"/>
                  </a:cubicBezTo>
                  <a:cubicBezTo>
                    <a:pt x="12667" y="-4"/>
                    <a:pt x="9452" y="-983"/>
                    <a:pt x="6933" y="2336"/>
                  </a:cubicBezTo>
                  <a:cubicBezTo>
                    <a:pt x="4415" y="5655"/>
                    <a:pt x="563" y="19583"/>
                    <a:pt x="0" y="20617"/>
                  </a:cubicBezTo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latin typeface="Segoe UI Semilight"/>
                  <a:ea typeface="Segoe UI Semilight"/>
                  <a:cs typeface="Segoe UI Semilight"/>
                  <a:sym typeface="Segoe UI Semilight"/>
                </a:defRPr>
              </a:pPr>
              <a:endParaRPr/>
            </a:p>
          </p:txBody>
        </p:sp>
      </p:grpSp>
      <p:sp>
        <p:nvSpPr>
          <p:cNvPr id="317" name="Shape 317"/>
          <p:cNvSpPr/>
          <p:nvPr/>
        </p:nvSpPr>
        <p:spPr>
          <a:xfrm>
            <a:off x="799202" y="2144277"/>
            <a:ext cx="3672150" cy="9163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 defTabSz="457200">
              <a:defRPr sz="5600" b="1">
                <a:solidFill>
                  <a:srgbClr val="808080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r>
              <a:rPr b="1">
                <a:solidFill>
                  <a:srgbClr val="808080"/>
                </a:solidFill>
                <a:latin typeface="Segoe UI Semibold"/>
                <a:ea typeface="Segoe UI Semibold"/>
                <a:cs typeface="Segoe UI Semibold"/>
                <a:sym typeface="Segoe UI Semibold"/>
              </a:rPr>
              <a:t>STEP 3</a:t>
            </a:r>
          </a:p>
        </p:txBody>
      </p:sp>
      <p:sp>
        <p:nvSpPr>
          <p:cNvPr id="318" name="Shape 318"/>
          <p:cNvSpPr/>
          <p:nvPr/>
        </p:nvSpPr>
        <p:spPr>
          <a:xfrm>
            <a:off x="1415369" y="3102056"/>
            <a:ext cx="2446008" cy="1"/>
          </a:xfrm>
          <a:prstGeom prst="line">
            <a:avLst/>
          </a:prstGeom>
          <a:ln w="88900">
            <a:solidFill>
              <a:srgbClr val="F8E805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64746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 advAuto="0"/>
      <p:bldP spid="275" grpId="0" animBg="1" advAuto="0"/>
      <p:bldP spid="311" grpId="0" animBg="1" advAuto="0"/>
      <p:bldP spid="316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Supported Python Functions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47248"/>
              </p:ext>
            </p:extLst>
          </p:nvPr>
        </p:nvGraphicFramePr>
        <p:xfrm>
          <a:off x="1072393" y="2235200"/>
          <a:ext cx="22661833" cy="11047028"/>
        </p:xfrm>
        <a:graphic>
          <a:graphicData uri="http://schemas.openxmlformats.org/drawingml/2006/table">
            <a:tbl>
              <a:tblPr/>
              <a:tblGrid>
                <a:gridCol w="5765732"/>
                <a:gridCol w="9342157"/>
                <a:gridCol w="7553944"/>
              </a:tblGrid>
              <a:tr h="1347198">
                <a:tc>
                  <a:txBody>
                    <a:bodyPr/>
                    <a:lstStyle/>
                    <a:p>
                      <a:r>
                        <a:rPr lang="en-US" sz="30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3000">
                          <a:effectLst/>
                          <a:latin typeface="Helvetica" charset="0"/>
                        </a:rPr>
                      </a:br>
                      <a:endParaRPr lang="en-US" sz="3000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Standard Python </a:t>
                      </a:r>
                      <a:endParaRPr lang="en-US" sz="3000" b="1" dirty="0" smtClean="0"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  <a:p>
                      <a:pPr algn="ctr"/>
                      <a:r>
                        <a:rPr lang="en-US" sz="3000" b="1" dirty="0" smtClean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lang="en-US" sz="30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Using module pandas and scikit-learn)</a:t>
                      </a:r>
                      <a:endParaRPr lang="en-US" sz="3000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Python on H2O</a:t>
                      </a:r>
                      <a:endParaRPr lang="en-US" sz="3000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79"/>
                    </a:solidFill>
                  </a:tcPr>
                </a:tc>
              </a:tr>
              <a:tr h="938802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Reading in data</a:t>
                      </a:r>
                      <a:endParaRPr lang="en-US" sz="3000" b="1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pandas.read_csv(data_path)</a:t>
                      </a:r>
                      <a:endParaRPr lang="en-US" sz="300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h2o.import_file(data_path)</a:t>
                      </a:r>
                      <a:endParaRPr lang="en-US" sz="300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6E3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Summarizing data</a:t>
                      </a:r>
                      <a:endParaRPr lang="en-US" sz="3000" b="1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pandas_frame.describe()</a:t>
                      </a:r>
                      <a:endParaRPr lang="en-US" sz="300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h2o_frame.describe()</a:t>
                      </a:r>
                      <a:endParaRPr lang="en-US" sz="300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2"/>
                    </a:solidFill>
                  </a:tcPr>
                </a:tc>
              </a:tr>
              <a:tr h="1338370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Combining rows or columns</a:t>
                      </a:r>
                      <a:endParaRPr lang="en-US" sz="3000" b="1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pandas.concat(list[frame1,frame2],axis = 1</a:t>
                      </a:r>
                      <a:r>
                        <a:rPr lang="en-US" sz="30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  <a:p>
                      <a:endParaRPr lang="en-US" sz="3000" dirty="0">
                        <a:effectLst/>
                      </a:endParaRPr>
                    </a:p>
                    <a:p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pandas.concat(list[frame1,frame2</a:t>
                      </a:r>
                      <a:r>
                        <a:rPr lang="en-US" sz="30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])</a:t>
                      </a:r>
                      <a:r>
                        <a:rPr lang="en-US" sz="30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3000" dirty="0">
                          <a:effectLst/>
                          <a:latin typeface="Helvetica" charset="0"/>
                        </a:rPr>
                      </a:br>
                      <a:endParaRPr lang="en-US" sz="3000" dirty="0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h2o_frame.cbind(h2o_frame2</a:t>
                      </a:r>
                      <a:r>
                        <a:rPr lang="en-US" sz="30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  <a:p>
                      <a:endParaRPr lang="en-US" sz="3000" dirty="0">
                        <a:effectLst/>
                      </a:endParaRPr>
                    </a:p>
                    <a:p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h2o_frame.rbind(h2o_frame2)</a:t>
                      </a:r>
                      <a:endParaRPr lang="en-US" sz="3000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6E3"/>
                    </a:solidFill>
                  </a:tcPr>
                </a:tc>
              </a:tr>
              <a:tr h="965200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Unary or Binary Operations</a:t>
                      </a:r>
                      <a:endParaRPr lang="en-US" sz="3000" b="1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00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+,-,*,/,^,%%, %/%,etc</a:t>
                      </a:r>
                      <a:endParaRPr lang="fr-FR" sz="300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00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+,-,*,/,^,%%, %/%,etc</a:t>
                      </a:r>
                      <a:endParaRPr lang="fr-FR" sz="300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2"/>
                    </a:solidFill>
                  </a:tcPr>
                </a:tc>
              </a:tr>
              <a:tr h="938302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Building </a:t>
                      </a:r>
                      <a:r>
                        <a:rPr lang="en-US" sz="3000" b="1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Random</a:t>
                      </a:r>
                      <a:r>
                        <a:rPr lang="en-US" sz="3000" b="1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Forest Model</a:t>
                      </a:r>
                      <a:endParaRPr lang="en-US" sz="3000" b="1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model = </a:t>
                      </a:r>
                      <a:r>
                        <a:rPr lang="en-US" sz="3000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RandomForestClassifier</a:t>
                      </a:r>
                      <a:r>
                        <a:rPr lang="en-US" sz="30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lang="en-US" sz="3000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n_estimators</a:t>
                      </a:r>
                      <a:r>
                        <a:rPr lang="en-US" sz="30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= 100)</a:t>
                      </a:r>
                      <a:endParaRPr lang="en-US" sz="3000" dirty="0">
                        <a:effectLst/>
                      </a:endParaRPr>
                    </a:p>
                    <a:p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model = </a:t>
                      </a:r>
                      <a:r>
                        <a:rPr lang="en-US" sz="3000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model.fit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lang="en-US" sz="3000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x_frame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lang="en-US" sz="3000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y_frame</a:t>
                      </a:r>
                      <a:r>
                        <a:rPr lang="en-US" sz="30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lang="en-US" sz="3000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model = H2ORandomForestClassifier(</a:t>
                      </a:r>
                      <a:r>
                        <a:rPr lang="en-US" sz="3000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n_trees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= 100)</a:t>
                      </a:r>
                      <a:endParaRPr lang="en-US" sz="3000" dirty="0">
                        <a:effectLst/>
                      </a:endParaRPr>
                    </a:p>
                    <a:p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model = </a:t>
                      </a:r>
                      <a:r>
                        <a:rPr lang="en-US" sz="3000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model.train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(x, y, </a:t>
                      </a:r>
                      <a:r>
                        <a:rPr lang="en-US" sz="3000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train_frame</a:t>
                      </a:r>
                      <a:r>
                        <a:rPr lang="en-US" sz="30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)</a:t>
                      </a:r>
                      <a:r>
                        <a:rPr lang="en-US" sz="30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3000" dirty="0">
                          <a:effectLst/>
                          <a:latin typeface="Helvetica" charset="0"/>
                        </a:rPr>
                      </a:br>
                      <a:endParaRPr lang="en-US" sz="3000" dirty="0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6E3"/>
                    </a:solidFill>
                  </a:tcPr>
                </a:tc>
              </a:tr>
              <a:tr h="697068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Predict with Model</a:t>
                      </a:r>
                      <a:endParaRPr lang="en-US" sz="3000" b="1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model.predict</a:t>
                      </a:r>
                      <a:endParaRPr lang="en-US" sz="300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model.predict</a:t>
                      </a:r>
                      <a:endParaRPr lang="en-US" sz="300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2"/>
                    </a:solidFill>
                  </a:tcPr>
                </a:tc>
              </a:tr>
              <a:tr h="1333469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Obtaining Metrics</a:t>
                      </a:r>
                      <a:endParaRPr lang="en-US" sz="3000" b="1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metrics.auc</a:t>
                      </a:r>
                      <a:endParaRPr lang="en-US" sz="300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metrics = model.model_performance(frame)</a:t>
                      </a:r>
                      <a:endParaRPr lang="en-US" sz="3000">
                        <a:effectLst/>
                      </a:endParaRPr>
                    </a:p>
                    <a:p>
                      <a:r>
                        <a:rPr lang="en-US" sz="300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metrics.auc()</a:t>
                      </a:r>
                      <a:endParaRPr lang="en-US" sz="300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6E3"/>
                    </a:solidFill>
                  </a:tcPr>
                </a:tc>
              </a:tr>
              <a:tr h="1091691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Unsupported Functions</a:t>
                      </a:r>
                      <a:endParaRPr lang="en-US" sz="3000" b="1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sklearn.neighbors</a:t>
                      </a:r>
                      <a:endParaRPr lang="en-US" sz="300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UNSUPPORTED</a:t>
                      </a:r>
                      <a:endParaRPr lang="en-US" sz="3000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739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Supported R Functions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828052"/>
              </p:ext>
            </p:extLst>
          </p:nvPr>
        </p:nvGraphicFramePr>
        <p:xfrm>
          <a:off x="1072393" y="2235200"/>
          <a:ext cx="22661833" cy="9666100"/>
        </p:xfrm>
        <a:graphic>
          <a:graphicData uri="http://schemas.openxmlformats.org/drawingml/2006/table">
            <a:tbl>
              <a:tblPr/>
              <a:tblGrid>
                <a:gridCol w="5765732"/>
                <a:gridCol w="9342157"/>
                <a:gridCol w="7553944"/>
              </a:tblGrid>
              <a:tr h="1347198">
                <a:tc>
                  <a:txBody>
                    <a:bodyPr/>
                    <a:lstStyle/>
                    <a:p>
                      <a:r>
                        <a:rPr lang="en-US" sz="30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3000">
                          <a:effectLst/>
                          <a:latin typeface="Helvetica" charset="0"/>
                        </a:rPr>
                      </a:br>
                      <a:endParaRPr lang="en-US" sz="3000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Standard </a:t>
                      </a:r>
                      <a:r>
                        <a:rPr lang="en-US" sz="3000" b="1" dirty="0" smtClean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R</a:t>
                      </a:r>
                      <a:endParaRPr lang="en-US" sz="3000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R on </a:t>
                      </a:r>
                      <a:r>
                        <a:rPr lang="en-US" sz="30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H2O</a:t>
                      </a:r>
                      <a:endParaRPr lang="en-US" sz="3000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3779"/>
                    </a:solidFill>
                  </a:tcPr>
                </a:tc>
              </a:tr>
              <a:tr h="938802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Reading in data</a:t>
                      </a:r>
                      <a:endParaRPr lang="en-US" sz="3000" b="1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read.csv, read.table</a:t>
                      </a:r>
                      <a:endParaRPr lang="en-US" sz="3000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h2o.importFile(data_path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lang="en-US" sz="3000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6E3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Summarizing data</a:t>
                      </a:r>
                      <a:endParaRPr lang="en-US" sz="3000" b="1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summary</a:t>
                      </a:r>
                      <a:endParaRPr lang="en-US" sz="3000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h2o.summary</a:t>
                      </a:r>
                      <a:endParaRPr lang="en-US" sz="3000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2"/>
                    </a:solidFill>
                  </a:tcPr>
                </a:tc>
              </a:tr>
              <a:tr h="1338370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Combining rows or columns</a:t>
                      </a:r>
                      <a:endParaRPr lang="en-US" sz="3000" b="1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cbind,</a:t>
                      </a:r>
                      <a:r>
                        <a:rPr lang="en-US" sz="3000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rbind</a:t>
                      </a:r>
                      <a:r>
                        <a:rPr lang="en-US" sz="30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3000" dirty="0">
                          <a:effectLst/>
                          <a:latin typeface="Helvetica" charset="0"/>
                        </a:rPr>
                      </a:br>
                      <a:endParaRPr lang="en-US" sz="3000" dirty="0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h2o.cbind, h2o.rbind</a:t>
                      </a:r>
                      <a:endParaRPr lang="en-US" sz="3000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6E3"/>
                    </a:solidFill>
                  </a:tcPr>
                </a:tc>
              </a:tr>
              <a:tr h="965200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Unary or Binary Operations</a:t>
                      </a:r>
                      <a:endParaRPr lang="en-US" sz="3000" b="1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00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+,-,*,/,^,%%, %/%,etc</a:t>
                      </a:r>
                      <a:endParaRPr lang="fr-FR" sz="300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00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+,-,*,/,^,%%, %/%,etc</a:t>
                      </a:r>
                      <a:endParaRPr lang="fr-FR" sz="300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2"/>
                    </a:solidFill>
                  </a:tcPr>
                </a:tc>
              </a:tr>
              <a:tr h="938302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Building </a:t>
                      </a:r>
                      <a:r>
                        <a:rPr lang="en-US" sz="3000" b="1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Random</a:t>
                      </a:r>
                      <a:r>
                        <a:rPr lang="en-US" sz="3000" b="1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Forest Model</a:t>
                      </a:r>
                      <a:endParaRPr lang="en-US" sz="3000" b="1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randomForest(ntree</a:t>
                      </a:r>
                      <a:r>
                        <a:rPr lang="en-US" sz="3000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= 100)</a:t>
                      </a:r>
                      <a:endParaRPr lang="en-US" sz="3000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H2o.randomForest(n_trees</a:t>
                      </a:r>
                      <a:r>
                        <a:rPr lang="en-US" sz="3000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= 100)</a:t>
                      </a:r>
                      <a:r>
                        <a:rPr lang="en-US" sz="30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3000" dirty="0">
                          <a:effectLst/>
                          <a:latin typeface="Helvetica" charset="0"/>
                        </a:rPr>
                      </a:br>
                      <a:endParaRPr lang="en-US" sz="3000" dirty="0">
                        <a:effectLst/>
                        <a:latin typeface="Helvetica" charset="0"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6E3"/>
                    </a:solidFill>
                  </a:tcPr>
                </a:tc>
              </a:tr>
              <a:tr h="697068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Predict with Model</a:t>
                      </a:r>
                      <a:endParaRPr lang="en-US" sz="3000" b="1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predict</a:t>
                      </a:r>
                      <a:endParaRPr lang="en-US" sz="3000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h2o.predict</a:t>
                      </a:r>
                      <a:endParaRPr lang="en-US" sz="3000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2"/>
                    </a:solidFill>
                  </a:tcPr>
                </a:tc>
              </a:tr>
              <a:tr h="1333469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Obtaining Metrics</a:t>
                      </a:r>
                      <a:endParaRPr lang="en-US" sz="3000" b="1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auc</a:t>
                      </a:r>
                      <a:endParaRPr lang="en-US" sz="3000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h2o.auc</a:t>
                      </a:r>
                      <a:endParaRPr lang="en-US" sz="3000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6E3"/>
                    </a:solidFill>
                  </a:tcPr>
                </a:tc>
              </a:tr>
              <a:tr h="1091691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Unsupported Functions</a:t>
                      </a:r>
                      <a:endParaRPr lang="en-US" sz="3000" b="1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smooth</a:t>
                      </a:r>
                      <a:endParaRPr lang="en-US" sz="3000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UNSUPPORTED</a:t>
                      </a:r>
                      <a:endParaRPr lang="en-US" sz="3000" dirty="0">
                        <a:effectLst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666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Demo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783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Use Case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End Goal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Build a model that can predict whether a loan will default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Why?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We can use this to identify which loans should be approved.</a:t>
            </a:r>
          </a:p>
          <a:p>
            <a:pPr marL="0" indent="0"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How?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Use information about the loan and loan applicant to train a model that will predict whether the loan ended up defaulting.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6599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Data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4" name="Table 229"/>
          <p:cNvGraphicFramePr/>
          <p:nvPr>
            <p:extLst>
              <p:ext uri="{D42A27DB-BD31-4B8C-83A1-F6EECF244321}">
                <p14:modId xmlns:p14="http://schemas.microsoft.com/office/powerpoint/2010/main" val="1283030996"/>
              </p:ext>
            </p:extLst>
          </p:nvPr>
        </p:nvGraphicFramePr>
        <p:xfrm>
          <a:off x="1103180" y="2330250"/>
          <a:ext cx="22442621" cy="900651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16620"/>
                <a:gridCol w="14097000"/>
                <a:gridCol w="3429001"/>
              </a:tblGrid>
              <a:tr h="539950"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b="1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Columns</a:t>
                      </a:r>
                      <a:endParaRPr sz="3600" b="1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solidFill>
                        <a:srgbClr val="FFC000"/>
                      </a:solidFill>
                    </a:lnT>
                    <a:lnB w="25400">
                      <a:miter lim="400000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b="1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Description</a:t>
                      </a:r>
                      <a:endParaRPr sz="3600" b="1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solidFill>
                        <a:srgbClr val="FFC000"/>
                      </a:solidFill>
                    </a:lnT>
                    <a:lnB w="25400">
                      <a:miter lim="400000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b="1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Units</a:t>
                      </a:r>
                      <a:endParaRPr sz="3600" b="1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solidFill>
                        <a:srgbClr val="FFC000"/>
                      </a:solidFill>
                    </a:lnT>
                    <a:lnB w="25400">
                      <a:noFill/>
                      <a:miter lim="400000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1325553"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dirty="0" smtClean="0">
                          <a:latin typeface="Calibri" charset="0"/>
                          <a:ea typeface="Calibri" charset="0"/>
                          <a:cs typeface="Calibri" charset="0"/>
                          <a:sym typeface="Calibri"/>
                        </a:rPr>
                        <a:t>loan_amnt</a:t>
                      </a:r>
                      <a:endParaRPr lang="en-US" sz="36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Calibri" charset="0"/>
                        <a:ea typeface="Calibri" charset="0"/>
                        <a:cs typeface="Calibri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  <a:defRPr sz="36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lang="en-US" baseline="0" dirty="0" smtClean="0"/>
                        <a:t>Requested loan amount</a:t>
                      </a:r>
                      <a:endParaRPr dirty="0"/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  <a:defRPr sz="3600">
                          <a:latin typeface="+mn-lt"/>
                          <a:ea typeface="+mn-ea"/>
                          <a:cs typeface="+mn-cs"/>
                          <a:sym typeface="Calibri"/>
                        </a:defRPr>
                      </a:pPr>
                      <a:r>
                        <a:rPr lang="en-US" dirty="0" smtClean="0"/>
                        <a:t>Dollars</a:t>
                      </a:r>
                      <a:endParaRPr dirty="0"/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  <a:miter lim="400000"/>
                    </a:lnB>
                    <a:noFill/>
                  </a:tcPr>
                </a:tc>
              </a:tr>
              <a:tr h="583783"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b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term</a:t>
                      </a:r>
                      <a:endParaRPr sz="3600" b="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Loan term</a:t>
                      </a:r>
                      <a:r>
                        <a:rPr lang="en-US" sz="3600" baseline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 length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Months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583783"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b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int_rate</a:t>
                      </a:r>
                      <a:endParaRPr sz="3600" b="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Interest rate of the</a:t>
                      </a:r>
                      <a:r>
                        <a:rPr lang="en-US" sz="3600" baseline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 loan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%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</a:tr>
              <a:tr h="583783"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b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emp_length</a:t>
                      </a:r>
                      <a:endParaRPr sz="3600" b="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Borrower’s length </a:t>
                      </a: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of employment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Years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583783"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b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home_ownership</a:t>
                      </a:r>
                      <a:endParaRPr sz="3600" b="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Borrower’s home</a:t>
                      </a:r>
                      <a:r>
                        <a:rPr lang="en-US" sz="3600" baseline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 ownership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Categorical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</a:tr>
              <a:tr h="583783"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dirty="0" smtClean="0">
                          <a:latin typeface="Calibri" charset="0"/>
                          <a:ea typeface="Calibri" charset="0"/>
                          <a:cs typeface="Calibri" charset="0"/>
                          <a:sym typeface="Calibri"/>
                        </a:rPr>
                        <a:t>annual_inc</a:t>
                      </a:r>
                      <a:endParaRPr lang="en-US" sz="3600" b="0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Calibri" charset="0"/>
                        <a:ea typeface="Calibri" charset="0"/>
                        <a:cs typeface="Calibri" charset="0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Borrower’s </a:t>
                      </a:r>
                      <a:r>
                        <a:rPr lang="en-US" sz="3600" baseline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annual income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Dollars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583783"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b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purpose</a:t>
                      </a:r>
                      <a:endParaRPr sz="3600" b="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Purpose of the loan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Categorical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</a:tr>
              <a:tr h="583783"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b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addr_state</a:t>
                      </a:r>
                      <a:endParaRPr sz="3600" b="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State of residence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Categorical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583783"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b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dti</a:t>
                      </a:r>
                      <a:endParaRPr sz="3600" b="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Debt to income ratio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%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</a:tr>
              <a:tr h="583783"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b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deling_years</a:t>
                      </a:r>
                      <a:endParaRPr sz="3600" b="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Number of delinquencies in the past 2 years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Integer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  <a:tr h="583783"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b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issue_d</a:t>
                      </a:r>
                      <a:endParaRPr sz="3600" b="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The</a:t>
                      </a:r>
                      <a:r>
                        <a:rPr lang="en-US" sz="3600" baseline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 month which the loan was funded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Date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</a:lnB>
                    <a:noFill/>
                  </a:tcPr>
                </a:tc>
              </a:tr>
              <a:tr h="583783"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b="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loan_status</a:t>
                      </a:r>
                      <a:endParaRPr sz="3600" b="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solidFill>
                        <a:srgbClr val="FFC000"/>
                      </a:solidFill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The status of the loan – can be current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noFill/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solidFill>
                        <a:srgbClr val="FFC000"/>
                      </a:solidFill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  <a:defRPr sz="1800"/>
                      </a:pPr>
                      <a:r>
                        <a:rPr lang="en-US" sz="3600" dirty="0" smtClean="0">
                          <a:latin typeface="+mn-lt"/>
                          <a:ea typeface="+mn-ea"/>
                          <a:cs typeface="+mn-cs"/>
                          <a:sym typeface="Calibri"/>
                        </a:rPr>
                        <a:t>Categorical</a:t>
                      </a:r>
                      <a:endParaRPr sz="3600" dirty="0"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45720" marR="45720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solidFill>
                        <a:srgbClr val="FFC000"/>
                      </a:solidFill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3039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Resources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Data: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http://h2o-public-test-data.s3.amazonaws.com/bigdata/laptop/lending-club/LoanStats3a.csv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 Script: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lending_club_solutions.R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Python Script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lending_club_solutions.ipynb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12269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Questions?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823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/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Agenda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666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Today’s Talk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7493" y="4089301"/>
            <a:ext cx="10165307" cy="248867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Installation in Python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Installation in 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7493" y="2666379"/>
            <a:ext cx="442108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b="1" dirty="0" smtClean="0">
                <a:latin typeface="Calibri" charset="0"/>
                <a:ea typeface="Calibri" charset="0"/>
                <a:cs typeface="Calibri" charset="0"/>
              </a:rPr>
              <a:t>H2O Installation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07493" y="9498504"/>
            <a:ext cx="10165307" cy="297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>
            <a:lvl1pPr marL="685800" marR="0" indent="-6858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1pPr>
            <a:lvl2pPr marL="1567542" marR="0" indent="-653142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2pPr>
            <a:lvl3pPr marL="2133600" marR="0" indent="-6096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3pPr>
            <a:lvl4pPr marL="28651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4pPr>
            <a:lvl5pPr marL="35255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✦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5pPr>
            <a:lvl6pPr marL="29972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6pPr>
            <a:lvl7pPr marL="34544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7pPr>
            <a:lvl8pPr marL="39116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8pPr>
            <a:lvl9pPr marL="43688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9pPr>
          </a:lstStyle>
          <a:p>
            <a:pPr hangingPunct="1"/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H2O in Python</a:t>
            </a:r>
          </a:p>
          <a:p>
            <a:pPr hangingPunct="1"/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H2O in 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493" y="7949579"/>
            <a:ext cx="545982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alibri"/>
              </a:rPr>
              <a:t>Introduction to</a:t>
            </a:r>
            <a:r>
              <a:rPr kumimoji="0" lang="en-US" sz="5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charset="0"/>
                <a:ea typeface="Calibri" charset="0"/>
                <a:cs typeface="Calibri" charset="0"/>
                <a:sym typeface="Calibri"/>
              </a:rPr>
              <a:t> H2O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07493" y="9017000"/>
            <a:ext cx="10165307" cy="25352"/>
          </a:xfrm>
          <a:prstGeom prst="line">
            <a:avLst/>
          </a:prstGeom>
          <a:noFill/>
          <a:ln w="50800" cap="flat">
            <a:solidFill>
              <a:schemeClr val="accent3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/>
          <p:cNvCxnSpPr/>
          <p:nvPr/>
        </p:nvCxnSpPr>
        <p:spPr>
          <a:xfrm flipV="1">
            <a:off x="807493" y="3581352"/>
            <a:ext cx="10165307" cy="25352"/>
          </a:xfrm>
          <a:prstGeom prst="line">
            <a:avLst/>
          </a:prstGeom>
          <a:noFill/>
          <a:ln w="50800" cap="flat">
            <a:solidFill>
              <a:schemeClr val="accent3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 Placeholder 2"/>
          <p:cNvSpPr txBox="1">
            <a:spLocks/>
          </p:cNvSpPr>
          <p:nvPr/>
        </p:nvSpPr>
        <p:spPr>
          <a:xfrm>
            <a:off x="12948693" y="4089301"/>
            <a:ext cx="10165307" cy="726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>
            <a:lvl1pPr marL="685800" marR="0" indent="-6858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1pPr>
            <a:lvl2pPr marL="1567542" marR="0" indent="-653142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2pPr>
            <a:lvl3pPr marL="2133600" marR="0" indent="-6096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3pPr>
            <a:lvl4pPr marL="28651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4pPr>
            <a:lvl5pPr marL="35255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✦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5pPr>
            <a:lvl6pPr marL="29972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6pPr>
            <a:lvl7pPr marL="34544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7pPr>
            <a:lvl8pPr marL="39116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8pPr>
            <a:lvl9pPr marL="43688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9pPr>
          </a:lstStyle>
          <a:p>
            <a:pPr hangingPunct="1"/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Our Use Case</a:t>
            </a:r>
          </a:p>
          <a:p>
            <a:pPr hangingPunct="1"/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Importing data into H2O</a:t>
            </a:r>
          </a:p>
          <a:p>
            <a:pPr hangingPunct="1"/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Data Cleaning and Feature Engineering</a:t>
            </a:r>
          </a:p>
          <a:p>
            <a:pPr hangingPunct="1"/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Model Building</a:t>
            </a:r>
          </a:p>
          <a:p>
            <a:pPr hangingPunct="1"/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Using Flow with R and Python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948693" y="2666379"/>
            <a:ext cx="868346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b="1" smtClean="0">
                <a:latin typeface="Calibri" charset="0"/>
                <a:ea typeface="Calibri" charset="0"/>
                <a:cs typeface="Calibri" charset="0"/>
              </a:rPr>
              <a:t>Hands on Demo in R and Python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2948693" y="3581352"/>
            <a:ext cx="10165307" cy="25352"/>
          </a:xfrm>
          <a:prstGeom prst="line">
            <a:avLst/>
          </a:prstGeom>
          <a:noFill/>
          <a:ln w="50800" cap="flat">
            <a:solidFill>
              <a:schemeClr val="accent3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609762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H2O Installation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4926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H2O Prerequisites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To Launch H2O and Flow the only prerequisite is: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0"/>
              </a:spcBef>
              <a:buSzTx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64 bit Java 6+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472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Installing H2O in Python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7494" y="3071548"/>
            <a:ext cx="22663973" cy="9162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Prerequisite: Python 2.7+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07493" y="5635950"/>
            <a:ext cx="22663973" cy="2237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>
            <a:lvl1pPr marL="685800" marR="0" indent="-6858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1pPr>
            <a:lvl2pPr marL="1567542" marR="0" indent="-653142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2pPr>
            <a:lvl3pPr marL="2133600" marR="0" indent="-6096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3pPr>
            <a:lvl4pPr marL="28651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4pPr>
            <a:lvl5pPr marL="35255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✦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5pPr>
            <a:lvl6pPr marL="29972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6pPr>
            <a:lvl7pPr marL="34544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7pPr>
            <a:lvl8pPr marL="39116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8pPr>
            <a:lvl9pPr marL="43688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pip install requests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pip install tabulate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pip install scikit-learn</a:t>
            </a:r>
            <a:endParaRPr lang="en-US" sz="3100" dirty="0" smtClean="0">
              <a:solidFill>
                <a:srgbClr val="1B1F2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493" y="4614973"/>
            <a:ext cx="441467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000" dirty="0" smtClean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  <a:sym typeface="Futura"/>
              </a:rPr>
              <a:t>Install Dependencies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07493" y="9364006"/>
            <a:ext cx="22663973" cy="39201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>
            <a:lvl1pPr marL="685800" marR="0" indent="-6858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1pPr>
            <a:lvl2pPr marL="1567542" marR="0" indent="-653142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2pPr>
            <a:lvl3pPr marL="2133600" marR="0" indent="-6096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3pPr>
            <a:lvl4pPr marL="28651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4pPr>
            <a:lvl5pPr marL="35255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✦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5pPr>
            <a:lvl6pPr marL="29972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6pPr>
            <a:lvl7pPr marL="34544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7pPr>
            <a:lvl8pPr marL="39116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8pPr>
            <a:lvl9pPr marL="43688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0F7001"/>
                </a:solidFill>
                <a:latin typeface="Courier" charset="0"/>
              </a:rPr>
              <a:t># The following command removes the H</a:t>
            </a:r>
            <a:r>
              <a:rPr lang="en-US" sz="2000" baseline="-25000" dirty="0">
                <a:solidFill>
                  <a:srgbClr val="0F7001"/>
                </a:solidFill>
                <a:latin typeface="Courier" charset="0"/>
              </a:rPr>
              <a:t>2</a:t>
            </a:r>
            <a:r>
              <a:rPr lang="en-US" sz="3200" dirty="0">
                <a:solidFill>
                  <a:srgbClr val="0F7001"/>
                </a:solidFill>
                <a:latin typeface="Courier" charset="0"/>
              </a:rPr>
              <a:t>O module for Python.</a:t>
            </a:r>
            <a:endParaRPr lang="en-US" sz="3200" dirty="0">
              <a:solidFill>
                <a:prstClr val="black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pip uninstall h2o</a:t>
            </a:r>
          </a:p>
          <a:p>
            <a:endParaRPr lang="en-US" sz="3200" dirty="0">
              <a:solidFill>
                <a:prstClr val="black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F7001"/>
                </a:solidFill>
                <a:latin typeface="Courier" charset="0"/>
              </a:rPr>
              <a:t># Next, use pip to install this version of the H</a:t>
            </a:r>
            <a:r>
              <a:rPr lang="en-US" sz="2000" baseline="-25000" dirty="0">
                <a:solidFill>
                  <a:srgbClr val="0F7001"/>
                </a:solidFill>
                <a:latin typeface="Courier" charset="0"/>
              </a:rPr>
              <a:t>2</a:t>
            </a:r>
            <a:r>
              <a:rPr lang="en-US" sz="3200" dirty="0">
                <a:solidFill>
                  <a:srgbClr val="0F7001"/>
                </a:solidFill>
                <a:latin typeface="Courier" charset="0"/>
              </a:rPr>
              <a:t>O Python module.</a:t>
            </a:r>
            <a:endParaRPr lang="en-US" sz="3200" dirty="0">
              <a:solidFill>
                <a:prstClr val="black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pip install http://h2o-release.s3.amazonaws.com/h2o/rel-ueno/2/Python/h2o-3.10.4.2-py2.py3-none-any.whl</a:t>
            </a:r>
            <a:endParaRPr lang="en-US" sz="3100" dirty="0" smtClean="0">
              <a:solidFill>
                <a:srgbClr val="1B1F2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493" y="8526573"/>
            <a:ext cx="238687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000" dirty="0" smtClean="0">
                <a:solidFill>
                  <a:srgbClr val="595959"/>
                </a:solidFill>
                <a:latin typeface="Calibri" charset="0"/>
                <a:ea typeface="Calibri" charset="0"/>
                <a:cs typeface="Calibri" charset="0"/>
                <a:sym typeface="Futura"/>
              </a:rPr>
              <a:t>Install H2O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26724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Installing H2O in 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7493" y="2328350"/>
            <a:ext cx="22663973" cy="9162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Prerequisite: R(&gt;= 2.13.0)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07493" y="3623606"/>
            <a:ext cx="22663973" cy="84921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85000" lnSpcReduction="20000"/>
          </a:bodyPr>
          <a:lstStyle>
            <a:lvl1pPr marL="685800" marR="0" indent="-6858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1pPr>
            <a:lvl2pPr marL="1567542" marR="0" indent="-653142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2pPr>
            <a:lvl3pPr marL="2133600" marR="0" indent="-60960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3pPr>
            <a:lvl4pPr marL="28651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4pPr>
            <a:lvl5pPr marL="3525520" marR="0" indent="-731520" algn="l" defTabSz="9144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 typeface="Arial"/>
              <a:buChar char="✦"/>
              <a:tabLst/>
              <a:defRPr sz="40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5pPr>
            <a:lvl6pPr marL="29972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6pPr>
            <a:lvl7pPr marL="34544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7pPr>
            <a:lvl8pPr marL="39116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8pPr>
            <a:lvl9pPr marL="4368800" marR="0" indent="-711200" algn="l" defTabSz="91440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Futura"/>
                <a:ea typeface="Futura"/>
                <a:cs typeface="Futura"/>
                <a:sym typeface="Futura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0F7001"/>
                </a:solidFill>
                <a:latin typeface="Courier" charset="0"/>
              </a:rPr>
              <a:t># The following two commands remove any previously installed H</a:t>
            </a:r>
            <a:r>
              <a:rPr lang="en-US" sz="2000" baseline="-25000" dirty="0">
                <a:solidFill>
                  <a:srgbClr val="0F7001"/>
                </a:solidFill>
                <a:latin typeface="Courier" charset="0"/>
              </a:rPr>
              <a:t>2</a:t>
            </a:r>
            <a:r>
              <a:rPr lang="en-US" sz="3200" dirty="0">
                <a:solidFill>
                  <a:srgbClr val="0F7001"/>
                </a:solidFill>
                <a:latin typeface="Courier" charset="0"/>
              </a:rPr>
              <a:t>O packages for R.</a:t>
            </a:r>
            <a:endParaRPr lang="en-US" sz="3200" dirty="0">
              <a:solidFill>
                <a:prstClr val="black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if ("package:h2o" %in% search()) { detach("package:h2o", unload=TRUE) }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if ("h2o" %in% rownames(installed.packages())) { remove.packages("h2o") }</a:t>
            </a:r>
          </a:p>
          <a:p>
            <a:pPr marL="0" indent="0">
              <a:buNone/>
            </a:pPr>
            <a:endParaRPr lang="en-US" sz="3200" dirty="0">
              <a:solidFill>
                <a:prstClr val="black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F7001"/>
                </a:solidFill>
                <a:latin typeface="Courier" charset="0"/>
              </a:rPr>
              <a:t># Next, we download packages that H</a:t>
            </a:r>
            <a:r>
              <a:rPr lang="en-US" sz="2000" baseline="-25000" dirty="0">
                <a:solidFill>
                  <a:srgbClr val="0F7001"/>
                </a:solidFill>
                <a:latin typeface="Courier" charset="0"/>
              </a:rPr>
              <a:t>2</a:t>
            </a:r>
            <a:r>
              <a:rPr lang="en-US" sz="3200" dirty="0">
                <a:solidFill>
                  <a:srgbClr val="0F7001"/>
                </a:solidFill>
                <a:latin typeface="Courier" charset="0"/>
              </a:rPr>
              <a:t>O depends on.</a:t>
            </a:r>
            <a:endParaRPr lang="en-US" sz="3200" dirty="0">
              <a:solidFill>
                <a:prstClr val="black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if (! ("methods" %in% rownames(installed.packages()))) { install.packages("methods") }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if (! ("statmod" %in% rownames(installed.packages()))) { install.packages("statmod") }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if (! ("stats" %in% rownames(installed.packages()))) { install.packages("stats") }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if (! ("graphics" %in% rownames(installed.packages()))) { install.packages("graphics") }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if (! ("RCurl" %in% rownames(installed.packages()))) { install.packages("RCurl") }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if (! ("jsonlite" %in% rownames(installed.packages()))) { install.packages("jsonlite") }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if (! ("tools" %in% rownames(installed.packages()))) { install.packages("tools") }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if (! ("utils" %in% rownames(installed.packages()))) { install.packages("utils") }</a:t>
            </a:r>
          </a:p>
          <a:p>
            <a:pPr marL="0" indent="0">
              <a:buNone/>
            </a:pPr>
            <a:endParaRPr lang="en-US" sz="3200" dirty="0">
              <a:solidFill>
                <a:prstClr val="black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F7001"/>
                </a:solidFill>
                <a:latin typeface="Courier" charset="0"/>
              </a:rPr>
              <a:t># Now we download, install and initialize the H</a:t>
            </a:r>
            <a:r>
              <a:rPr lang="en-US" sz="2000" baseline="-25000" dirty="0">
                <a:solidFill>
                  <a:srgbClr val="0F7001"/>
                </a:solidFill>
                <a:latin typeface="Courier" charset="0"/>
              </a:rPr>
              <a:t>2</a:t>
            </a:r>
            <a:r>
              <a:rPr lang="en-US" sz="3200" dirty="0">
                <a:solidFill>
                  <a:srgbClr val="0F7001"/>
                </a:solidFill>
                <a:latin typeface="Courier" charset="0"/>
              </a:rPr>
              <a:t>O package for R.</a:t>
            </a:r>
            <a:endParaRPr lang="en-US" sz="3200" dirty="0">
              <a:solidFill>
                <a:prstClr val="black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install.packages("h2o", type="source", repos=(c("http://</a:t>
            </a:r>
            <a:r>
              <a:rPr lang="en-US" sz="3200" dirty="0" smtClean="0">
                <a:solidFill>
                  <a:prstClr val="black"/>
                </a:solidFill>
                <a:latin typeface="Courier" charset="0"/>
              </a:rPr>
              <a:t>h2o-release.s3.amazonaws.com/h2o/rel-ueno/2/R</a:t>
            </a:r>
            <a:r>
              <a:rPr lang="en-US" sz="3200" dirty="0">
                <a:solidFill>
                  <a:prstClr val="black"/>
                </a:solidFill>
                <a:latin typeface="Courier" charset="0"/>
              </a:rPr>
              <a:t>")))</a:t>
            </a:r>
            <a:endParaRPr lang="en-US" sz="3100" dirty="0" smtClean="0">
              <a:solidFill>
                <a:srgbClr val="1B1F2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09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ctrTitle"/>
          </p:nvPr>
        </p:nvSpPr>
        <p:spPr>
          <a:xfrm>
            <a:off x="4512874" y="5223712"/>
            <a:ext cx="15358251" cy="32685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0" spc="843">
                <a:solidFill>
                  <a:srgbClr val="A6AAA9"/>
                </a:solidFill>
              </a:defRPr>
            </a:lvl1pPr>
          </a:lstStyle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Introduction to H2O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18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Reading Data into H2O with Python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image1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1533769" y="5107613"/>
            <a:ext cx="3416780" cy="341678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204"/>
          <p:cNvSpPr/>
          <p:nvPr/>
        </p:nvSpPr>
        <p:spPr>
          <a:xfrm>
            <a:off x="5151530" y="6816002"/>
            <a:ext cx="1596303" cy="1"/>
          </a:xfrm>
          <a:prstGeom prst="line">
            <a:avLst/>
          </a:prstGeom>
          <a:ln w="38100">
            <a:solidFill>
              <a:srgbClr val="262626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" name="Shape 205"/>
          <p:cNvSpPr/>
          <p:nvPr/>
        </p:nvSpPr>
        <p:spPr>
          <a:xfrm>
            <a:off x="1479486" y="8831004"/>
            <a:ext cx="3525345" cy="124157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92500"/>
          </a:bodyPr>
          <a:lstStyle>
            <a:lvl1pPr algn="ctr" defTabSz="914400">
              <a:spcBef>
                <a:spcPts val="1300"/>
              </a:spcBef>
              <a:defRPr sz="5600"/>
            </a:lvl1pPr>
          </a:lstStyle>
          <a:p>
            <a:r>
              <a:rPr lang="en-US" dirty="0" smtClean="0"/>
              <a:t>Python</a:t>
            </a:r>
            <a:r>
              <a:rPr dirty="0" smtClean="0"/>
              <a:t> </a:t>
            </a:r>
            <a:r>
              <a:rPr dirty="0"/>
              <a:t>User</a:t>
            </a:r>
          </a:p>
        </p:txBody>
      </p:sp>
      <p:sp>
        <p:nvSpPr>
          <p:cNvPr id="7" name="Shape 206"/>
          <p:cNvSpPr/>
          <p:nvPr/>
        </p:nvSpPr>
        <p:spPr>
          <a:xfrm>
            <a:off x="7188506" y="6076740"/>
            <a:ext cx="16842042" cy="14785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>
            <a:lvl1pPr defTabSz="914400">
              <a:spcBef>
                <a:spcPts val="1300"/>
              </a:spcBef>
              <a:defRPr sz="5600">
                <a:solidFill>
                  <a:srgbClr val="595959"/>
                </a:solidFill>
              </a:defRPr>
            </a:lvl1pPr>
          </a:lstStyle>
          <a:p>
            <a:r>
              <a:rPr dirty="0"/>
              <a:t>h2o_df = </a:t>
            </a:r>
            <a:r>
              <a:rPr dirty="0" smtClean="0"/>
              <a:t>h2o.import</a:t>
            </a:r>
            <a:r>
              <a:rPr lang="en-US" dirty="0" smtClean="0"/>
              <a:t>_f</a:t>
            </a:r>
            <a:r>
              <a:rPr dirty="0" smtClean="0"/>
              <a:t>ile</a:t>
            </a:r>
            <a:r>
              <a:rPr dirty="0"/>
              <a:t>(“../data/allyears2k.csv”)</a:t>
            </a:r>
          </a:p>
        </p:txBody>
      </p:sp>
      <p:sp>
        <p:nvSpPr>
          <p:cNvPr id="8" name="Shape 207"/>
          <p:cNvSpPr/>
          <p:nvPr/>
        </p:nvSpPr>
        <p:spPr>
          <a:xfrm>
            <a:off x="1129403" y="3499462"/>
            <a:ext cx="3672149" cy="9163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 defTabSz="457200">
              <a:defRPr sz="5600" b="1">
                <a:solidFill>
                  <a:srgbClr val="808080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>
              <a:defRPr b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r>
              <a:rPr b="1">
                <a:solidFill>
                  <a:srgbClr val="808080"/>
                </a:solidFill>
                <a:latin typeface="Segoe UI Semibold"/>
                <a:ea typeface="Segoe UI Semibold"/>
                <a:cs typeface="Segoe UI Semibold"/>
                <a:sym typeface="Segoe UI Semibold"/>
              </a:rPr>
              <a:t>STEP 1</a:t>
            </a:r>
          </a:p>
        </p:txBody>
      </p:sp>
      <p:sp>
        <p:nvSpPr>
          <p:cNvPr id="9" name="Shape 208"/>
          <p:cNvSpPr/>
          <p:nvPr/>
        </p:nvSpPr>
        <p:spPr>
          <a:xfrm>
            <a:off x="1745569" y="4457241"/>
            <a:ext cx="2446008" cy="1"/>
          </a:xfrm>
          <a:prstGeom prst="line">
            <a:avLst/>
          </a:prstGeom>
          <a:ln w="88900">
            <a:solidFill>
              <a:srgbClr val="F8E805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716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73779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6103</TotalTime>
  <Words>784</Words>
  <Application>Microsoft Macintosh PowerPoint</Application>
  <PresentationFormat>Custom</PresentationFormat>
  <Paragraphs>217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Calibri</vt:lpstr>
      <vt:lpstr>Corbel</vt:lpstr>
      <vt:lpstr>Courier</vt:lpstr>
      <vt:lpstr>Futura</vt:lpstr>
      <vt:lpstr>Helvetica</vt:lpstr>
      <vt:lpstr>Lucida Grande</vt:lpstr>
      <vt:lpstr>Menlo</vt:lpstr>
      <vt:lpstr>Palatino Linotype</vt:lpstr>
      <vt:lpstr>Segoe UI Semibold</vt:lpstr>
      <vt:lpstr>Segoe UI Semilight</vt:lpstr>
      <vt:lpstr>Times New Roman</vt:lpstr>
      <vt:lpstr>Wingdings</vt:lpstr>
      <vt:lpstr>Arial</vt:lpstr>
      <vt:lpstr>White</vt:lpstr>
      <vt:lpstr>PowerPoint Presentation</vt:lpstr>
      <vt:lpstr>Agenda</vt:lpstr>
      <vt:lpstr>Today’s Talk</vt:lpstr>
      <vt:lpstr>H2O Installation</vt:lpstr>
      <vt:lpstr>H2O Prerequisites</vt:lpstr>
      <vt:lpstr>Installing H2O in Python</vt:lpstr>
      <vt:lpstr>Installing H2O in R</vt:lpstr>
      <vt:lpstr>Introduction to H2O</vt:lpstr>
      <vt:lpstr>Reading Data into H2O with Python</vt:lpstr>
      <vt:lpstr>Reading Data into H2O with Python</vt:lpstr>
      <vt:lpstr>Reading Data into H2O with Python</vt:lpstr>
      <vt:lpstr>Supported Python Functions</vt:lpstr>
      <vt:lpstr>Supported R Functions</vt:lpstr>
      <vt:lpstr>Demo</vt:lpstr>
      <vt:lpstr>Use Case</vt:lpstr>
      <vt:lpstr>The Data</vt:lpstr>
      <vt:lpstr>Resources</vt:lpstr>
      <vt:lpstr>Questions?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Megan Kurka</cp:lastModifiedBy>
  <cp:revision>795</cp:revision>
  <dcterms:modified xsi:type="dcterms:W3CDTF">2017-04-24T17:10:18Z</dcterms:modified>
</cp:coreProperties>
</file>