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75" r:id="rId3"/>
    <p:sldId id="257" r:id="rId4"/>
    <p:sldId id="280" r:id="rId5"/>
    <p:sldId id="268" r:id="rId6"/>
    <p:sldId id="309" r:id="rId7"/>
    <p:sldId id="279" r:id="rId8"/>
    <p:sldId id="270" r:id="rId9"/>
    <p:sldId id="306" r:id="rId10"/>
    <p:sldId id="274" r:id="rId11"/>
    <p:sldId id="316" r:id="rId12"/>
    <p:sldId id="260" r:id="rId13"/>
    <p:sldId id="294" r:id="rId14"/>
    <p:sldId id="296" r:id="rId15"/>
    <p:sldId id="295" r:id="rId16"/>
    <p:sldId id="273" r:id="rId17"/>
    <p:sldId id="297" r:id="rId18"/>
    <p:sldId id="298" r:id="rId19"/>
    <p:sldId id="261" r:id="rId20"/>
    <p:sldId id="299" r:id="rId21"/>
    <p:sldId id="305" r:id="rId22"/>
    <p:sldId id="300" r:id="rId23"/>
    <p:sldId id="262" r:id="rId24"/>
    <p:sldId id="288" r:id="rId25"/>
    <p:sldId id="301" r:id="rId26"/>
    <p:sldId id="265" r:id="rId27"/>
    <p:sldId id="281" r:id="rId28"/>
    <p:sldId id="282" r:id="rId29"/>
    <p:sldId id="283" r:id="rId30"/>
    <p:sldId id="284" r:id="rId31"/>
    <p:sldId id="310" r:id="rId32"/>
    <p:sldId id="311" r:id="rId33"/>
    <p:sldId id="312" r:id="rId34"/>
    <p:sldId id="325" r:id="rId35"/>
    <p:sldId id="326" r:id="rId36"/>
    <p:sldId id="314" r:id="rId37"/>
    <p:sldId id="327" r:id="rId38"/>
    <p:sldId id="277" r:id="rId39"/>
    <p:sldId id="304" r:id="rId40"/>
    <p:sldId id="278" r:id="rId41"/>
    <p:sldId id="303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65AFB7B-B4D8-4860-8DAD-354F2462AA2F}">
          <p14:sldIdLst>
            <p14:sldId id="256"/>
            <p14:sldId id="275"/>
            <p14:sldId id="257"/>
            <p14:sldId id="280"/>
            <p14:sldId id="268"/>
            <p14:sldId id="309"/>
            <p14:sldId id="279"/>
            <p14:sldId id="270"/>
            <p14:sldId id="306"/>
            <p14:sldId id="274"/>
            <p14:sldId id="316"/>
            <p14:sldId id="260"/>
            <p14:sldId id="294"/>
            <p14:sldId id="296"/>
            <p14:sldId id="295"/>
            <p14:sldId id="273"/>
            <p14:sldId id="297"/>
            <p14:sldId id="298"/>
            <p14:sldId id="261"/>
            <p14:sldId id="299"/>
            <p14:sldId id="305"/>
            <p14:sldId id="300"/>
            <p14:sldId id="262"/>
            <p14:sldId id="288"/>
            <p14:sldId id="301"/>
            <p14:sldId id="265"/>
            <p14:sldId id="281"/>
            <p14:sldId id="282"/>
            <p14:sldId id="283"/>
            <p14:sldId id="284"/>
            <p14:sldId id="310"/>
            <p14:sldId id="311"/>
            <p14:sldId id="312"/>
            <p14:sldId id="325"/>
            <p14:sldId id="326"/>
            <p14:sldId id="314"/>
            <p14:sldId id="327"/>
            <p14:sldId id="277"/>
            <p14:sldId id="304"/>
            <p14:sldId id="278"/>
            <p14:sldId id="303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Untitled Section" id="{B225779C-D352-CF40-B791-94DD157A4CC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962E7-1090-4130-BBD4-22C486E790B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ACF-1615-4782-87FF-1E24A234C1FF}">
      <dgm:prSet phldrT="[Text]"/>
      <dgm:spPr/>
      <dgm:t>
        <a:bodyPr/>
        <a:lstStyle/>
        <a:p>
          <a:r>
            <a:rPr lang="en-US" dirty="0"/>
            <a:t>Supervised Learning Methods</a:t>
          </a:r>
        </a:p>
      </dgm:t>
    </dgm:pt>
    <dgm:pt modelId="{20B39E1B-45FB-4A99-BB3B-45B59F4F36E4}" type="parTrans" cxnId="{C7583CEA-3099-4719-9862-EC58D5F493DD}">
      <dgm:prSet/>
      <dgm:spPr/>
      <dgm:t>
        <a:bodyPr/>
        <a:lstStyle/>
        <a:p>
          <a:endParaRPr lang="en-US"/>
        </a:p>
      </dgm:t>
    </dgm:pt>
    <dgm:pt modelId="{4CD7A7A7-35E4-4AD9-BEF1-136558F52591}" type="sibTrans" cxnId="{C7583CEA-3099-4719-9862-EC58D5F493DD}">
      <dgm:prSet/>
      <dgm:spPr/>
      <dgm:t>
        <a:bodyPr/>
        <a:lstStyle/>
        <a:p>
          <a:endParaRPr lang="en-US"/>
        </a:p>
      </dgm:t>
    </dgm:pt>
    <dgm:pt modelId="{D1B2C915-DC3B-4D36-B1F4-CB1A9BEB0135}">
      <dgm:prSet phldrT="[Text]"/>
      <dgm:spPr/>
      <dgm:t>
        <a:bodyPr/>
        <a:lstStyle/>
        <a:p>
          <a:r>
            <a:rPr lang="en-US" dirty="0"/>
            <a:t>Regression (GLM)</a:t>
          </a:r>
        </a:p>
      </dgm:t>
    </dgm:pt>
    <dgm:pt modelId="{44ACA134-1629-4379-BE16-1123F6ED023F}" type="parTrans" cxnId="{BE334AF5-311C-4354-93CA-7603DDCDD354}">
      <dgm:prSet/>
      <dgm:spPr/>
      <dgm:t>
        <a:bodyPr/>
        <a:lstStyle/>
        <a:p>
          <a:endParaRPr lang="en-US"/>
        </a:p>
      </dgm:t>
    </dgm:pt>
    <dgm:pt modelId="{E562C3F3-C097-4DB1-9F6B-6C4EA552168C}" type="sibTrans" cxnId="{BE334AF5-311C-4354-93CA-7603DDCDD354}">
      <dgm:prSet/>
      <dgm:spPr/>
      <dgm:t>
        <a:bodyPr/>
        <a:lstStyle/>
        <a:p>
          <a:endParaRPr lang="en-US"/>
        </a:p>
      </dgm:t>
    </dgm:pt>
    <dgm:pt modelId="{77405591-4607-4EB0-B44D-D0268CB4C7D5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163C207E-DD5F-48A4-8E73-0FCD2C3B71EC}" type="parTrans" cxnId="{3D87E51D-4E82-4EED-90B4-8B4875EF0DB1}">
      <dgm:prSet/>
      <dgm:spPr/>
      <dgm:t>
        <a:bodyPr/>
        <a:lstStyle/>
        <a:p>
          <a:endParaRPr lang="en-US"/>
        </a:p>
      </dgm:t>
    </dgm:pt>
    <dgm:pt modelId="{0F7A35C9-E6B1-45C2-8694-48DF8442AAC2}" type="sibTrans" cxnId="{3D87E51D-4E82-4EED-90B4-8B4875EF0DB1}">
      <dgm:prSet/>
      <dgm:spPr/>
      <dgm:t>
        <a:bodyPr/>
        <a:lstStyle/>
        <a:p>
          <a:endParaRPr lang="en-US"/>
        </a:p>
      </dgm:t>
    </dgm:pt>
    <dgm:pt modelId="{3527304D-9EB0-4DC6-96F9-3FD6AD225007}">
      <dgm:prSet phldrT="[Text]"/>
      <dgm:spPr/>
      <dgm:t>
        <a:bodyPr/>
        <a:lstStyle/>
        <a:p>
          <a:r>
            <a:rPr lang="en-US" dirty="0"/>
            <a:t>Unsupervised Learning Methods</a:t>
          </a:r>
        </a:p>
      </dgm:t>
    </dgm:pt>
    <dgm:pt modelId="{53A6A790-D075-4511-91DB-AABB8AA4D46E}" type="parTrans" cxnId="{2CC9AAE2-4E06-43DC-B156-2AF014CB7070}">
      <dgm:prSet/>
      <dgm:spPr/>
      <dgm:t>
        <a:bodyPr/>
        <a:lstStyle/>
        <a:p>
          <a:endParaRPr lang="en-US"/>
        </a:p>
      </dgm:t>
    </dgm:pt>
    <dgm:pt modelId="{1773CC25-0F14-46E6-8532-7A137B0AE181}" type="sibTrans" cxnId="{2CC9AAE2-4E06-43DC-B156-2AF014CB7070}">
      <dgm:prSet/>
      <dgm:spPr/>
      <dgm:t>
        <a:bodyPr/>
        <a:lstStyle/>
        <a:p>
          <a:endParaRPr lang="en-US"/>
        </a:p>
      </dgm:t>
    </dgm:pt>
    <dgm:pt modelId="{DDD94189-CE23-4114-A12F-2B9D65A46EC5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78780B23-4BA4-4625-AD86-B772515A3FB5}" type="parTrans" cxnId="{1304D602-E864-4840-8513-F02316D97EA3}">
      <dgm:prSet/>
      <dgm:spPr/>
      <dgm:t>
        <a:bodyPr/>
        <a:lstStyle/>
        <a:p>
          <a:endParaRPr lang="en-US"/>
        </a:p>
      </dgm:t>
    </dgm:pt>
    <dgm:pt modelId="{0E0E9D8E-5F13-46FA-9F45-FD83108CC0ED}" type="sibTrans" cxnId="{1304D602-E864-4840-8513-F02316D97EA3}">
      <dgm:prSet/>
      <dgm:spPr/>
      <dgm:t>
        <a:bodyPr/>
        <a:lstStyle/>
        <a:p>
          <a:endParaRPr lang="en-US"/>
        </a:p>
      </dgm:t>
    </dgm:pt>
    <dgm:pt modelId="{47D7DFF1-0A2A-4BBF-BA63-7581A9A1CECA}">
      <dgm:prSet phldrT="[Text]"/>
      <dgm:spPr/>
      <dgm:t>
        <a:bodyPr/>
        <a:lstStyle/>
        <a:p>
          <a:r>
            <a:rPr lang="en-US" dirty="0"/>
            <a:t>Lasso</a:t>
          </a:r>
        </a:p>
      </dgm:t>
    </dgm:pt>
    <dgm:pt modelId="{3B3E73D7-4C0C-432B-A619-AD6381BFA789}" type="parTrans" cxnId="{BB768137-A6FF-4E2E-91AF-325DA2E2F2CB}">
      <dgm:prSet/>
      <dgm:spPr/>
      <dgm:t>
        <a:bodyPr/>
        <a:lstStyle/>
        <a:p>
          <a:endParaRPr lang="en-US"/>
        </a:p>
      </dgm:t>
    </dgm:pt>
    <dgm:pt modelId="{F45B57C4-BF84-404E-A3A5-1CA853D6FAF1}" type="sibTrans" cxnId="{BB768137-A6FF-4E2E-91AF-325DA2E2F2CB}">
      <dgm:prSet/>
      <dgm:spPr/>
      <dgm:t>
        <a:bodyPr/>
        <a:lstStyle/>
        <a:p>
          <a:endParaRPr lang="en-US"/>
        </a:p>
      </dgm:t>
    </dgm:pt>
    <dgm:pt modelId="{EBD46456-A89D-493E-9E55-49530ADC1F60}">
      <dgm:prSet phldrT="[Text]"/>
      <dgm:spPr/>
      <dgm:t>
        <a:bodyPr/>
        <a:lstStyle/>
        <a:p>
          <a:r>
            <a:rPr lang="en-US" dirty="0"/>
            <a:t>Ridge</a:t>
          </a:r>
        </a:p>
      </dgm:t>
    </dgm:pt>
    <dgm:pt modelId="{285B6A65-D6B9-4B46-96EA-D8EA0F635901}" type="parTrans" cxnId="{F62CEC85-F76F-476B-8C19-0999D9F38FBF}">
      <dgm:prSet/>
      <dgm:spPr/>
      <dgm:t>
        <a:bodyPr/>
        <a:lstStyle/>
        <a:p>
          <a:endParaRPr lang="en-US"/>
        </a:p>
      </dgm:t>
    </dgm:pt>
    <dgm:pt modelId="{16CFD653-9E42-4B6D-A2E3-8E8AC94831FA}" type="sibTrans" cxnId="{F62CEC85-F76F-476B-8C19-0999D9F38FBF}">
      <dgm:prSet/>
      <dgm:spPr/>
      <dgm:t>
        <a:bodyPr/>
        <a:lstStyle/>
        <a:p>
          <a:endParaRPr lang="en-US"/>
        </a:p>
      </dgm:t>
    </dgm:pt>
    <dgm:pt modelId="{1F920CA4-5463-4AB3-844B-D0270EAA981C}">
      <dgm:prSet phldrT="[Text]"/>
      <dgm:spPr/>
      <dgm:t>
        <a:bodyPr/>
        <a:lstStyle/>
        <a:p>
          <a:r>
            <a:rPr lang="en-US" dirty="0"/>
            <a:t>Elastic net</a:t>
          </a:r>
        </a:p>
      </dgm:t>
    </dgm:pt>
    <dgm:pt modelId="{5008659C-6D51-4F23-9E5C-2624848FEC8A}" type="parTrans" cxnId="{2EB73BF8-94D3-4667-BDD4-BCB7623CF973}">
      <dgm:prSet/>
      <dgm:spPr/>
      <dgm:t>
        <a:bodyPr/>
        <a:lstStyle/>
        <a:p>
          <a:endParaRPr lang="en-US"/>
        </a:p>
      </dgm:t>
    </dgm:pt>
    <dgm:pt modelId="{6654B139-4B31-42BF-B513-F43E7ADE63BF}" type="sibTrans" cxnId="{2EB73BF8-94D3-4667-BDD4-BCB7623CF973}">
      <dgm:prSet/>
      <dgm:spPr/>
      <dgm:t>
        <a:bodyPr/>
        <a:lstStyle/>
        <a:p>
          <a:endParaRPr lang="en-US"/>
        </a:p>
      </dgm:t>
    </dgm:pt>
    <dgm:pt modelId="{7E380A2D-300C-4801-B664-FF7E2CE06C40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8E29E35D-9D53-4E6A-969C-ACE6FAC52A42}" type="parTrans" cxnId="{C5ACEE51-D6E0-40C9-B6E1-25F9BD2B0998}">
      <dgm:prSet/>
      <dgm:spPr/>
      <dgm:t>
        <a:bodyPr/>
        <a:lstStyle/>
        <a:p>
          <a:endParaRPr lang="en-US"/>
        </a:p>
      </dgm:t>
    </dgm:pt>
    <dgm:pt modelId="{4AA04B51-5BFF-4B49-838C-54CB02230C96}" type="sibTrans" cxnId="{C5ACEE51-D6E0-40C9-B6E1-25F9BD2B0998}">
      <dgm:prSet/>
      <dgm:spPr/>
      <dgm:t>
        <a:bodyPr/>
        <a:lstStyle/>
        <a:p>
          <a:endParaRPr lang="en-US"/>
        </a:p>
      </dgm:t>
    </dgm:pt>
    <dgm:pt modelId="{B34FAD5E-EDD8-44A1-ADBA-E3FF54DA7747}">
      <dgm:prSet phldrT="[Text]"/>
      <dgm:spPr/>
      <dgm:t>
        <a:bodyPr/>
        <a:lstStyle/>
        <a:p>
          <a:r>
            <a:rPr lang="en-US" dirty="0"/>
            <a:t>Gradient Boosted Models</a:t>
          </a:r>
        </a:p>
      </dgm:t>
    </dgm:pt>
    <dgm:pt modelId="{217EF6AF-3290-4EF1-9585-20F470F0A64F}" type="parTrans" cxnId="{8D33E1E6-1393-4500-8B39-A4C6944A0DC7}">
      <dgm:prSet/>
      <dgm:spPr/>
      <dgm:t>
        <a:bodyPr/>
        <a:lstStyle/>
        <a:p>
          <a:endParaRPr lang="en-US"/>
        </a:p>
      </dgm:t>
    </dgm:pt>
    <dgm:pt modelId="{A9C09CB5-CFEA-4F77-AD6E-363CD989DC87}" type="sibTrans" cxnId="{8D33E1E6-1393-4500-8B39-A4C6944A0DC7}">
      <dgm:prSet/>
      <dgm:spPr/>
      <dgm:t>
        <a:bodyPr/>
        <a:lstStyle/>
        <a:p>
          <a:endParaRPr lang="en-US"/>
        </a:p>
      </dgm:t>
    </dgm:pt>
    <dgm:pt modelId="{9CB9D3B1-A484-459A-B36F-FEECBAAB007D}">
      <dgm:prSet phldrT="[Text]"/>
      <dgm:spPr/>
      <dgm:t>
        <a:bodyPr/>
        <a:lstStyle/>
        <a:p>
          <a:endParaRPr lang="en-US" dirty="0"/>
        </a:p>
      </dgm:t>
    </dgm:pt>
    <dgm:pt modelId="{319FB837-0C83-46E1-A950-57747F587196}" type="parTrans" cxnId="{402D2584-35F5-4171-903D-5382731C10DE}">
      <dgm:prSet/>
      <dgm:spPr/>
      <dgm:t>
        <a:bodyPr/>
        <a:lstStyle/>
        <a:p>
          <a:endParaRPr lang="en-US"/>
        </a:p>
      </dgm:t>
    </dgm:pt>
    <dgm:pt modelId="{FE55460B-F542-4D5E-B597-AD2404FF59AC}" type="sibTrans" cxnId="{402D2584-35F5-4171-903D-5382731C10DE}">
      <dgm:prSet/>
      <dgm:spPr/>
      <dgm:t>
        <a:bodyPr/>
        <a:lstStyle/>
        <a:p>
          <a:endParaRPr lang="en-US"/>
        </a:p>
      </dgm:t>
    </dgm:pt>
    <dgm:pt modelId="{3E0426DB-570F-4240-A8E5-CFB1CD0E8AAA}">
      <dgm:prSet phldrT="[Text]"/>
      <dgm:spPr/>
      <dgm:t>
        <a:bodyPr/>
        <a:lstStyle/>
        <a:p>
          <a:r>
            <a:rPr lang="en-US" dirty="0"/>
            <a:t>Neural Network</a:t>
          </a:r>
        </a:p>
      </dgm:t>
    </dgm:pt>
    <dgm:pt modelId="{A63B49D8-369A-44C4-81FE-CE6BB9F2EDBD}" type="parTrans" cxnId="{06FFAF69-7901-41BA-9FF0-C1109045BD0E}">
      <dgm:prSet/>
      <dgm:spPr/>
      <dgm:t>
        <a:bodyPr/>
        <a:lstStyle/>
        <a:p>
          <a:endParaRPr lang="en-US"/>
        </a:p>
      </dgm:t>
    </dgm:pt>
    <dgm:pt modelId="{A2BD0CE1-8B16-4DD3-92FA-4992C6B1AD36}" type="sibTrans" cxnId="{06FFAF69-7901-41BA-9FF0-C1109045BD0E}">
      <dgm:prSet/>
      <dgm:spPr/>
      <dgm:t>
        <a:bodyPr/>
        <a:lstStyle/>
        <a:p>
          <a:endParaRPr lang="en-US"/>
        </a:p>
      </dgm:t>
    </dgm:pt>
    <dgm:pt modelId="{D3B58E35-80A9-4A24-BEA7-D709912FEB5A}">
      <dgm:prSet phldrT="[Text]"/>
      <dgm:spPr/>
      <dgm:t>
        <a:bodyPr/>
        <a:lstStyle/>
        <a:p>
          <a:r>
            <a:rPr lang="en-US" dirty="0"/>
            <a:t>Deep Learning</a:t>
          </a:r>
        </a:p>
      </dgm:t>
    </dgm:pt>
    <dgm:pt modelId="{89270FD6-2A96-431A-9AED-B6706C303974}" type="parTrans" cxnId="{37DB8344-732B-4CFC-955B-9CBA71927D68}">
      <dgm:prSet/>
      <dgm:spPr/>
      <dgm:t>
        <a:bodyPr/>
        <a:lstStyle/>
        <a:p>
          <a:endParaRPr lang="en-US"/>
        </a:p>
      </dgm:t>
    </dgm:pt>
    <dgm:pt modelId="{7122FDC6-74EA-40C1-9ED4-69C712342BFA}" type="sibTrans" cxnId="{37DB8344-732B-4CFC-955B-9CBA71927D68}">
      <dgm:prSet/>
      <dgm:spPr/>
      <dgm:t>
        <a:bodyPr/>
        <a:lstStyle/>
        <a:p>
          <a:endParaRPr lang="en-US"/>
        </a:p>
      </dgm:t>
    </dgm:pt>
    <dgm:pt modelId="{8D3C613C-5451-4462-9AB6-0F570B39B572}">
      <dgm:prSet phldrT="[Text]"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ECE40878-36AC-45FC-9CF2-1EEBDA82ADA7}" type="parTrans" cxnId="{389FD177-9298-4368-8DCB-AB092AF54897}">
      <dgm:prSet/>
      <dgm:spPr/>
      <dgm:t>
        <a:bodyPr/>
        <a:lstStyle/>
        <a:p>
          <a:endParaRPr lang="en-US"/>
        </a:p>
      </dgm:t>
    </dgm:pt>
    <dgm:pt modelId="{D6FE7EA4-D3BB-4523-BEEA-610D10192C4F}" type="sibTrans" cxnId="{389FD177-9298-4368-8DCB-AB092AF54897}">
      <dgm:prSet/>
      <dgm:spPr/>
      <dgm:t>
        <a:bodyPr/>
        <a:lstStyle/>
        <a:p>
          <a:endParaRPr lang="en-US"/>
        </a:p>
      </dgm:t>
    </dgm:pt>
    <dgm:pt modelId="{6EA656A6-39B3-43B9-8FE8-3B586B8E14A3}">
      <dgm:prSet phldrT="[Text]"/>
      <dgm:spPr/>
      <dgm:t>
        <a:bodyPr/>
        <a:lstStyle/>
        <a:p>
          <a:r>
            <a:rPr lang="en-US" dirty="0" err="1"/>
            <a:t>Kmeans</a:t>
          </a:r>
          <a:endParaRPr lang="en-US" dirty="0"/>
        </a:p>
      </dgm:t>
    </dgm:pt>
    <dgm:pt modelId="{C013AB58-38CC-4869-86EA-8007940A7FD2}" type="parTrans" cxnId="{5E23BA71-E232-4B3E-AAEC-955C35E1EF25}">
      <dgm:prSet/>
      <dgm:spPr/>
      <dgm:t>
        <a:bodyPr/>
        <a:lstStyle/>
        <a:p>
          <a:endParaRPr lang="en-US"/>
        </a:p>
      </dgm:t>
    </dgm:pt>
    <dgm:pt modelId="{C6349065-7521-445A-8A8F-8B4CAC11A0E1}" type="sibTrans" cxnId="{5E23BA71-E232-4B3E-AAEC-955C35E1EF25}">
      <dgm:prSet/>
      <dgm:spPr/>
      <dgm:t>
        <a:bodyPr/>
        <a:lstStyle/>
        <a:p>
          <a:endParaRPr lang="en-US"/>
        </a:p>
      </dgm:t>
    </dgm:pt>
    <dgm:pt modelId="{B08BD02C-3682-4D19-A2A5-7B78387409C1}">
      <dgm:prSet phldrT="[Text]"/>
      <dgm:spPr/>
      <dgm:t>
        <a:bodyPr/>
        <a:lstStyle/>
        <a:p>
          <a:r>
            <a:rPr lang="en-US" dirty="0"/>
            <a:t>Hierarchical </a:t>
          </a:r>
        </a:p>
      </dgm:t>
    </dgm:pt>
    <dgm:pt modelId="{5668A616-2C57-4122-B2F9-2B21357BCFB5}" type="parTrans" cxnId="{13F384D6-BBE9-4A41-947D-81F368EDDC28}">
      <dgm:prSet/>
      <dgm:spPr/>
      <dgm:t>
        <a:bodyPr/>
        <a:lstStyle/>
        <a:p>
          <a:endParaRPr lang="en-US"/>
        </a:p>
      </dgm:t>
    </dgm:pt>
    <dgm:pt modelId="{8DB58E5A-1C3F-4383-A6D2-9528D0AA2E25}" type="sibTrans" cxnId="{13F384D6-BBE9-4A41-947D-81F368EDDC28}">
      <dgm:prSet/>
      <dgm:spPr/>
      <dgm:t>
        <a:bodyPr/>
        <a:lstStyle/>
        <a:p>
          <a:endParaRPr lang="en-US"/>
        </a:p>
      </dgm:t>
    </dgm:pt>
    <dgm:pt modelId="{E4272B69-4531-478E-BCBE-898C389625BB}">
      <dgm:prSet phldrT="[Text]"/>
      <dgm:spPr/>
      <dgm:t>
        <a:bodyPr/>
        <a:lstStyle/>
        <a:p>
          <a:r>
            <a:rPr lang="en-US" dirty="0"/>
            <a:t>Principal Components Analysis</a:t>
          </a:r>
        </a:p>
      </dgm:t>
    </dgm:pt>
    <dgm:pt modelId="{2072E27F-A52E-42B2-8D16-14C63A721B39}" type="parTrans" cxnId="{3A2772F7-3651-474F-9215-93B77DD93402}">
      <dgm:prSet/>
      <dgm:spPr/>
      <dgm:t>
        <a:bodyPr/>
        <a:lstStyle/>
        <a:p>
          <a:endParaRPr lang="en-US"/>
        </a:p>
      </dgm:t>
    </dgm:pt>
    <dgm:pt modelId="{A54AC003-B351-41FC-9C4A-5E2B63F3A2E0}" type="sibTrans" cxnId="{3A2772F7-3651-474F-9215-93B77DD93402}">
      <dgm:prSet/>
      <dgm:spPr/>
      <dgm:t>
        <a:bodyPr/>
        <a:lstStyle/>
        <a:p>
          <a:endParaRPr lang="en-US"/>
        </a:p>
      </dgm:t>
    </dgm:pt>
    <dgm:pt modelId="{991DAA43-1A4C-4235-B676-F1F114C19F4E}">
      <dgm:prSet phldrT="[Text]"/>
      <dgm:spPr/>
      <dgm:t>
        <a:bodyPr/>
        <a:lstStyle/>
        <a:p>
          <a:r>
            <a:rPr lang="en-US" dirty="0" err="1"/>
            <a:t>Autoencoders</a:t>
          </a:r>
          <a:endParaRPr lang="en-US" dirty="0"/>
        </a:p>
      </dgm:t>
    </dgm:pt>
    <dgm:pt modelId="{FC3EEEC6-0CA4-4D63-AF5D-8DE896D42920}" type="parTrans" cxnId="{6A7E7088-2074-4A29-8D4A-5909B3DEAC11}">
      <dgm:prSet/>
      <dgm:spPr/>
      <dgm:t>
        <a:bodyPr/>
        <a:lstStyle/>
        <a:p>
          <a:endParaRPr lang="en-US"/>
        </a:p>
      </dgm:t>
    </dgm:pt>
    <dgm:pt modelId="{ADD776A7-19B8-46A8-BA32-D9F84A74C4AA}" type="sibTrans" cxnId="{6A7E7088-2074-4A29-8D4A-5909B3DEAC11}">
      <dgm:prSet/>
      <dgm:spPr/>
      <dgm:t>
        <a:bodyPr/>
        <a:lstStyle/>
        <a:p>
          <a:endParaRPr lang="en-US"/>
        </a:p>
      </dgm:t>
    </dgm:pt>
    <dgm:pt modelId="{CB587199-3BE3-48FE-BCBF-3A4B4CBFACF0}">
      <dgm:prSet phldrT="[Text]"/>
      <dgm:spPr/>
      <dgm:t>
        <a:bodyPr/>
        <a:lstStyle/>
        <a:p>
          <a:r>
            <a:rPr lang="en-US" dirty="0"/>
            <a:t>Non-negative matrix factorization</a:t>
          </a:r>
        </a:p>
      </dgm:t>
    </dgm:pt>
    <dgm:pt modelId="{6D5E8476-4F3F-4101-B63B-9F4B0AD83A4D}" type="parTrans" cxnId="{5C03CB1A-3B20-4C95-8CF2-1376F6DF406E}">
      <dgm:prSet/>
      <dgm:spPr/>
      <dgm:t>
        <a:bodyPr/>
        <a:lstStyle/>
        <a:p>
          <a:endParaRPr lang="en-US"/>
        </a:p>
      </dgm:t>
    </dgm:pt>
    <dgm:pt modelId="{356594F8-627E-4A41-9652-6023E081CCC5}" type="sibTrans" cxnId="{5C03CB1A-3B20-4C95-8CF2-1376F6DF406E}">
      <dgm:prSet/>
      <dgm:spPr/>
      <dgm:t>
        <a:bodyPr/>
        <a:lstStyle/>
        <a:p>
          <a:endParaRPr lang="en-US"/>
        </a:p>
      </dgm:t>
    </dgm:pt>
    <dgm:pt modelId="{0B4E984C-D570-448B-9708-D517DE3329E8}">
      <dgm:prSet phldrT="[Text]"/>
      <dgm:spPr/>
      <dgm:t>
        <a:bodyPr/>
        <a:lstStyle/>
        <a:p>
          <a:r>
            <a:rPr lang="en-US" dirty="0"/>
            <a:t>Generalized Low Rank Models</a:t>
          </a:r>
        </a:p>
      </dgm:t>
    </dgm:pt>
    <dgm:pt modelId="{75F7107A-6C5F-4249-AA3C-570068182059}" type="parTrans" cxnId="{8FE4A1F8-8595-4219-ACB9-EF52FBDAC807}">
      <dgm:prSet/>
      <dgm:spPr/>
      <dgm:t>
        <a:bodyPr/>
        <a:lstStyle/>
        <a:p>
          <a:endParaRPr lang="en-US"/>
        </a:p>
      </dgm:t>
    </dgm:pt>
    <dgm:pt modelId="{D1C163DA-5274-47A5-BBD7-9F2343B2CF46}" type="sibTrans" cxnId="{8FE4A1F8-8595-4219-ACB9-EF52FBDAC807}">
      <dgm:prSet/>
      <dgm:spPr/>
      <dgm:t>
        <a:bodyPr/>
        <a:lstStyle/>
        <a:p>
          <a:endParaRPr lang="en-US"/>
        </a:p>
      </dgm:t>
    </dgm:pt>
    <dgm:pt modelId="{5BA19C0B-0409-4F0B-A771-1DAFBBB096BE}">
      <dgm:prSet phldrT="[Text]"/>
      <dgm:spPr/>
      <dgm:t>
        <a:bodyPr/>
        <a:lstStyle/>
        <a:p>
          <a:endParaRPr lang="en-US" dirty="0"/>
        </a:p>
      </dgm:t>
    </dgm:pt>
    <dgm:pt modelId="{CE5C1E04-8DB9-458A-A4F9-EDF641764E3A}" type="parTrans" cxnId="{EF279049-2CA4-4DDA-9A21-FC51B160D160}">
      <dgm:prSet/>
      <dgm:spPr/>
      <dgm:t>
        <a:bodyPr/>
        <a:lstStyle/>
        <a:p>
          <a:endParaRPr lang="en-US"/>
        </a:p>
      </dgm:t>
    </dgm:pt>
    <dgm:pt modelId="{EEC7869E-8ADE-46BC-9461-E2F757571FD1}" type="sibTrans" cxnId="{EF279049-2CA4-4DDA-9A21-FC51B160D160}">
      <dgm:prSet/>
      <dgm:spPr/>
      <dgm:t>
        <a:bodyPr/>
        <a:lstStyle/>
        <a:p>
          <a:endParaRPr lang="en-US"/>
        </a:p>
      </dgm:t>
    </dgm:pt>
    <dgm:pt modelId="{8168364B-72B3-44FB-8235-7EA8B7BECC52}" type="pres">
      <dgm:prSet presAssocID="{10A962E7-1090-4130-BBD4-22C486E790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245115-5214-4B60-9B89-334950FD4C10}" type="pres">
      <dgm:prSet presAssocID="{EB9AEACF-1615-4782-87FF-1E24A234C1FF}" presName="composite" presStyleCnt="0"/>
      <dgm:spPr/>
    </dgm:pt>
    <dgm:pt modelId="{9D9C4248-1AE6-4041-AF78-128508B7E1E2}" type="pres">
      <dgm:prSet presAssocID="{EB9AEACF-1615-4782-87FF-1E24A234C1F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8FF03-ABA5-4183-84EB-9B5F12DA3065}" type="pres">
      <dgm:prSet presAssocID="{EB9AEACF-1615-4782-87FF-1E24A234C1F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D96F2-9B41-4410-802E-AF93E97ED0EF}" type="pres">
      <dgm:prSet presAssocID="{4CD7A7A7-35E4-4AD9-BEF1-136558F52591}" presName="space" presStyleCnt="0"/>
      <dgm:spPr/>
    </dgm:pt>
    <dgm:pt modelId="{8B3A10D5-B5E6-4221-8CF7-25AD453A8D61}" type="pres">
      <dgm:prSet presAssocID="{3527304D-9EB0-4DC6-96F9-3FD6AD225007}" presName="composite" presStyleCnt="0"/>
      <dgm:spPr/>
    </dgm:pt>
    <dgm:pt modelId="{D7FF6084-F0BD-4DC2-B1CC-932EDDDC8875}" type="pres">
      <dgm:prSet presAssocID="{3527304D-9EB0-4DC6-96F9-3FD6AD22500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ED661-928C-4424-8929-7139EFEF028E}" type="pres">
      <dgm:prSet presAssocID="{3527304D-9EB0-4DC6-96F9-3FD6AD22500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F1FB32-440E-4FC3-B2D8-D61A44E226C7}" type="presOf" srcId="{0B4E984C-D570-448B-9708-D517DE3329E8}" destId="{66EED661-928C-4424-8929-7139EFEF028E}" srcOrd="0" destOrd="6" presId="urn:microsoft.com/office/officeart/2005/8/layout/hList1"/>
    <dgm:cxn modelId="{EF279049-2CA4-4DDA-9A21-FC51B160D160}" srcId="{3527304D-9EB0-4DC6-96F9-3FD6AD225007}" destId="{5BA19C0B-0409-4F0B-A771-1DAFBBB096BE}" srcOrd="5" destOrd="0" parTransId="{CE5C1E04-8DB9-458A-A4F9-EDF641764E3A}" sibTransId="{EEC7869E-8ADE-46BC-9461-E2F757571FD1}"/>
    <dgm:cxn modelId="{06FFAF69-7901-41BA-9FF0-C1109045BD0E}" srcId="{EB9AEACF-1615-4782-87FF-1E24A234C1FF}" destId="{3E0426DB-570F-4240-A8E5-CFB1CD0E8AAA}" srcOrd="5" destOrd="0" parTransId="{A63B49D8-369A-44C4-81FE-CE6BB9F2EDBD}" sibTransId="{A2BD0CE1-8B16-4DD3-92FA-4992C6B1AD36}"/>
    <dgm:cxn modelId="{11347FE3-A058-4776-A9C5-65B78DC0E19D}" type="presOf" srcId="{5BA19C0B-0409-4F0B-A771-1DAFBBB096BE}" destId="{66EED661-928C-4424-8929-7139EFEF028E}" srcOrd="0" destOrd="7" presId="urn:microsoft.com/office/officeart/2005/8/layout/hList1"/>
    <dgm:cxn modelId="{1718067D-C5EF-43B6-98B3-1FA7AC190554}" type="presOf" srcId="{DDD94189-CE23-4114-A12F-2B9D65A46EC5}" destId="{66EED661-928C-4424-8929-7139EFEF028E}" srcOrd="0" destOrd="0" presId="urn:microsoft.com/office/officeart/2005/8/layout/hList1"/>
    <dgm:cxn modelId="{A0FAE1BE-31FC-4C44-A39F-E336DAF0B686}" type="presOf" srcId="{EBD46456-A89D-493E-9E55-49530ADC1F60}" destId="{D608FF03-ABA5-4183-84EB-9B5F12DA3065}" srcOrd="0" destOrd="2" presId="urn:microsoft.com/office/officeart/2005/8/layout/hList1"/>
    <dgm:cxn modelId="{C8531602-1F4B-48C2-A3C6-931AF763FA5C}" type="presOf" srcId="{1F920CA4-5463-4AB3-844B-D0270EAA981C}" destId="{D608FF03-ABA5-4183-84EB-9B5F12DA3065}" srcOrd="0" destOrd="3" presId="urn:microsoft.com/office/officeart/2005/8/layout/hList1"/>
    <dgm:cxn modelId="{5E0C64AB-A4D7-47E5-9896-22046EBF8B10}" type="presOf" srcId="{47D7DFF1-0A2A-4BBF-BA63-7581A9A1CECA}" destId="{D608FF03-ABA5-4183-84EB-9B5F12DA3065}" srcOrd="0" destOrd="1" presId="urn:microsoft.com/office/officeart/2005/8/layout/hList1"/>
    <dgm:cxn modelId="{0CAC6094-0A8C-4C02-BCB2-D1A21318D8A4}" type="presOf" srcId="{B34FAD5E-EDD8-44A1-ADBA-E3FF54DA7747}" destId="{D608FF03-ABA5-4183-84EB-9B5F12DA3065}" srcOrd="0" destOrd="6" presId="urn:microsoft.com/office/officeart/2005/8/layout/hList1"/>
    <dgm:cxn modelId="{1304D602-E864-4840-8513-F02316D97EA3}" srcId="{3527304D-9EB0-4DC6-96F9-3FD6AD225007}" destId="{DDD94189-CE23-4114-A12F-2B9D65A46EC5}" srcOrd="0" destOrd="0" parTransId="{78780B23-4BA4-4625-AD86-B772515A3FB5}" sibTransId="{0E0E9D8E-5F13-46FA-9F45-FD83108CC0ED}"/>
    <dgm:cxn modelId="{DC5D349F-03A6-40C5-A4F4-9698CF66AD38}" type="presOf" srcId="{E4272B69-4531-478E-BCBE-898C389625BB}" destId="{66EED661-928C-4424-8929-7139EFEF028E}" srcOrd="0" destOrd="3" presId="urn:microsoft.com/office/officeart/2005/8/layout/hList1"/>
    <dgm:cxn modelId="{67CA5DF2-6607-4DC0-A382-4B0225861B62}" type="presOf" srcId="{D1B2C915-DC3B-4D36-B1F4-CB1A9BEB0135}" destId="{D608FF03-ABA5-4183-84EB-9B5F12DA3065}" srcOrd="0" destOrd="0" presId="urn:microsoft.com/office/officeart/2005/8/layout/hList1"/>
    <dgm:cxn modelId="{76CA4B93-55F6-482E-8BB5-BD1D3FE4799C}" type="presOf" srcId="{D3B58E35-80A9-4A24-BEA7-D709912FEB5A}" destId="{D608FF03-ABA5-4183-84EB-9B5F12DA3065}" srcOrd="0" destOrd="9" presId="urn:microsoft.com/office/officeart/2005/8/layout/hList1"/>
    <dgm:cxn modelId="{402D2584-35F5-4171-903D-5382731C10DE}" srcId="{EB9AEACF-1615-4782-87FF-1E24A234C1FF}" destId="{9CB9D3B1-A484-459A-B36F-FEECBAAB007D}" srcOrd="7" destOrd="0" parTransId="{319FB837-0C83-46E1-A950-57747F587196}" sibTransId="{FE55460B-F542-4D5E-B597-AD2404FF59AC}"/>
    <dgm:cxn modelId="{8FE4A1F8-8595-4219-ACB9-EF52FBDAC807}" srcId="{3527304D-9EB0-4DC6-96F9-3FD6AD225007}" destId="{0B4E984C-D570-448B-9708-D517DE3329E8}" srcOrd="4" destOrd="0" parTransId="{75F7107A-6C5F-4249-AA3C-570068182059}" sibTransId="{D1C163DA-5274-47A5-BBD7-9F2343B2CF46}"/>
    <dgm:cxn modelId="{C5ACEE51-D6E0-40C9-B6E1-25F9BD2B0998}" srcId="{EB9AEACF-1615-4782-87FF-1E24A234C1FF}" destId="{7E380A2D-300C-4801-B664-FF7E2CE06C40}" srcOrd="2" destOrd="0" parTransId="{8E29E35D-9D53-4E6A-969C-ACE6FAC52A42}" sibTransId="{4AA04B51-5BFF-4B49-838C-54CB02230C96}"/>
    <dgm:cxn modelId="{37DB8344-732B-4CFC-955B-9CBA71927D68}" srcId="{EB9AEACF-1615-4782-87FF-1E24A234C1FF}" destId="{D3B58E35-80A9-4A24-BEA7-D709912FEB5A}" srcOrd="6" destOrd="0" parTransId="{89270FD6-2A96-431A-9AED-B6706C303974}" sibTransId="{7122FDC6-74EA-40C1-9ED4-69C712342BFA}"/>
    <dgm:cxn modelId="{5E23BA71-E232-4B3E-AAEC-955C35E1EF25}" srcId="{DDD94189-CE23-4114-A12F-2B9D65A46EC5}" destId="{6EA656A6-39B3-43B9-8FE8-3B586B8E14A3}" srcOrd="0" destOrd="0" parTransId="{C013AB58-38CC-4869-86EA-8007940A7FD2}" sibTransId="{C6349065-7521-445A-8A8F-8B4CAC11A0E1}"/>
    <dgm:cxn modelId="{2EB73BF8-94D3-4667-BDD4-BCB7623CF973}" srcId="{D1B2C915-DC3B-4D36-B1F4-CB1A9BEB0135}" destId="{1F920CA4-5463-4AB3-844B-D0270EAA981C}" srcOrd="2" destOrd="0" parTransId="{5008659C-6D51-4F23-9E5C-2624848FEC8A}" sibTransId="{6654B139-4B31-42BF-B513-F43E7ADE63BF}"/>
    <dgm:cxn modelId="{705B70F0-1108-4893-9B4F-A743B68E1511}" type="presOf" srcId="{6EA656A6-39B3-43B9-8FE8-3B586B8E14A3}" destId="{66EED661-928C-4424-8929-7139EFEF028E}" srcOrd="0" destOrd="1" presId="urn:microsoft.com/office/officeart/2005/8/layout/hList1"/>
    <dgm:cxn modelId="{3A2772F7-3651-474F-9215-93B77DD93402}" srcId="{3527304D-9EB0-4DC6-96F9-3FD6AD225007}" destId="{E4272B69-4531-478E-BCBE-898C389625BB}" srcOrd="1" destOrd="0" parTransId="{2072E27F-A52E-42B2-8D16-14C63A721B39}" sibTransId="{A54AC003-B351-41FC-9C4A-5E2B63F3A2E0}"/>
    <dgm:cxn modelId="{2CC9AAE2-4E06-43DC-B156-2AF014CB7070}" srcId="{10A962E7-1090-4130-BBD4-22C486E790B7}" destId="{3527304D-9EB0-4DC6-96F9-3FD6AD225007}" srcOrd="1" destOrd="0" parTransId="{53A6A790-D075-4511-91DB-AABB8AA4D46E}" sibTransId="{1773CC25-0F14-46E6-8532-7A137B0AE181}"/>
    <dgm:cxn modelId="{6AD32B02-6367-4067-9619-89A6B3220776}" type="presOf" srcId="{8D3C613C-5451-4462-9AB6-0F570B39B572}" destId="{D608FF03-ABA5-4183-84EB-9B5F12DA3065}" srcOrd="0" destOrd="7" presId="urn:microsoft.com/office/officeart/2005/8/layout/hList1"/>
    <dgm:cxn modelId="{5C03CB1A-3B20-4C95-8CF2-1376F6DF406E}" srcId="{3527304D-9EB0-4DC6-96F9-3FD6AD225007}" destId="{CB587199-3BE3-48FE-BCBF-3A4B4CBFACF0}" srcOrd="3" destOrd="0" parTransId="{6D5E8476-4F3F-4101-B63B-9F4B0AD83A4D}" sibTransId="{356594F8-627E-4A41-9652-6023E081CCC5}"/>
    <dgm:cxn modelId="{CD089CA6-C3C7-4395-8705-33A14DBEB6FE}" type="presOf" srcId="{77405591-4607-4EB0-B44D-D0268CB4C7D5}" destId="{D608FF03-ABA5-4183-84EB-9B5F12DA3065}" srcOrd="0" destOrd="4" presId="urn:microsoft.com/office/officeart/2005/8/layout/hList1"/>
    <dgm:cxn modelId="{F62CEC85-F76F-476B-8C19-0999D9F38FBF}" srcId="{D1B2C915-DC3B-4D36-B1F4-CB1A9BEB0135}" destId="{EBD46456-A89D-493E-9E55-49530ADC1F60}" srcOrd="1" destOrd="0" parTransId="{285B6A65-D6B9-4B46-96EA-D8EA0F635901}" sibTransId="{16CFD653-9E42-4B6D-A2E3-8E8AC94831FA}"/>
    <dgm:cxn modelId="{3D87E51D-4E82-4EED-90B4-8B4875EF0DB1}" srcId="{EB9AEACF-1615-4782-87FF-1E24A234C1FF}" destId="{77405591-4607-4EB0-B44D-D0268CB4C7D5}" srcOrd="1" destOrd="0" parTransId="{163C207E-DD5F-48A4-8E73-0FCD2C3B71EC}" sibTransId="{0F7A35C9-E6B1-45C2-8694-48DF8442AAC2}"/>
    <dgm:cxn modelId="{BE334AF5-311C-4354-93CA-7603DDCDD354}" srcId="{EB9AEACF-1615-4782-87FF-1E24A234C1FF}" destId="{D1B2C915-DC3B-4D36-B1F4-CB1A9BEB0135}" srcOrd="0" destOrd="0" parTransId="{44ACA134-1629-4379-BE16-1123F6ED023F}" sibTransId="{E562C3F3-C097-4DB1-9F6B-6C4EA552168C}"/>
    <dgm:cxn modelId="{BB768137-A6FF-4E2E-91AF-325DA2E2F2CB}" srcId="{D1B2C915-DC3B-4D36-B1F4-CB1A9BEB0135}" destId="{47D7DFF1-0A2A-4BBF-BA63-7581A9A1CECA}" srcOrd="0" destOrd="0" parTransId="{3B3E73D7-4C0C-432B-A619-AD6381BFA789}" sibTransId="{F45B57C4-BF84-404E-A3A5-1CA853D6FAF1}"/>
    <dgm:cxn modelId="{6A7E7088-2074-4A29-8D4A-5909B3DEAC11}" srcId="{3527304D-9EB0-4DC6-96F9-3FD6AD225007}" destId="{991DAA43-1A4C-4235-B676-F1F114C19F4E}" srcOrd="2" destOrd="0" parTransId="{FC3EEEC6-0CA4-4D63-AF5D-8DE896D42920}" sibTransId="{ADD776A7-19B8-46A8-BA32-D9F84A74C4AA}"/>
    <dgm:cxn modelId="{23DBF44C-11C1-44CA-BFD1-ED1259DE1CE5}" type="presOf" srcId="{B08BD02C-3682-4D19-A2A5-7B78387409C1}" destId="{66EED661-928C-4424-8929-7139EFEF028E}" srcOrd="0" destOrd="2" presId="urn:microsoft.com/office/officeart/2005/8/layout/hList1"/>
    <dgm:cxn modelId="{DAA586F9-9426-468E-AB29-0DF55838607D}" type="presOf" srcId="{3527304D-9EB0-4DC6-96F9-3FD6AD225007}" destId="{D7FF6084-F0BD-4DC2-B1CC-932EDDDC8875}" srcOrd="0" destOrd="0" presId="urn:microsoft.com/office/officeart/2005/8/layout/hList1"/>
    <dgm:cxn modelId="{389FD177-9298-4368-8DCB-AB092AF54897}" srcId="{EB9AEACF-1615-4782-87FF-1E24A234C1FF}" destId="{8D3C613C-5451-4462-9AB6-0F570B39B572}" srcOrd="4" destOrd="0" parTransId="{ECE40878-36AC-45FC-9CF2-1EEBDA82ADA7}" sibTransId="{D6FE7EA4-D3BB-4523-BEEA-610D10192C4F}"/>
    <dgm:cxn modelId="{13F384D6-BBE9-4A41-947D-81F368EDDC28}" srcId="{DDD94189-CE23-4114-A12F-2B9D65A46EC5}" destId="{B08BD02C-3682-4D19-A2A5-7B78387409C1}" srcOrd="1" destOrd="0" parTransId="{5668A616-2C57-4122-B2F9-2B21357BCFB5}" sibTransId="{8DB58E5A-1C3F-4383-A6D2-9528D0AA2E25}"/>
    <dgm:cxn modelId="{3522C840-1F0D-4C2D-9D29-9FFF1E6D53C5}" type="presOf" srcId="{EB9AEACF-1615-4782-87FF-1E24A234C1FF}" destId="{9D9C4248-1AE6-4041-AF78-128508B7E1E2}" srcOrd="0" destOrd="0" presId="urn:microsoft.com/office/officeart/2005/8/layout/hList1"/>
    <dgm:cxn modelId="{9DFBE290-143C-475C-B8A6-4E0526861E4F}" type="presOf" srcId="{10A962E7-1090-4130-BBD4-22C486E790B7}" destId="{8168364B-72B3-44FB-8235-7EA8B7BECC52}" srcOrd="0" destOrd="0" presId="urn:microsoft.com/office/officeart/2005/8/layout/hList1"/>
    <dgm:cxn modelId="{79BA9B0F-2C8F-429A-A331-A4C72C534F25}" type="presOf" srcId="{CB587199-3BE3-48FE-BCBF-3A4B4CBFACF0}" destId="{66EED661-928C-4424-8929-7139EFEF028E}" srcOrd="0" destOrd="5" presId="urn:microsoft.com/office/officeart/2005/8/layout/hList1"/>
    <dgm:cxn modelId="{B723C452-F5FB-4E46-B139-DB988BF45B7F}" type="presOf" srcId="{991DAA43-1A4C-4235-B676-F1F114C19F4E}" destId="{66EED661-928C-4424-8929-7139EFEF028E}" srcOrd="0" destOrd="4" presId="urn:microsoft.com/office/officeart/2005/8/layout/hList1"/>
    <dgm:cxn modelId="{DB6D8D42-986E-4891-9CF4-5D5BC63246CC}" type="presOf" srcId="{7E380A2D-300C-4801-B664-FF7E2CE06C40}" destId="{D608FF03-ABA5-4183-84EB-9B5F12DA3065}" srcOrd="0" destOrd="5" presId="urn:microsoft.com/office/officeart/2005/8/layout/hList1"/>
    <dgm:cxn modelId="{8D33E1E6-1393-4500-8B39-A4C6944A0DC7}" srcId="{EB9AEACF-1615-4782-87FF-1E24A234C1FF}" destId="{B34FAD5E-EDD8-44A1-ADBA-E3FF54DA7747}" srcOrd="3" destOrd="0" parTransId="{217EF6AF-3290-4EF1-9585-20F470F0A64F}" sibTransId="{A9C09CB5-CFEA-4F77-AD6E-363CD989DC87}"/>
    <dgm:cxn modelId="{113AB9B3-3BBD-44F7-9B04-7C3614540FAB}" type="presOf" srcId="{9CB9D3B1-A484-459A-B36F-FEECBAAB007D}" destId="{D608FF03-ABA5-4183-84EB-9B5F12DA3065}" srcOrd="0" destOrd="10" presId="urn:microsoft.com/office/officeart/2005/8/layout/hList1"/>
    <dgm:cxn modelId="{39B1EE34-408B-4024-BEFF-DB1FF7E92B94}" type="presOf" srcId="{3E0426DB-570F-4240-A8E5-CFB1CD0E8AAA}" destId="{D608FF03-ABA5-4183-84EB-9B5F12DA3065}" srcOrd="0" destOrd="8" presId="urn:microsoft.com/office/officeart/2005/8/layout/hList1"/>
    <dgm:cxn modelId="{C7583CEA-3099-4719-9862-EC58D5F493DD}" srcId="{10A962E7-1090-4130-BBD4-22C486E790B7}" destId="{EB9AEACF-1615-4782-87FF-1E24A234C1FF}" srcOrd="0" destOrd="0" parTransId="{20B39E1B-45FB-4A99-BB3B-45B59F4F36E4}" sibTransId="{4CD7A7A7-35E4-4AD9-BEF1-136558F52591}"/>
    <dgm:cxn modelId="{8D8B9425-CE75-4DAE-9E71-996F5D50F8D7}" type="presParOf" srcId="{8168364B-72B3-44FB-8235-7EA8B7BECC52}" destId="{CA245115-5214-4B60-9B89-334950FD4C10}" srcOrd="0" destOrd="0" presId="urn:microsoft.com/office/officeart/2005/8/layout/hList1"/>
    <dgm:cxn modelId="{F5CFEBA5-C451-4526-8C25-B08AF3E6B360}" type="presParOf" srcId="{CA245115-5214-4B60-9B89-334950FD4C10}" destId="{9D9C4248-1AE6-4041-AF78-128508B7E1E2}" srcOrd="0" destOrd="0" presId="urn:microsoft.com/office/officeart/2005/8/layout/hList1"/>
    <dgm:cxn modelId="{50FE1E33-2706-4325-A683-74CD9B68BF5B}" type="presParOf" srcId="{CA245115-5214-4B60-9B89-334950FD4C10}" destId="{D608FF03-ABA5-4183-84EB-9B5F12DA3065}" srcOrd="1" destOrd="0" presId="urn:microsoft.com/office/officeart/2005/8/layout/hList1"/>
    <dgm:cxn modelId="{244BBB49-420E-4522-AB3B-BE666A239AB1}" type="presParOf" srcId="{8168364B-72B3-44FB-8235-7EA8B7BECC52}" destId="{426D96F2-9B41-4410-802E-AF93E97ED0EF}" srcOrd="1" destOrd="0" presId="urn:microsoft.com/office/officeart/2005/8/layout/hList1"/>
    <dgm:cxn modelId="{189C3A7A-BC3A-4ED4-B6AF-A19997B53991}" type="presParOf" srcId="{8168364B-72B3-44FB-8235-7EA8B7BECC52}" destId="{8B3A10D5-B5E6-4221-8CF7-25AD453A8D61}" srcOrd="2" destOrd="0" presId="urn:microsoft.com/office/officeart/2005/8/layout/hList1"/>
    <dgm:cxn modelId="{FD893C09-5ABD-4BD1-8E07-2CBB796AF83A}" type="presParOf" srcId="{8B3A10D5-B5E6-4221-8CF7-25AD453A8D61}" destId="{D7FF6084-F0BD-4DC2-B1CC-932EDDDC8875}" srcOrd="0" destOrd="0" presId="urn:microsoft.com/office/officeart/2005/8/layout/hList1"/>
    <dgm:cxn modelId="{694D713C-5C06-4396-B97A-AD084CF1B997}" type="presParOf" srcId="{8B3A10D5-B5E6-4221-8CF7-25AD453A8D61}" destId="{66EED661-928C-4424-8929-7139EFEF02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A0D0C6-F7EC-4A03-8730-6EEF0DE782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8C91B1-80AB-4D65-B7C9-D1D6C0AA8ADE}">
      <dgm:prSet/>
      <dgm:spPr/>
      <dgm:t>
        <a:bodyPr/>
        <a:lstStyle/>
        <a:p>
          <a:pPr algn="ctr" rtl="0"/>
          <a:r>
            <a:rPr lang="en-US" b="0" i="0" baseline="0" dirty="0"/>
            <a:t>Know Y</a:t>
          </a:r>
          <a:endParaRPr lang="en-US" dirty="0"/>
        </a:p>
      </dgm:t>
    </dgm:pt>
    <dgm:pt modelId="{2B89D3B0-4A08-4939-8B5C-3ECB8BA47633}" type="parTrans" cxnId="{9AA58C9D-D39B-4DBD-B3F9-251E53DE0B97}">
      <dgm:prSet/>
      <dgm:spPr/>
      <dgm:t>
        <a:bodyPr/>
        <a:lstStyle/>
        <a:p>
          <a:pPr algn="ctr"/>
          <a:endParaRPr lang="en-US"/>
        </a:p>
      </dgm:t>
    </dgm:pt>
    <dgm:pt modelId="{A753CAC6-6F8B-4893-8D0B-63BA278EB647}" type="sibTrans" cxnId="{9AA58C9D-D39B-4DBD-B3F9-251E53DE0B97}">
      <dgm:prSet/>
      <dgm:spPr/>
      <dgm:t>
        <a:bodyPr/>
        <a:lstStyle/>
        <a:p>
          <a:pPr algn="ctr"/>
          <a:endParaRPr lang="en-US"/>
        </a:p>
      </dgm:t>
    </dgm:pt>
    <dgm:pt modelId="{DC56C871-1540-4383-92A8-624FE7583D09}" type="pres">
      <dgm:prSet presAssocID="{A5A0D0C6-F7EC-4A03-8730-6EEF0DE782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B23745-9B20-48F9-A60F-1042B40AD827}" type="pres">
      <dgm:prSet presAssocID="{348C91B1-80AB-4D65-B7C9-D1D6C0AA8AD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7CED7-5221-4BA1-ABF3-DB6011FFA64B}" type="presOf" srcId="{348C91B1-80AB-4D65-B7C9-D1D6C0AA8ADE}" destId="{BAB23745-9B20-48F9-A60F-1042B40AD827}" srcOrd="0" destOrd="0" presId="urn:microsoft.com/office/officeart/2005/8/layout/vList2"/>
    <dgm:cxn modelId="{9AA58C9D-D39B-4DBD-B3F9-251E53DE0B97}" srcId="{A5A0D0C6-F7EC-4A03-8730-6EEF0DE78236}" destId="{348C91B1-80AB-4D65-B7C9-D1D6C0AA8ADE}" srcOrd="0" destOrd="0" parTransId="{2B89D3B0-4A08-4939-8B5C-3ECB8BA47633}" sibTransId="{A753CAC6-6F8B-4893-8D0B-63BA278EB647}"/>
    <dgm:cxn modelId="{48E8CCE4-D222-4A2C-AD20-C4E60BE042BE}" type="presOf" srcId="{A5A0D0C6-F7EC-4A03-8730-6EEF0DE78236}" destId="{DC56C871-1540-4383-92A8-624FE7583D09}" srcOrd="0" destOrd="0" presId="urn:microsoft.com/office/officeart/2005/8/layout/vList2"/>
    <dgm:cxn modelId="{1487497A-CAD1-4189-A9BD-EDAD68FF23FA}" type="presParOf" srcId="{DC56C871-1540-4383-92A8-624FE7583D09}" destId="{BAB23745-9B20-48F9-A60F-1042B40AD8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A0D0C6-F7EC-4A03-8730-6EEF0DE782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C91B1-80AB-4D65-B7C9-D1D6C0AA8ADE}">
      <dgm:prSet/>
      <dgm:spPr/>
      <dgm:t>
        <a:bodyPr/>
        <a:lstStyle/>
        <a:p>
          <a:pPr algn="ctr" rtl="0"/>
          <a:r>
            <a:rPr lang="en-US" b="0" i="0" baseline="0" dirty="0"/>
            <a:t>Don’t know Y</a:t>
          </a:r>
          <a:endParaRPr lang="en-US" dirty="0"/>
        </a:p>
      </dgm:t>
    </dgm:pt>
    <dgm:pt modelId="{2B89D3B0-4A08-4939-8B5C-3ECB8BA47633}" type="parTrans" cxnId="{9AA58C9D-D39B-4DBD-B3F9-251E53DE0B97}">
      <dgm:prSet/>
      <dgm:spPr/>
      <dgm:t>
        <a:bodyPr/>
        <a:lstStyle/>
        <a:p>
          <a:pPr algn="ctr"/>
          <a:endParaRPr lang="en-US"/>
        </a:p>
      </dgm:t>
    </dgm:pt>
    <dgm:pt modelId="{A753CAC6-6F8B-4893-8D0B-63BA278EB647}" type="sibTrans" cxnId="{9AA58C9D-D39B-4DBD-B3F9-251E53DE0B97}">
      <dgm:prSet/>
      <dgm:spPr/>
      <dgm:t>
        <a:bodyPr/>
        <a:lstStyle/>
        <a:p>
          <a:pPr algn="ctr"/>
          <a:endParaRPr lang="en-US"/>
        </a:p>
      </dgm:t>
    </dgm:pt>
    <dgm:pt modelId="{DC56C871-1540-4383-92A8-624FE7583D09}" type="pres">
      <dgm:prSet presAssocID="{A5A0D0C6-F7EC-4A03-8730-6EEF0DE782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B23745-9B20-48F9-A60F-1042B40AD827}" type="pres">
      <dgm:prSet presAssocID="{348C91B1-80AB-4D65-B7C9-D1D6C0AA8ADE}" presName="parentText" presStyleLbl="node1" presStyleIdx="0" presStyleCnt="1" custLinFactNeighborY="-24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7CED7-5221-4BA1-ABF3-DB6011FFA64B}" type="presOf" srcId="{348C91B1-80AB-4D65-B7C9-D1D6C0AA8ADE}" destId="{BAB23745-9B20-48F9-A60F-1042B40AD827}" srcOrd="0" destOrd="0" presId="urn:microsoft.com/office/officeart/2005/8/layout/vList2"/>
    <dgm:cxn modelId="{9AA58C9D-D39B-4DBD-B3F9-251E53DE0B97}" srcId="{A5A0D0C6-F7EC-4A03-8730-6EEF0DE78236}" destId="{348C91B1-80AB-4D65-B7C9-D1D6C0AA8ADE}" srcOrd="0" destOrd="0" parTransId="{2B89D3B0-4A08-4939-8B5C-3ECB8BA47633}" sibTransId="{A753CAC6-6F8B-4893-8D0B-63BA278EB647}"/>
    <dgm:cxn modelId="{48E8CCE4-D222-4A2C-AD20-C4E60BE042BE}" type="presOf" srcId="{A5A0D0C6-F7EC-4A03-8730-6EEF0DE78236}" destId="{DC56C871-1540-4383-92A8-624FE7583D09}" srcOrd="0" destOrd="0" presId="urn:microsoft.com/office/officeart/2005/8/layout/vList2"/>
    <dgm:cxn modelId="{1487497A-CAD1-4189-A9BD-EDAD68FF23FA}" type="presParOf" srcId="{DC56C871-1540-4383-92A8-624FE7583D09}" destId="{BAB23745-9B20-48F9-A60F-1042B40AD8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6E5A41-5713-46FE-BFD3-152D6FB3B4D9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E6FFF7-A68B-47CD-8079-B266700E5F7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Platform</a:t>
          </a:r>
        </a:p>
      </dgm:t>
    </dgm:pt>
    <dgm:pt modelId="{D2A4EE84-079E-4D4E-B59F-6E430C8D2710}" type="parTrans" cxnId="{3B345434-4CC4-4BA8-8C09-1A02F05EAB20}">
      <dgm:prSet/>
      <dgm:spPr/>
      <dgm:t>
        <a:bodyPr/>
        <a:lstStyle/>
        <a:p>
          <a:endParaRPr lang="en-US"/>
        </a:p>
      </dgm:t>
    </dgm:pt>
    <dgm:pt modelId="{A7341368-94BF-41C4-ABC5-7FB56B6CA7C5}" type="sibTrans" cxnId="{3B345434-4CC4-4BA8-8C09-1A02F05EAB20}">
      <dgm:prSet/>
      <dgm:spPr/>
      <dgm:t>
        <a:bodyPr/>
        <a:lstStyle/>
        <a:p>
          <a:endParaRPr lang="en-US"/>
        </a:p>
      </dgm:t>
    </dgm:pt>
    <dgm:pt modelId="{96F52B8C-ACCB-4454-9DDA-2EDC2FF0F796}">
      <dgm:prSet phldrT="[Text]"/>
      <dgm:spPr/>
      <dgm:t>
        <a:bodyPr/>
        <a:lstStyle/>
        <a:p>
          <a:r>
            <a:rPr lang="en-US" dirty="0"/>
            <a:t>  Open source in-memory prediction engine</a:t>
          </a:r>
        </a:p>
      </dgm:t>
    </dgm:pt>
    <dgm:pt modelId="{D0942B25-7E9D-4362-9835-AB2AFF09654E}" type="parTrans" cxnId="{5A006C3A-43F9-484D-BD1A-4D8608EDFF69}">
      <dgm:prSet/>
      <dgm:spPr/>
      <dgm:t>
        <a:bodyPr/>
        <a:lstStyle/>
        <a:p>
          <a:endParaRPr lang="en-US"/>
        </a:p>
      </dgm:t>
    </dgm:pt>
    <dgm:pt modelId="{D437040E-30F4-4019-84EA-6CDAA4101142}" type="sibTrans" cxnId="{5A006C3A-43F9-484D-BD1A-4D8608EDFF69}">
      <dgm:prSet/>
      <dgm:spPr/>
      <dgm:t>
        <a:bodyPr/>
        <a:lstStyle/>
        <a:p>
          <a:endParaRPr lang="en-US"/>
        </a:p>
      </dgm:t>
    </dgm:pt>
    <dgm:pt modelId="{B46A4622-E843-4ACC-8275-0343E24ABAD8}">
      <dgm:prSet phldrT="[Text]"/>
      <dgm:spPr/>
      <dgm:t>
        <a:bodyPr/>
        <a:lstStyle/>
        <a:p>
          <a:r>
            <a:rPr lang="en-US" dirty="0"/>
            <a:t>Parallelized and distributed algorithms making the most use out of multithreaded systems and grids</a:t>
          </a:r>
        </a:p>
      </dgm:t>
    </dgm:pt>
    <dgm:pt modelId="{AD925D15-AF39-43A6-B337-734ECEC0FABA}" type="parTrans" cxnId="{D95D1EA9-4C57-4B22-A878-D8ECF5316023}">
      <dgm:prSet/>
      <dgm:spPr/>
      <dgm:t>
        <a:bodyPr/>
        <a:lstStyle/>
        <a:p>
          <a:endParaRPr lang="en-US"/>
        </a:p>
      </dgm:t>
    </dgm:pt>
    <dgm:pt modelId="{4069E8F6-0E01-4BED-BEAC-CEA311B1ABD5}" type="sibTrans" cxnId="{D95D1EA9-4C57-4B22-A878-D8ECF5316023}">
      <dgm:prSet/>
      <dgm:spPr/>
      <dgm:t>
        <a:bodyPr/>
        <a:lstStyle/>
        <a:p>
          <a:endParaRPr lang="en-US"/>
        </a:p>
      </dgm:t>
    </dgm:pt>
    <dgm:pt modelId="{F0D91530-F555-4795-A6C4-0B6EDBB6023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Access</a:t>
          </a:r>
        </a:p>
      </dgm:t>
    </dgm:pt>
    <dgm:pt modelId="{AD487F32-AE32-463C-A296-1D63557171BA}" type="parTrans" cxnId="{6E7DDA69-A80E-4C9B-B634-6899FB1FF71D}">
      <dgm:prSet/>
      <dgm:spPr/>
      <dgm:t>
        <a:bodyPr/>
        <a:lstStyle/>
        <a:p>
          <a:endParaRPr lang="en-US"/>
        </a:p>
      </dgm:t>
    </dgm:pt>
    <dgm:pt modelId="{D608F351-761F-425F-94E5-522CB2777AA0}" type="sibTrans" cxnId="{6E7DDA69-A80E-4C9B-B634-6899FB1FF71D}">
      <dgm:prSet/>
      <dgm:spPr/>
      <dgm:t>
        <a:bodyPr/>
        <a:lstStyle/>
        <a:p>
          <a:endParaRPr lang="en-US"/>
        </a:p>
      </dgm:t>
    </dgm:pt>
    <dgm:pt modelId="{BB019371-5854-4752-9FF4-410EEE3F034D}">
      <dgm:prSet phldrT="[Text]"/>
      <dgm:spPr/>
      <dgm:t>
        <a:bodyPr/>
        <a:lstStyle/>
        <a:p>
          <a:r>
            <a:rPr lang="en-US" dirty="0"/>
            <a:t> Data, Platform and Client Agnostic</a:t>
          </a:r>
        </a:p>
      </dgm:t>
    </dgm:pt>
    <dgm:pt modelId="{CC1B7FFA-D85C-46B0-9EA2-213AE57D5F1B}" type="parTrans" cxnId="{9A147E3D-1C09-4E09-91AD-C584994B72A3}">
      <dgm:prSet/>
      <dgm:spPr/>
      <dgm:t>
        <a:bodyPr/>
        <a:lstStyle/>
        <a:p>
          <a:endParaRPr lang="en-US"/>
        </a:p>
      </dgm:t>
    </dgm:pt>
    <dgm:pt modelId="{C678944C-39F8-46F1-8F15-BA9B7CAC0630}" type="sibTrans" cxnId="{9A147E3D-1C09-4E09-91AD-C584994B72A3}">
      <dgm:prSet/>
      <dgm:spPr/>
      <dgm:t>
        <a:bodyPr/>
        <a:lstStyle/>
        <a:p>
          <a:endParaRPr lang="en-US"/>
        </a:p>
      </dgm:t>
    </dgm:pt>
    <dgm:pt modelId="{7831F63C-F3A8-4CD2-B3AE-5EC0624787A2}">
      <dgm:prSet phldrT="[Text]"/>
      <dgm:spPr/>
      <dgm:t>
        <a:bodyPr/>
        <a:lstStyle/>
        <a:p>
          <a:r>
            <a:rPr lang="en-US" dirty="0"/>
            <a:t>Runs anywhere</a:t>
          </a:r>
        </a:p>
      </dgm:t>
    </dgm:pt>
    <dgm:pt modelId="{C187DE51-B22C-438D-BAB7-B1BE2FF8D622}" type="parTrans" cxnId="{4D7F4B3B-3C81-4756-B024-8C350CD3A79D}">
      <dgm:prSet/>
      <dgm:spPr/>
      <dgm:t>
        <a:bodyPr/>
        <a:lstStyle/>
        <a:p>
          <a:endParaRPr lang="en-US"/>
        </a:p>
      </dgm:t>
    </dgm:pt>
    <dgm:pt modelId="{96D79BC6-6F89-4D2C-A6CF-384152D52644}" type="sibTrans" cxnId="{4D7F4B3B-3C81-4756-B024-8C350CD3A79D}">
      <dgm:prSet/>
      <dgm:spPr/>
      <dgm:t>
        <a:bodyPr/>
        <a:lstStyle/>
        <a:p>
          <a:endParaRPr lang="en-US"/>
        </a:p>
      </dgm:t>
    </dgm:pt>
    <dgm:pt modelId="{CB8D0FA3-3EF1-411B-BCFA-1E8A06795119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Scale</a:t>
          </a:r>
        </a:p>
      </dgm:t>
    </dgm:pt>
    <dgm:pt modelId="{13723E3C-EA79-4D61-A61A-F79695E75153}" type="parTrans" cxnId="{14572C90-80B8-41CA-9B37-0F4555D7139F}">
      <dgm:prSet/>
      <dgm:spPr/>
      <dgm:t>
        <a:bodyPr/>
        <a:lstStyle/>
        <a:p>
          <a:endParaRPr lang="en-US"/>
        </a:p>
      </dgm:t>
    </dgm:pt>
    <dgm:pt modelId="{21529008-3308-49E3-AA8A-B9496BE9B23D}" type="sibTrans" cxnId="{14572C90-80B8-41CA-9B37-0F4555D7139F}">
      <dgm:prSet/>
      <dgm:spPr/>
      <dgm:t>
        <a:bodyPr/>
        <a:lstStyle/>
        <a:p>
          <a:endParaRPr lang="en-US"/>
        </a:p>
      </dgm:t>
    </dgm:pt>
    <dgm:pt modelId="{36D56CC8-7EC2-4BC5-B880-AD3FC929B225}">
      <dgm:prSet phldrT="[Text]"/>
      <dgm:spPr/>
      <dgm:t>
        <a:bodyPr/>
        <a:lstStyle/>
        <a:p>
          <a:r>
            <a:rPr lang="en-US" dirty="0"/>
            <a:t>  Same code. Different Environments</a:t>
          </a:r>
        </a:p>
      </dgm:t>
    </dgm:pt>
    <dgm:pt modelId="{D6F90F4C-A2CE-4E43-B751-45736F605A59}" type="parTrans" cxnId="{9B2586ED-B6B6-4B91-A753-989B6B176614}">
      <dgm:prSet/>
      <dgm:spPr/>
      <dgm:t>
        <a:bodyPr/>
        <a:lstStyle/>
        <a:p>
          <a:endParaRPr lang="en-US"/>
        </a:p>
      </dgm:t>
    </dgm:pt>
    <dgm:pt modelId="{43DF7308-7157-4917-9570-3A2FAA9CD184}" type="sibTrans" cxnId="{9B2586ED-B6B6-4B91-A753-989B6B176614}">
      <dgm:prSet/>
      <dgm:spPr/>
      <dgm:t>
        <a:bodyPr/>
        <a:lstStyle/>
        <a:p>
          <a:endParaRPr lang="en-US"/>
        </a:p>
      </dgm:t>
    </dgm:pt>
    <dgm:pt modelId="{8AA2BC25-C9D7-48C5-938A-5FC2DF1DFE8A}">
      <dgm:prSet phldrT="[Text]"/>
      <dgm:spPr/>
      <dgm:t>
        <a:bodyPr/>
        <a:lstStyle/>
        <a:p>
          <a:r>
            <a:rPr lang="en-US" dirty="0"/>
            <a:t>Use all of your data without sub setting</a:t>
          </a:r>
        </a:p>
      </dgm:t>
    </dgm:pt>
    <dgm:pt modelId="{E8064519-DA67-4F1E-8BAD-1BBE8574AC90}" type="parTrans" cxnId="{AA69D004-24F9-42F4-A01A-0EDB954C6647}">
      <dgm:prSet/>
      <dgm:spPr/>
      <dgm:t>
        <a:bodyPr/>
        <a:lstStyle/>
        <a:p>
          <a:endParaRPr lang="en-US"/>
        </a:p>
      </dgm:t>
    </dgm:pt>
    <dgm:pt modelId="{0E17471C-583D-4B34-B716-411237B6DB56}" type="sibTrans" cxnId="{AA69D004-24F9-42F4-A01A-0EDB954C6647}">
      <dgm:prSet/>
      <dgm:spPr/>
      <dgm:t>
        <a:bodyPr/>
        <a:lstStyle/>
        <a:p>
          <a:endParaRPr lang="en-US"/>
        </a:p>
      </dgm:t>
    </dgm:pt>
    <dgm:pt modelId="{762BF676-CEDC-4A89-A882-034B82F73CAC}">
      <dgm:prSet phldrT="[Text]"/>
      <dgm:spPr/>
      <dgm:t>
        <a:bodyPr/>
        <a:lstStyle/>
        <a:p>
          <a:r>
            <a:rPr lang="en-US" dirty="0"/>
            <a:t>GLM, Random Forest, GBM, Deep Learning(ANN), GLRM, PCA, K-means etc.</a:t>
          </a:r>
        </a:p>
      </dgm:t>
    </dgm:pt>
    <dgm:pt modelId="{44CD15E5-C0EE-40C4-B14D-806956689E35}" type="parTrans" cxnId="{15D4198B-5BA0-4C30-AA58-8914333E1784}">
      <dgm:prSet/>
      <dgm:spPr/>
      <dgm:t>
        <a:bodyPr/>
        <a:lstStyle/>
        <a:p>
          <a:endParaRPr lang="en-US"/>
        </a:p>
      </dgm:t>
    </dgm:pt>
    <dgm:pt modelId="{A63C476E-5D2C-4D85-863C-628E790B7E78}" type="sibTrans" cxnId="{15D4198B-5BA0-4C30-AA58-8914333E1784}">
      <dgm:prSet/>
      <dgm:spPr/>
      <dgm:t>
        <a:bodyPr/>
        <a:lstStyle/>
        <a:p>
          <a:endParaRPr lang="en-US"/>
        </a:p>
      </dgm:t>
    </dgm:pt>
    <dgm:pt modelId="{E11F9693-067F-4B35-BFF2-212E55D1B4D2}">
      <dgm:prSet phldrT="[Text]"/>
      <dgm:spPr/>
      <dgm:t>
        <a:bodyPr/>
        <a:lstStyle/>
        <a:p>
          <a:r>
            <a:rPr lang="en-US" dirty="0"/>
            <a:t>REST API– drives H2O from R, Python, Web UI, Excel, Tableau</a:t>
          </a:r>
        </a:p>
      </dgm:t>
    </dgm:pt>
    <dgm:pt modelId="{A4240962-4B12-4386-8595-EF48FF4A8ABD}" type="parTrans" cxnId="{E0E408E0-FDDE-4A84-9074-14B269452BCC}">
      <dgm:prSet/>
      <dgm:spPr/>
      <dgm:t>
        <a:bodyPr/>
        <a:lstStyle/>
        <a:p>
          <a:endParaRPr lang="en-US"/>
        </a:p>
      </dgm:t>
    </dgm:pt>
    <dgm:pt modelId="{099A418F-D30F-4DC4-9286-79C930004FB6}" type="sibTrans" cxnId="{E0E408E0-FDDE-4A84-9074-14B269452BCC}">
      <dgm:prSet/>
      <dgm:spPr/>
      <dgm:t>
        <a:bodyPr/>
        <a:lstStyle/>
        <a:p>
          <a:endParaRPr lang="en-US"/>
        </a:p>
      </dgm:t>
    </dgm:pt>
    <dgm:pt modelId="{9E9A320D-0B71-4458-A607-88C3B5A61889}">
      <dgm:prSet phldrT="[Text]"/>
      <dgm:spPr/>
      <dgm:t>
        <a:bodyPr/>
        <a:lstStyle/>
        <a:p>
          <a:r>
            <a:rPr lang="en-US" dirty="0"/>
            <a:t>No code changes to go from development to production</a:t>
          </a:r>
        </a:p>
      </dgm:t>
    </dgm:pt>
    <dgm:pt modelId="{DA60E0BD-2BBE-476E-B899-0F468F84778A}" type="parTrans" cxnId="{EDC5BE26-63D6-432A-86A7-0BEEB956E0A1}">
      <dgm:prSet/>
      <dgm:spPr/>
      <dgm:t>
        <a:bodyPr/>
        <a:lstStyle/>
        <a:p>
          <a:endParaRPr lang="en-US"/>
        </a:p>
      </dgm:t>
    </dgm:pt>
    <dgm:pt modelId="{7DECA2F0-83E0-4EDE-A72C-4AB3B5D6567A}" type="sibTrans" cxnId="{EDC5BE26-63D6-432A-86A7-0BEEB956E0A1}">
      <dgm:prSet/>
      <dgm:spPr/>
      <dgm:t>
        <a:bodyPr/>
        <a:lstStyle/>
        <a:p>
          <a:endParaRPr lang="en-US"/>
        </a:p>
      </dgm:t>
    </dgm:pt>
    <dgm:pt modelId="{EA4B9699-71D8-4F5A-BDD3-55E491D4D41C}">
      <dgm:prSet phldrT="[Text]"/>
      <dgm:spPr/>
      <dgm:t>
        <a:bodyPr/>
        <a:lstStyle/>
        <a:p>
          <a:r>
            <a:rPr lang="en-US" dirty="0"/>
            <a:t>Score code for all models</a:t>
          </a:r>
        </a:p>
      </dgm:t>
    </dgm:pt>
    <dgm:pt modelId="{1EF2B94D-2EA8-49AD-AE92-AA1F387452D2}" type="parTrans" cxnId="{6EF2258C-93B2-4FDE-8B4A-B0BC915B2E55}">
      <dgm:prSet/>
      <dgm:spPr/>
    </dgm:pt>
    <dgm:pt modelId="{0CD3A552-60E2-404C-BD14-2432E96358A5}" type="sibTrans" cxnId="{6EF2258C-93B2-4FDE-8B4A-B0BC915B2E55}">
      <dgm:prSet/>
      <dgm:spPr/>
    </dgm:pt>
    <dgm:pt modelId="{B309F0C2-5789-49DE-BCA3-0965E0CE11C3}" type="pres">
      <dgm:prSet presAssocID="{3B6E5A41-5713-46FE-BFD3-152D6FB3B4D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8726A-E5BA-4AE9-9947-AB18E40CC3D7}" type="pres">
      <dgm:prSet presAssocID="{ADE6FFF7-A68B-47CD-8079-B266700E5F75}" presName="composite" presStyleCnt="0"/>
      <dgm:spPr/>
    </dgm:pt>
    <dgm:pt modelId="{A87713A2-F5BA-4568-8C93-63135357F79B}" type="pres">
      <dgm:prSet presAssocID="{ADE6FFF7-A68B-47CD-8079-B266700E5F75}" presName="FirstChild" presStyleLbl="revTx" presStyleIdx="0" presStyleCnt="6" custLinFactNeighborY="-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26A70-C8D1-4BCD-BDF6-D37AF1F39F1E}" type="pres">
      <dgm:prSet presAssocID="{ADE6FFF7-A68B-47CD-8079-B266700E5F75}" presName="Parent" presStyleLbl="alignNode1" presStyleIdx="0" presStyleCnt="3" custLinFactNeighborY="-1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138A7-6EB8-4D52-A599-FA1662B83D8D}" type="pres">
      <dgm:prSet presAssocID="{ADE6FFF7-A68B-47CD-8079-B266700E5F75}" presName="Accent" presStyleLbl="parChTrans1D1" presStyleIdx="0" presStyleCnt="3"/>
      <dgm:spPr/>
    </dgm:pt>
    <dgm:pt modelId="{547A28D2-EADD-4A9A-AC57-AFC75E1E54B9}" type="pres">
      <dgm:prSet presAssocID="{ADE6FFF7-A68B-47CD-8079-B266700E5F75}" presName="Child" presStyleLbl="revTx" presStyleIdx="1" presStyleCnt="6" custLinFactNeighborY="-22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223C7-30CC-4370-8622-ACB5B0795053}" type="pres">
      <dgm:prSet presAssocID="{A7341368-94BF-41C4-ABC5-7FB56B6CA7C5}" presName="sibTrans" presStyleCnt="0"/>
      <dgm:spPr/>
    </dgm:pt>
    <dgm:pt modelId="{3E18879D-7212-4AA4-BCC9-0FD82E1D9D3B}" type="pres">
      <dgm:prSet presAssocID="{F0D91530-F555-4795-A6C4-0B6EDBB60238}" presName="composite" presStyleCnt="0"/>
      <dgm:spPr/>
    </dgm:pt>
    <dgm:pt modelId="{827E6DA0-27C8-4800-8585-856959A86C74}" type="pres">
      <dgm:prSet presAssocID="{F0D91530-F555-4795-A6C4-0B6EDBB60238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954CB-4907-4BA1-986B-13294EA85E36}" type="pres">
      <dgm:prSet presAssocID="{F0D91530-F555-4795-A6C4-0B6EDBB60238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C2216-9B87-4DF2-9447-512445199F8F}" type="pres">
      <dgm:prSet presAssocID="{F0D91530-F555-4795-A6C4-0B6EDBB60238}" presName="Accent" presStyleLbl="parChTrans1D1" presStyleIdx="1" presStyleCnt="3"/>
      <dgm:spPr/>
    </dgm:pt>
    <dgm:pt modelId="{A0ED122A-073B-4997-B66C-AA197F3E68A2}" type="pres">
      <dgm:prSet presAssocID="{F0D91530-F555-4795-A6C4-0B6EDBB60238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B8F00-009F-431F-9E6E-D14DF749B4DD}" type="pres">
      <dgm:prSet presAssocID="{D608F351-761F-425F-94E5-522CB2777AA0}" presName="sibTrans" presStyleCnt="0"/>
      <dgm:spPr/>
    </dgm:pt>
    <dgm:pt modelId="{2755C4E9-67D0-4B21-B2C5-72DD32D5D127}" type="pres">
      <dgm:prSet presAssocID="{CB8D0FA3-3EF1-411B-BCFA-1E8A06795119}" presName="composite" presStyleCnt="0"/>
      <dgm:spPr/>
    </dgm:pt>
    <dgm:pt modelId="{27C6A219-1048-4051-B60F-F1ADEF976CA4}" type="pres">
      <dgm:prSet presAssocID="{CB8D0FA3-3EF1-411B-BCFA-1E8A06795119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B481A-A437-4C3A-9F2A-CEAE7608FE8C}" type="pres">
      <dgm:prSet presAssocID="{CB8D0FA3-3EF1-411B-BCFA-1E8A0679511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1F08C-C8EA-43C6-ACCD-6F6EC2185518}" type="pres">
      <dgm:prSet presAssocID="{CB8D0FA3-3EF1-411B-BCFA-1E8A06795119}" presName="Accent" presStyleLbl="parChTrans1D1" presStyleIdx="2" presStyleCnt="3"/>
      <dgm:spPr/>
    </dgm:pt>
    <dgm:pt modelId="{2BAB27A8-6666-4876-93C1-75D861948F82}" type="pres">
      <dgm:prSet presAssocID="{CB8D0FA3-3EF1-411B-BCFA-1E8A06795119}" presName="Child" presStyleLbl="revTx" presStyleIdx="5" presStyleCnt="6" custLinFactNeighborX="-4257" custLinFactNeighborY="333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F0F1FB-44D9-4AE8-BA5E-6F2A63A9C7FF}" type="presOf" srcId="{36D56CC8-7EC2-4BC5-B880-AD3FC929B225}" destId="{27C6A219-1048-4051-B60F-F1ADEF976CA4}" srcOrd="0" destOrd="0" presId="urn:microsoft.com/office/officeart/2011/layout/TabList"/>
    <dgm:cxn modelId="{D91287D9-DB8D-48CA-BDE6-27753EA2EE4F}" type="presOf" srcId="{E11F9693-067F-4B35-BFF2-212E55D1B4D2}" destId="{A0ED122A-073B-4997-B66C-AA197F3E68A2}" srcOrd="0" destOrd="1" presId="urn:microsoft.com/office/officeart/2011/layout/TabList"/>
    <dgm:cxn modelId="{11587ACB-B587-4D68-BFA7-261E04658BEE}" type="presOf" srcId="{9E9A320D-0B71-4458-A607-88C3B5A61889}" destId="{2BAB27A8-6666-4876-93C1-75D861948F82}" srcOrd="0" destOrd="1" presId="urn:microsoft.com/office/officeart/2011/layout/TabList"/>
    <dgm:cxn modelId="{6E8C918D-D680-4C31-A2FE-5E76388EE8B7}" type="presOf" srcId="{8AA2BC25-C9D7-48C5-938A-5FC2DF1DFE8A}" destId="{2BAB27A8-6666-4876-93C1-75D861948F82}" srcOrd="0" destOrd="0" presId="urn:microsoft.com/office/officeart/2011/layout/TabList"/>
    <dgm:cxn modelId="{134485ED-9995-4A34-B114-7718F8131E2E}" type="presOf" srcId="{EA4B9699-71D8-4F5A-BDD3-55E491D4D41C}" destId="{A0ED122A-073B-4997-B66C-AA197F3E68A2}" srcOrd="0" destOrd="2" presId="urn:microsoft.com/office/officeart/2011/layout/TabList"/>
    <dgm:cxn modelId="{12E37B5B-F066-4DD5-BB58-D44FD4C9129D}" type="presOf" srcId="{ADE6FFF7-A68B-47CD-8079-B266700E5F75}" destId="{92626A70-C8D1-4BCD-BDF6-D37AF1F39F1E}" srcOrd="0" destOrd="0" presId="urn:microsoft.com/office/officeart/2011/layout/TabList"/>
    <dgm:cxn modelId="{3B345434-4CC4-4BA8-8C09-1A02F05EAB20}" srcId="{3B6E5A41-5713-46FE-BFD3-152D6FB3B4D9}" destId="{ADE6FFF7-A68B-47CD-8079-B266700E5F75}" srcOrd="0" destOrd="0" parTransId="{D2A4EE84-079E-4D4E-B59F-6E430C8D2710}" sibTransId="{A7341368-94BF-41C4-ABC5-7FB56B6CA7C5}"/>
    <dgm:cxn modelId="{4DB43333-7F22-4858-8893-331EC26746C3}" type="presOf" srcId="{96F52B8C-ACCB-4454-9DDA-2EDC2FF0F796}" destId="{A87713A2-F5BA-4568-8C93-63135357F79B}" srcOrd="0" destOrd="0" presId="urn:microsoft.com/office/officeart/2011/layout/TabList"/>
    <dgm:cxn modelId="{EDC5BE26-63D6-432A-86A7-0BEEB956E0A1}" srcId="{CB8D0FA3-3EF1-411B-BCFA-1E8A06795119}" destId="{9E9A320D-0B71-4458-A607-88C3B5A61889}" srcOrd="2" destOrd="0" parTransId="{DA60E0BD-2BBE-476E-B899-0F468F84778A}" sibTransId="{7DECA2F0-83E0-4EDE-A72C-4AB3B5D6567A}"/>
    <dgm:cxn modelId="{A63949E3-68AC-42B7-98C5-5B3527FC73D4}" type="presOf" srcId="{3B6E5A41-5713-46FE-BFD3-152D6FB3B4D9}" destId="{B309F0C2-5789-49DE-BCA3-0965E0CE11C3}" srcOrd="0" destOrd="0" presId="urn:microsoft.com/office/officeart/2011/layout/TabList"/>
    <dgm:cxn modelId="{E0E408E0-FDDE-4A84-9074-14B269452BCC}" srcId="{F0D91530-F555-4795-A6C4-0B6EDBB60238}" destId="{E11F9693-067F-4B35-BFF2-212E55D1B4D2}" srcOrd="2" destOrd="0" parTransId="{A4240962-4B12-4386-8595-EF48FF4A8ABD}" sibTransId="{099A418F-D30F-4DC4-9286-79C930004FB6}"/>
    <dgm:cxn modelId="{4D7F4B3B-3C81-4756-B024-8C350CD3A79D}" srcId="{F0D91530-F555-4795-A6C4-0B6EDBB60238}" destId="{7831F63C-F3A8-4CD2-B3AE-5EC0624787A2}" srcOrd="1" destOrd="0" parTransId="{C187DE51-B22C-438D-BAB7-B1BE2FF8D622}" sibTransId="{96D79BC6-6F89-4D2C-A6CF-384152D52644}"/>
    <dgm:cxn modelId="{57EFB577-30FE-4735-8CBE-895A89C94888}" type="presOf" srcId="{B46A4622-E843-4ACC-8275-0343E24ABAD8}" destId="{547A28D2-EADD-4A9A-AC57-AFC75E1E54B9}" srcOrd="0" destOrd="0" presId="urn:microsoft.com/office/officeart/2011/layout/TabList"/>
    <dgm:cxn modelId="{6E7DDA69-A80E-4C9B-B634-6899FB1FF71D}" srcId="{3B6E5A41-5713-46FE-BFD3-152D6FB3B4D9}" destId="{F0D91530-F555-4795-A6C4-0B6EDBB60238}" srcOrd="1" destOrd="0" parTransId="{AD487F32-AE32-463C-A296-1D63557171BA}" sibTransId="{D608F351-761F-425F-94E5-522CB2777AA0}"/>
    <dgm:cxn modelId="{AA69D004-24F9-42F4-A01A-0EDB954C6647}" srcId="{CB8D0FA3-3EF1-411B-BCFA-1E8A06795119}" destId="{8AA2BC25-C9D7-48C5-938A-5FC2DF1DFE8A}" srcOrd="1" destOrd="0" parTransId="{E8064519-DA67-4F1E-8BAD-1BBE8574AC90}" sibTransId="{0E17471C-583D-4B34-B716-411237B6DB56}"/>
    <dgm:cxn modelId="{5A006C3A-43F9-484D-BD1A-4D8608EDFF69}" srcId="{ADE6FFF7-A68B-47CD-8079-B266700E5F75}" destId="{96F52B8C-ACCB-4454-9DDA-2EDC2FF0F796}" srcOrd="0" destOrd="0" parTransId="{D0942B25-7E9D-4362-9835-AB2AFF09654E}" sibTransId="{D437040E-30F4-4019-84EA-6CDAA4101142}"/>
    <dgm:cxn modelId="{6EF2258C-93B2-4FDE-8B4A-B0BC915B2E55}" srcId="{F0D91530-F555-4795-A6C4-0B6EDBB60238}" destId="{EA4B9699-71D8-4F5A-BDD3-55E491D4D41C}" srcOrd="3" destOrd="0" parTransId="{1EF2B94D-2EA8-49AD-AE92-AA1F387452D2}" sibTransId="{0CD3A552-60E2-404C-BD14-2432E96358A5}"/>
    <dgm:cxn modelId="{14572C90-80B8-41CA-9B37-0F4555D7139F}" srcId="{3B6E5A41-5713-46FE-BFD3-152D6FB3B4D9}" destId="{CB8D0FA3-3EF1-411B-BCFA-1E8A06795119}" srcOrd="2" destOrd="0" parTransId="{13723E3C-EA79-4D61-A61A-F79695E75153}" sibTransId="{21529008-3308-49E3-AA8A-B9496BE9B23D}"/>
    <dgm:cxn modelId="{CA62EF39-37F7-4A64-8D8D-B27B863B98DE}" type="presOf" srcId="{F0D91530-F555-4795-A6C4-0B6EDBB60238}" destId="{72F954CB-4907-4BA1-986B-13294EA85E36}" srcOrd="0" destOrd="0" presId="urn:microsoft.com/office/officeart/2011/layout/TabList"/>
    <dgm:cxn modelId="{9A147E3D-1C09-4E09-91AD-C584994B72A3}" srcId="{F0D91530-F555-4795-A6C4-0B6EDBB60238}" destId="{BB019371-5854-4752-9FF4-410EEE3F034D}" srcOrd="0" destOrd="0" parTransId="{CC1B7FFA-D85C-46B0-9EA2-213AE57D5F1B}" sibTransId="{C678944C-39F8-46F1-8F15-BA9B7CAC0630}"/>
    <dgm:cxn modelId="{C851B149-C9A1-4A56-B7C7-496CC1D0F491}" type="presOf" srcId="{762BF676-CEDC-4A89-A882-034B82F73CAC}" destId="{547A28D2-EADD-4A9A-AC57-AFC75E1E54B9}" srcOrd="0" destOrd="1" presId="urn:microsoft.com/office/officeart/2011/layout/TabList"/>
    <dgm:cxn modelId="{D95D1EA9-4C57-4B22-A878-D8ECF5316023}" srcId="{ADE6FFF7-A68B-47CD-8079-B266700E5F75}" destId="{B46A4622-E843-4ACC-8275-0343E24ABAD8}" srcOrd="1" destOrd="0" parTransId="{AD925D15-AF39-43A6-B337-734ECEC0FABA}" sibTransId="{4069E8F6-0E01-4BED-BEAC-CEA311B1ABD5}"/>
    <dgm:cxn modelId="{68823ED5-8A9B-4AAA-8476-C817CAF4A6E8}" type="presOf" srcId="{CB8D0FA3-3EF1-411B-BCFA-1E8A06795119}" destId="{8F5B481A-A437-4C3A-9F2A-CEAE7608FE8C}" srcOrd="0" destOrd="0" presId="urn:microsoft.com/office/officeart/2011/layout/TabList"/>
    <dgm:cxn modelId="{D03C69A5-6AE3-4ECF-B9A8-0F1B1D3D3431}" type="presOf" srcId="{BB019371-5854-4752-9FF4-410EEE3F034D}" destId="{827E6DA0-27C8-4800-8585-856959A86C74}" srcOrd="0" destOrd="0" presId="urn:microsoft.com/office/officeart/2011/layout/TabList"/>
    <dgm:cxn modelId="{AC97271B-3143-4F42-B2FA-59A3B74052C1}" type="presOf" srcId="{7831F63C-F3A8-4CD2-B3AE-5EC0624787A2}" destId="{A0ED122A-073B-4997-B66C-AA197F3E68A2}" srcOrd="0" destOrd="0" presId="urn:microsoft.com/office/officeart/2011/layout/TabList"/>
    <dgm:cxn modelId="{15D4198B-5BA0-4C30-AA58-8914333E1784}" srcId="{ADE6FFF7-A68B-47CD-8079-B266700E5F75}" destId="{762BF676-CEDC-4A89-A882-034B82F73CAC}" srcOrd="2" destOrd="0" parTransId="{44CD15E5-C0EE-40C4-B14D-806956689E35}" sibTransId="{A63C476E-5D2C-4D85-863C-628E790B7E78}"/>
    <dgm:cxn modelId="{9B2586ED-B6B6-4B91-A753-989B6B176614}" srcId="{CB8D0FA3-3EF1-411B-BCFA-1E8A06795119}" destId="{36D56CC8-7EC2-4BC5-B880-AD3FC929B225}" srcOrd="0" destOrd="0" parTransId="{D6F90F4C-A2CE-4E43-B751-45736F605A59}" sibTransId="{43DF7308-7157-4917-9570-3A2FAA9CD184}"/>
    <dgm:cxn modelId="{097894AC-21D2-400D-98E8-D8DE39AD285C}" type="presParOf" srcId="{B309F0C2-5789-49DE-BCA3-0965E0CE11C3}" destId="{8388726A-E5BA-4AE9-9947-AB18E40CC3D7}" srcOrd="0" destOrd="0" presId="urn:microsoft.com/office/officeart/2011/layout/TabList"/>
    <dgm:cxn modelId="{E35B3DF3-44BA-4784-8D85-C36D6F305014}" type="presParOf" srcId="{8388726A-E5BA-4AE9-9947-AB18E40CC3D7}" destId="{A87713A2-F5BA-4568-8C93-63135357F79B}" srcOrd="0" destOrd="0" presId="urn:microsoft.com/office/officeart/2011/layout/TabList"/>
    <dgm:cxn modelId="{448E55CF-FD3C-4C9B-BC72-2A2B57564F02}" type="presParOf" srcId="{8388726A-E5BA-4AE9-9947-AB18E40CC3D7}" destId="{92626A70-C8D1-4BCD-BDF6-D37AF1F39F1E}" srcOrd="1" destOrd="0" presId="urn:microsoft.com/office/officeart/2011/layout/TabList"/>
    <dgm:cxn modelId="{834732AE-69E4-4E4D-8745-117CF50D3046}" type="presParOf" srcId="{8388726A-E5BA-4AE9-9947-AB18E40CC3D7}" destId="{8A8138A7-6EB8-4D52-A599-FA1662B83D8D}" srcOrd="2" destOrd="0" presId="urn:microsoft.com/office/officeart/2011/layout/TabList"/>
    <dgm:cxn modelId="{5F22FE37-2CDE-4498-9D53-E099D0066736}" type="presParOf" srcId="{B309F0C2-5789-49DE-BCA3-0965E0CE11C3}" destId="{547A28D2-EADD-4A9A-AC57-AFC75E1E54B9}" srcOrd="1" destOrd="0" presId="urn:microsoft.com/office/officeart/2011/layout/TabList"/>
    <dgm:cxn modelId="{59DCF2E6-FF56-4CEB-8CA9-826A6B682150}" type="presParOf" srcId="{B309F0C2-5789-49DE-BCA3-0965E0CE11C3}" destId="{055223C7-30CC-4370-8622-ACB5B0795053}" srcOrd="2" destOrd="0" presId="urn:microsoft.com/office/officeart/2011/layout/TabList"/>
    <dgm:cxn modelId="{9A71C016-EF96-46E5-BC91-BAC5593A97F9}" type="presParOf" srcId="{B309F0C2-5789-49DE-BCA3-0965E0CE11C3}" destId="{3E18879D-7212-4AA4-BCC9-0FD82E1D9D3B}" srcOrd="3" destOrd="0" presId="urn:microsoft.com/office/officeart/2011/layout/TabList"/>
    <dgm:cxn modelId="{69B060F6-204B-45F6-98A8-37488692697F}" type="presParOf" srcId="{3E18879D-7212-4AA4-BCC9-0FD82E1D9D3B}" destId="{827E6DA0-27C8-4800-8585-856959A86C74}" srcOrd="0" destOrd="0" presId="urn:microsoft.com/office/officeart/2011/layout/TabList"/>
    <dgm:cxn modelId="{9B1BB5E2-87C2-4183-B240-B848F0A93CA0}" type="presParOf" srcId="{3E18879D-7212-4AA4-BCC9-0FD82E1D9D3B}" destId="{72F954CB-4907-4BA1-986B-13294EA85E36}" srcOrd="1" destOrd="0" presId="urn:microsoft.com/office/officeart/2011/layout/TabList"/>
    <dgm:cxn modelId="{9D0CC6E7-874E-45ED-AF7A-898432E33D4D}" type="presParOf" srcId="{3E18879D-7212-4AA4-BCC9-0FD82E1D9D3B}" destId="{601C2216-9B87-4DF2-9447-512445199F8F}" srcOrd="2" destOrd="0" presId="urn:microsoft.com/office/officeart/2011/layout/TabList"/>
    <dgm:cxn modelId="{F11869F0-8133-4454-99AB-92DBD062D853}" type="presParOf" srcId="{B309F0C2-5789-49DE-BCA3-0965E0CE11C3}" destId="{A0ED122A-073B-4997-B66C-AA197F3E68A2}" srcOrd="4" destOrd="0" presId="urn:microsoft.com/office/officeart/2011/layout/TabList"/>
    <dgm:cxn modelId="{F925498A-0FF2-498F-A588-2BA9A744D208}" type="presParOf" srcId="{B309F0C2-5789-49DE-BCA3-0965E0CE11C3}" destId="{D41B8F00-009F-431F-9E6E-D14DF749B4DD}" srcOrd="5" destOrd="0" presId="urn:microsoft.com/office/officeart/2011/layout/TabList"/>
    <dgm:cxn modelId="{D4838DCE-D8B2-4DE7-A58F-D2B3D67A5B36}" type="presParOf" srcId="{B309F0C2-5789-49DE-BCA3-0965E0CE11C3}" destId="{2755C4E9-67D0-4B21-B2C5-72DD32D5D127}" srcOrd="6" destOrd="0" presId="urn:microsoft.com/office/officeart/2011/layout/TabList"/>
    <dgm:cxn modelId="{9F5D4493-7B5E-4610-B3E4-84068517F639}" type="presParOf" srcId="{2755C4E9-67D0-4B21-B2C5-72DD32D5D127}" destId="{27C6A219-1048-4051-B60F-F1ADEF976CA4}" srcOrd="0" destOrd="0" presId="urn:microsoft.com/office/officeart/2011/layout/TabList"/>
    <dgm:cxn modelId="{82DC77FB-27E7-43B9-8F7E-E9E4EB640FB5}" type="presParOf" srcId="{2755C4E9-67D0-4B21-B2C5-72DD32D5D127}" destId="{8F5B481A-A437-4C3A-9F2A-CEAE7608FE8C}" srcOrd="1" destOrd="0" presId="urn:microsoft.com/office/officeart/2011/layout/TabList"/>
    <dgm:cxn modelId="{91B6EEE1-5534-4955-8F0E-DCE7470BFF74}" type="presParOf" srcId="{2755C4E9-67D0-4B21-B2C5-72DD32D5D127}" destId="{F3A1F08C-C8EA-43C6-ACCD-6F6EC2185518}" srcOrd="2" destOrd="0" presId="urn:microsoft.com/office/officeart/2011/layout/TabList"/>
    <dgm:cxn modelId="{D6EB1092-E22E-4687-B410-C5E2B47D90CA}" type="presParOf" srcId="{B309F0C2-5789-49DE-BCA3-0965E0CE11C3}" destId="{2BAB27A8-6666-4876-93C1-75D861948F82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C4248-1AE6-4041-AF78-128508B7E1E2}">
      <dsp:nvSpPr>
        <dsp:cNvPr id="0" name=""/>
        <dsp:cNvSpPr/>
      </dsp:nvSpPr>
      <dsp:spPr>
        <a:xfrm>
          <a:off x="54" y="30857"/>
          <a:ext cx="522295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Supervised Learning Methods</a:t>
          </a:r>
        </a:p>
      </dsp:txBody>
      <dsp:txXfrm>
        <a:off x="54" y="30857"/>
        <a:ext cx="5222957" cy="547200"/>
      </dsp:txXfrm>
    </dsp:sp>
    <dsp:sp modelId="{D608FF03-ABA5-4183-84EB-9B5F12DA3065}">
      <dsp:nvSpPr>
        <dsp:cNvPr id="0" name=""/>
        <dsp:cNvSpPr/>
      </dsp:nvSpPr>
      <dsp:spPr>
        <a:xfrm>
          <a:off x="54" y="578057"/>
          <a:ext cx="5222957" cy="3650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Regression (GLM)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Lasso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Ridge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Elastic net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Decision tree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Random Forest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Gradient Boosted Models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Support Vector Machine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Neural Network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Deep Learning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54" y="578057"/>
        <a:ext cx="5222957" cy="3650849"/>
      </dsp:txXfrm>
    </dsp:sp>
    <dsp:sp modelId="{D7FF6084-F0BD-4DC2-B1CC-932EDDDC8875}">
      <dsp:nvSpPr>
        <dsp:cNvPr id="0" name=""/>
        <dsp:cNvSpPr/>
      </dsp:nvSpPr>
      <dsp:spPr>
        <a:xfrm>
          <a:off x="5954226" y="30857"/>
          <a:ext cx="522295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Unsupervised Learning Methods</a:t>
          </a:r>
        </a:p>
      </dsp:txBody>
      <dsp:txXfrm>
        <a:off x="5954226" y="30857"/>
        <a:ext cx="5222957" cy="547200"/>
      </dsp:txXfrm>
    </dsp:sp>
    <dsp:sp modelId="{66EED661-928C-4424-8929-7139EFEF028E}">
      <dsp:nvSpPr>
        <dsp:cNvPr id="0" name=""/>
        <dsp:cNvSpPr/>
      </dsp:nvSpPr>
      <dsp:spPr>
        <a:xfrm>
          <a:off x="5954226" y="578057"/>
          <a:ext cx="5222957" cy="3650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Clustering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Kmeans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Hierarchical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Principal Components Analysis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Autoencoders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Non-negative matrix factorization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Generalized Low Rank Models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5954226" y="578057"/>
        <a:ext cx="5222957" cy="3650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23745-9B20-48F9-A60F-1042B40AD827}">
      <dsp:nvSpPr>
        <dsp:cNvPr id="0" name=""/>
        <dsp:cNvSpPr/>
      </dsp:nvSpPr>
      <dsp:spPr>
        <a:xfrm>
          <a:off x="0" y="11794"/>
          <a:ext cx="402559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i="0" kern="1200" baseline="0" dirty="0"/>
            <a:t>Know Y</a:t>
          </a:r>
          <a:endParaRPr lang="en-US" sz="3900" kern="1200" dirty="0"/>
        </a:p>
      </dsp:txBody>
      <dsp:txXfrm>
        <a:off x="45663" y="57457"/>
        <a:ext cx="3934264" cy="84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23745-9B20-48F9-A60F-1042B40AD827}">
      <dsp:nvSpPr>
        <dsp:cNvPr id="0" name=""/>
        <dsp:cNvSpPr/>
      </dsp:nvSpPr>
      <dsp:spPr>
        <a:xfrm>
          <a:off x="0" y="0"/>
          <a:ext cx="402559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i="0" kern="1200" baseline="0" dirty="0"/>
            <a:t>Don’t know Y</a:t>
          </a:r>
          <a:endParaRPr lang="en-US" sz="3900" kern="1200" dirty="0"/>
        </a:p>
      </dsp:txBody>
      <dsp:txXfrm>
        <a:off x="45663" y="45663"/>
        <a:ext cx="3934264" cy="84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1F08C-C8EA-43C6-ACCD-6F6EC2185518}">
      <dsp:nvSpPr>
        <dsp:cNvPr id="0" name=""/>
        <dsp:cNvSpPr/>
      </dsp:nvSpPr>
      <dsp:spPr>
        <a:xfrm>
          <a:off x="0" y="3476691"/>
          <a:ext cx="704411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C2216-9B87-4DF2-9447-512445199F8F}">
      <dsp:nvSpPr>
        <dsp:cNvPr id="0" name=""/>
        <dsp:cNvSpPr/>
      </dsp:nvSpPr>
      <dsp:spPr>
        <a:xfrm>
          <a:off x="0" y="1983397"/>
          <a:ext cx="704411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38A7-6EB8-4D52-A599-FA1662B83D8D}">
      <dsp:nvSpPr>
        <dsp:cNvPr id="0" name=""/>
        <dsp:cNvSpPr/>
      </dsp:nvSpPr>
      <dsp:spPr>
        <a:xfrm>
          <a:off x="0" y="490102"/>
          <a:ext cx="704411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713A2-F5BA-4568-8C93-63135357F79B}">
      <dsp:nvSpPr>
        <dsp:cNvPr id="0" name=""/>
        <dsp:cNvSpPr/>
      </dsp:nvSpPr>
      <dsp:spPr>
        <a:xfrm>
          <a:off x="1831469" y="0"/>
          <a:ext cx="5212642" cy="48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 Open source in-memory prediction engine</a:t>
          </a:r>
        </a:p>
      </dsp:txBody>
      <dsp:txXfrm>
        <a:off x="1831469" y="0"/>
        <a:ext cx="5212642" cy="489556"/>
      </dsp:txXfrm>
    </dsp:sp>
    <dsp:sp modelId="{92626A70-C8D1-4BCD-BDF6-D37AF1F39F1E}">
      <dsp:nvSpPr>
        <dsp:cNvPr id="0" name=""/>
        <dsp:cNvSpPr/>
      </dsp:nvSpPr>
      <dsp:spPr>
        <a:xfrm>
          <a:off x="0" y="0"/>
          <a:ext cx="1831469" cy="489556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Platform</a:t>
          </a:r>
        </a:p>
      </dsp:txBody>
      <dsp:txXfrm>
        <a:off x="23902" y="23902"/>
        <a:ext cx="1783665" cy="465654"/>
      </dsp:txXfrm>
    </dsp:sp>
    <dsp:sp modelId="{547A28D2-EADD-4A9A-AC57-AFC75E1E54B9}">
      <dsp:nvSpPr>
        <dsp:cNvPr id="0" name=""/>
        <dsp:cNvSpPr/>
      </dsp:nvSpPr>
      <dsp:spPr>
        <a:xfrm>
          <a:off x="0" y="489556"/>
          <a:ext cx="7044112" cy="979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Parallelized and distributed algorithms making the most use out of multithreaded systems and grids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GLM, Random Forest, GBM, Deep Learning(ANN), GLRM, PCA, K-means etc.</a:t>
          </a:r>
        </a:p>
      </dsp:txBody>
      <dsp:txXfrm>
        <a:off x="0" y="489556"/>
        <a:ext cx="7044112" cy="979259"/>
      </dsp:txXfrm>
    </dsp:sp>
    <dsp:sp modelId="{827E6DA0-27C8-4800-8585-856959A86C74}">
      <dsp:nvSpPr>
        <dsp:cNvPr id="0" name=""/>
        <dsp:cNvSpPr/>
      </dsp:nvSpPr>
      <dsp:spPr>
        <a:xfrm>
          <a:off x="1831469" y="1493840"/>
          <a:ext cx="5212642" cy="48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Data, Platform and Client Agnostic</a:t>
          </a:r>
        </a:p>
      </dsp:txBody>
      <dsp:txXfrm>
        <a:off x="1831469" y="1493840"/>
        <a:ext cx="5212642" cy="489556"/>
      </dsp:txXfrm>
    </dsp:sp>
    <dsp:sp modelId="{72F954CB-4907-4BA1-986B-13294EA85E36}">
      <dsp:nvSpPr>
        <dsp:cNvPr id="0" name=""/>
        <dsp:cNvSpPr/>
      </dsp:nvSpPr>
      <dsp:spPr>
        <a:xfrm>
          <a:off x="0" y="1493840"/>
          <a:ext cx="1831469" cy="489556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Access</a:t>
          </a:r>
        </a:p>
      </dsp:txBody>
      <dsp:txXfrm>
        <a:off x="23902" y="1517742"/>
        <a:ext cx="1783665" cy="465654"/>
      </dsp:txXfrm>
    </dsp:sp>
    <dsp:sp modelId="{A0ED122A-073B-4997-B66C-AA197F3E68A2}">
      <dsp:nvSpPr>
        <dsp:cNvPr id="0" name=""/>
        <dsp:cNvSpPr/>
      </dsp:nvSpPr>
      <dsp:spPr>
        <a:xfrm>
          <a:off x="0" y="1983397"/>
          <a:ext cx="7044112" cy="979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Runs anywhere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REST API– drives H2O from R, Python, Web UI, Excel, Tableau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Score code for all models</a:t>
          </a:r>
        </a:p>
      </dsp:txBody>
      <dsp:txXfrm>
        <a:off x="0" y="1983397"/>
        <a:ext cx="7044112" cy="979259"/>
      </dsp:txXfrm>
    </dsp:sp>
    <dsp:sp modelId="{27C6A219-1048-4051-B60F-F1ADEF976CA4}">
      <dsp:nvSpPr>
        <dsp:cNvPr id="0" name=""/>
        <dsp:cNvSpPr/>
      </dsp:nvSpPr>
      <dsp:spPr>
        <a:xfrm>
          <a:off x="1831469" y="2987135"/>
          <a:ext cx="5212642" cy="48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 Same code. Different Environments</a:t>
          </a:r>
        </a:p>
      </dsp:txBody>
      <dsp:txXfrm>
        <a:off x="1831469" y="2987135"/>
        <a:ext cx="5212642" cy="489556"/>
      </dsp:txXfrm>
    </dsp:sp>
    <dsp:sp modelId="{8F5B481A-A437-4C3A-9F2A-CEAE7608FE8C}">
      <dsp:nvSpPr>
        <dsp:cNvPr id="0" name=""/>
        <dsp:cNvSpPr/>
      </dsp:nvSpPr>
      <dsp:spPr>
        <a:xfrm>
          <a:off x="0" y="2987135"/>
          <a:ext cx="1831469" cy="489556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Scale</a:t>
          </a:r>
        </a:p>
      </dsp:txBody>
      <dsp:txXfrm>
        <a:off x="23902" y="3011037"/>
        <a:ext cx="1783665" cy="465654"/>
      </dsp:txXfrm>
    </dsp:sp>
    <dsp:sp modelId="{2BAB27A8-6666-4876-93C1-75D861948F82}">
      <dsp:nvSpPr>
        <dsp:cNvPr id="0" name=""/>
        <dsp:cNvSpPr/>
      </dsp:nvSpPr>
      <dsp:spPr>
        <a:xfrm>
          <a:off x="0" y="3477238"/>
          <a:ext cx="7044112" cy="979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all of your data without sub setting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 code changes to go from development to production</a:t>
          </a:r>
        </a:p>
      </dsp:txBody>
      <dsp:txXfrm>
        <a:off x="0" y="3477238"/>
        <a:ext cx="7044112" cy="979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98B8F-A62E-4263-B48E-B7403D48AFC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6CD86-AFAE-49C8-9DDE-B6B990E2C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6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843A-AAF4-674E-BA5C-4A7FDDCCF89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308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3886"/>
            <a:ext cx="10363200" cy="7071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7674" y="2861906"/>
            <a:ext cx="5422007" cy="1237075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DB7A58F-6F63-4968-AC18-7832F07264C3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DB7A58F-6F63-4968-AC18-7832F07264C3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4C18B77-3485-4B2A-8563-2C1FCF6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DB7A58F-6F63-4968-AC18-7832F07264C3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4C18B77-3485-4B2A-8563-2C1FCF62FC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759649" y="6317101"/>
            <a:ext cx="1254120" cy="5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0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DB7A58F-6F63-4968-AC18-7832F07264C3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4C18B77-3485-4B2A-8563-2C1FCF62FC8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759649" y="6317101"/>
            <a:ext cx="1254120" cy="5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74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/>
        </p:nvSpPr>
        <p:spPr>
          <a:xfrm>
            <a:off x="0" y="2"/>
            <a:ext cx="12192000" cy="872067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 hasCustomPrompt="1"/>
          </p:nvPr>
        </p:nvSpPr>
        <p:spPr>
          <a:xfrm>
            <a:off x="609600" y="1"/>
            <a:ext cx="10972800" cy="758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0" marR="0" lvl="0" indent="0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cap="none" spc="300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8484467" y="6356353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fld id="{2DB7A58F-6F63-4968-AC18-7832F07264C3}" type="datetimeFigureOut">
              <a:rPr lang="en-US" smtClean="0"/>
              <a:t>1/19/17</a:t>
            </a:fld>
            <a:endParaRPr lang="en-US"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878886" y="6356353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759649" y="6317101"/>
            <a:ext cx="1254120" cy="5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5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/>
        </p:nvSpPr>
        <p:spPr>
          <a:xfrm>
            <a:off x="0" y="2"/>
            <a:ext cx="12192000" cy="872067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DB7A58F-6F63-4968-AC18-7832F07264C3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4C18B77-3485-4B2A-8563-2C1FCF62FC8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671481" y="6411688"/>
            <a:ext cx="1342288" cy="4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/>
        </p:nvSpPr>
        <p:spPr>
          <a:xfrm>
            <a:off x="0" y="2"/>
            <a:ext cx="12192000" cy="872067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6571" y="1247447"/>
            <a:ext cx="6595833" cy="16450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DB7A58F-6F63-4968-AC18-7832F07264C3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4C18B77-3485-4B2A-8563-2C1FCF62FC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86866" y="3128230"/>
            <a:ext cx="6595533" cy="15515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986867" y="4984751"/>
            <a:ext cx="6595533" cy="137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34679" y="1247449"/>
            <a:ext cx="0" cy="5108905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86867" y="3004807"/>
            <a:ext cx="66116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86867" y="4837811"/>
            <a:ext cx="66116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81517" y="1247777"/>
            <a:ext cx="3884083" cy="1644651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81517" y="3128966"/>
            <a:ext cx="3884083" cy="1550987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81517" y="4984751"/>
            <a:ext cx="3884083" cy="13716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/>
              <a:t>Topic 3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671481" y="6411688"/>
            <a:ext cx="1342288" cy="4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2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DB7A58F-6F63-4968-AC18-7832F07264C3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4C18B77-3485-4B2A-8563-2C1FCF6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/>
        </p:nvSpPr>
        <p:spPr>
          <a:xfrm>
            <a:off x="0" y="2"/>
            <a:ext cx="12192000" cy="872067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DB7A58F-6F63-4968-AC18-7832F07264C3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4C18B77-3485-4B2A-8563-2C1FCF62FC8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671481" y="6411688"/>
            <a:ext cx="1342288" cy="4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5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/>
        </p:nvSpPr>
        <p:spPr>
          <a:xfrm>
            <a:off x="0" y="2"/>
            <a:ext cx="12192000" cy="872067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DB7A58F-6F63-4968-AC18-7832F07264C3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4C18B77-3485-4B2A-8563-2C1FCF62FC8E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671481" y="6411688"/>
            <a:ext cx="1342288" cy="4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/>
        </p:nvSpPr>
        <p:spPr>
          <a:xfrm>
            <a:off x="0" y="2"/>
            <a:ext cx="12192000" cy="872067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DB7A58F-6F63-4968-AC18-7832F07264C3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4C18B77-3485-4B2A-8563-2C1FCF62FC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671481" y="6411688"/>
            <a:ext cx="1342288" cy="4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0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DB7A58F-6F63-4968-AC18-7832F07264C3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4C18B77-3485-4B2A-8563-2C1FCF62FC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671481" y="6411688"/>
            <a:ext cx="1342288" cy="4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DB7A58F-6F63-4968-AC18-7832F07264C3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4C18B77-3485-4B2A-8563-2C1FCF62FC8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671481" y="6411688"/>
            <a:ext cx="1342288" cy="4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3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-9466"/>
            <a:ext cx="10972800" cy="88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v/UGW3cT_cZLc&amp;autoplay=1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074" y="1421672"/>
            <a:ext cx="10363200" cy="707187"/>
          </a:xfrm>
        </p:spPr>
        <p:txBody>
          <a:bodyPr>
            <a:noAutofit/>
          </a:bodyPr>
          <a:lstStyle/>
          <a:p>
            <a:r>
              <a:rPr lang="en-US" sz="4000" dirty="0"/>
              <a:t>Machine Learning 101</a:t>
            </a:r>
            <a:br>
              <a:rPr lang="en-US" sz="4000" dirty="0"/>
            </a:br>
            <a:r>
              <a:rPr lang="en-US" sz="4000" dirty="0"/>
              <a:t>and H2O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61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86" y="1322137"/>
            <a:ext cx="8602236" cy="49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5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Methods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12369"/>
              </p:ext>
            </p:extLst>
          </p:nvPr>
        </p:nvGraphicFramePr>
        <p:xfrm>
          <a:off x="609599" y="1204332"/>
          <a:ext cx="11177239" cy="4259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25373" y="5810672"/>
            <a:ext cx="4341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When do I use what tool? 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93018977"/>
              </p:ext>
            </p:extLst>
          </p:nvPr>
        </p:nvGraphicFramePr>
        <p:xfrm>
          <a:off x="1182029" y="2765503"/>
          <a:ext cx="4025590" cy="959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354311420"/>
              </p:ext>
            </p:extLst>
          </p:nvPr>
        </p:nvGraphicFramePr>
        <p:xfrm>
          <a:off x="7311472" y="2806392"/>
          <a:ext cx="4025590" cy="959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63866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Learning:</a:t>
            </a:r>
          </a:p>
        </p:txBody>
      </p:sp>
    </p:spTree>
    <p:extLst>
      <p:ext uri="{BB962C8B-B14F-4D97-AF65-F5344CB8AC3E}">
        <p14:creationId xmlns:p14="http://schemas.microsoft.com/office/powerpoint/2010/main" val="282234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Generalized Linear Model (GLM)?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of models that relate X (inputs) to Y (output)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Allows for a unification of models that have errors of the following form:</a:t>
            </a:r>
          </a:p>
          <a:p>
            <a:pPr lvl="1"/>
            <a:r>
              <a:rPr lang="en-US" dirty="0"/>
              <a:t>Normal (Gaussian)</a:t>
            </a:r>
          </a:p>
          <a:p>
            <a:pPr lvl="1"/>
            <a:r>
              <a:rPr lang="en-US" dirty="0"/>
              <a:t>Gamma</a:t>
            </a:r>
          </a:p>
          <a:p>
            <a:pPr lvl="1"/>
            <a:r>
              <a:rPr lang="en-US" dirty="0"/>
              <a:t>Poisson</a:t>
            </a:r>
          </a:p>
          <a:p>
            <a:pPr lvl="1"/>
            <a:r>
              <a:rPr lang="en-US" dirty="0"/>
              <a:t>Binomial (Logistic)</a:t>
            </a:r>
          </a:p>
          <a:p>
            <a:pPr lvl="1"/>
            <a:r>
              <a:rPr lang="en-US" dirty="0"/>
              <a:t>Multinomial</a:t>
            </a:r>
          </a:p>
          <a:p>
            <a:r>
              <a:rPr lang="en-US" dirty="0"/>
              <a:t>MLE is found by iteratively reweighted least squares</a:t>
            </a:r>
          </a:p>
        </p:txBody>
      </p:sp>
      <p:pic>
        <p:nvPicPr>
          <p:cNvPr id="1028" name="Picture 4" descr="\operatorname{E}(\mathbf{Y}) = \boldsymbol{\mu} = g^{-1}(\mathbf{X}\boldsymbol{\beta})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378" y="2205233"/>
            <a:ext cx="3088045" cy="38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\operatorname{Var}(\mathbf{Y}) = \operatorname{V}( \boldsymbol{\mu} ) = \operatorname{V}(g^{-1}(\mathbf{X}\boldsymbol{\beta}))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028" y="2732053"/>
            <a:ext cx="4434278" cy="37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43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predictors, different family and link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357" y="1232209"/>
            <a:ext cx="9100470" cy="508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7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GLM’s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Fast to fit</a:t>
            </a:r>
          </a:p>
          <a:p>
            <a:r>
              <a:rPr lang="en-US" dirty="0"/>
              <a:t>Easy to interpret</a:t>
            </a:r>
          </a:p>
          <a:p>
            <a:r>
              <a:rPr lang="en-US" dirty="0"/>
              <a:t>Well understood statistical properties</a:t>
            </a:r>
          </a:p>
          <a:p>
            <a:r>
              <a:rPr lang="en-US" dirty="0"/>
              <a:t>Continuous, categorical, count and classification problems</a:t>
            </a:r>
          </a:p>
          <a:p>
            <a:r>
              <a:rPr lang="en-US" dirty="0"/>
              <a:t>Transparent scoring functions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Possibility of overfitting</a:t>
            </a:r>
          </a:p>
          <a:p>
            <a:r>
              <a:rPr lang="en-US" dirty="0"/>
              <a:t>Difficult to account for non-</a:t>
            </a:r>
            <a:r>
              <a:rPr lang="en-US" dirty="0" err="1"/>
              <a:t>linearities</a:t>
            </a:r>
            <a:endParaRPr lang="en-US" dirty="0"/>
          </a:p>
          <a:p>
            <a:r>
              <a:rPr lang="en-US" dirty="0"/>
              <a:t>Issues of multicollinearity</a:t>
            </a:r>
          </a:p>
          <a:p>
            <a:pPr lvl="1"/>
            <a:r>
              <a:rPr lang="en-US" dirty="0"/>
              <a:t>Non-unique solutions</a:t>
            </a:r>
          </a:p>
          <a:p>
            <a:r>
              <a:rPr lang="en-US" dirty="0"/>
              <a:t>Difficult to fully account for interaction effects</a:t>
            </a:r>
          </a:p>
        </p:txBody>
      </p:sp>
    </p:spTree>
    <p:extLst>
      <p:ext uri="{BB962C8B-B14F-4D97-AF65-F5344CB8AC3E}">
        <p14:creationId xmlns:p14="http://schemas.microsoft.com/office/powerpoint/2010/main" val="257859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Generalized Linear Model(LASSO, Ridge, Elastic Net)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Learning:</a:t>
            </a:r>
          </a:p>
        </p:txBody>
      </p:sp>
    </p:spTree>
    <p:extLst>
      <p:ext uri="{BB962C8B-B14F-4D97-AF65-F5344CB8AC3E}">
        <p14:creationId xmlns:p14="http://schemas.microsoft.com/office/powerpoint/2010/main" val="268715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Regression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Want to build a parsimonious but interpretable model</a:t>
            </a:r>
          </a:p>
          <a:p>
            <a:r>
              <a:rPr lang="en-US" dirty="0"/>
              <a:t>Shrink the number of predictors and/or size by imposing penalties on the estimated coefficients (L1, L2)</a:t>
            </a:r>
          </a:p>
          <a:p>
            <a:pPr lvl="1"/>
            <a:r>
              <a:rPr lang="en-US" dirty="0"/>
              <a:t>LASSO: </a:t>
            </a:r>
          </a:p>
          <a:p>
            <a:pPr lvl="2"/>
            <a:r>
              <a:rPr lang="en-US" dirty="0"/>
              <a:t>picks one correlated variable, others discarded. Sparse. </a:t>
            </a:r>
          </a:p>
          <a:p>
            <a:pPr lvl="1"/>
            <a:r>
              <a:rPr lang="en-US" dirty="0"/>
              <a:t>Ridge: 			</a:t>
            </a:r>
          </a:p>
          <a:p>
            <a:pPr lvl="2"/>
            <a:r>
              <a:rPr lang="en-US" dirty="0"/>
              <a:t>correlated variables coefficients are pushed to the same value</a:t>
            </a:r>
          </a:p>
          <a:p>
            <a:pPr lvl="1"/>
            <a:r>
              <a:rPr lang="en-US" dirty="0"/>
              <a:t>Elastic Net:  </a:t>
            </a:r>
          </a:p>
          <a:p>
            <a:pPr lvl="2"/>
            <a:r>
              <a:rPr lang="en-US" dirty="0"/>
              <a:t>sparse solution, correlated variables grouped, enter/ leave the model together</a:t>
            </a:r>
          </a:p>
        </p:txBody>
      </p:sp>
      <p:pic>
        <p:nvPicPr>
          <p:cNvPr id="2050" name="Picture 2" descr=" \min_{ \beta_0, \beta } \left\{ \frac{1}{N} \sum_{i=1}^N (y_i - \beta_0 - x_i^T \beta)^2 \right\} \text{ subject to } \sum_{j=1}^p |\beta_j| \leq t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70" y="3059135"/>
            <a:ext cx="44386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69" y="3880626"/>
            <a:ext cx="3230777" cy="665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671" y="4780973"/>
            <a:ext cx="47053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74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L1, L2 and L1&amp;L2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2" y="2241395"/>
            <a:ext cx="4769748" cy="4471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488" y="1274142"/>
            <a:ext cx="6603090" cy="30413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25991" y="4455067"/>
            <a:ext cx="3491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 Regression vs.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202682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 (Recursive Partitioning)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Learning:</a:t>
            </a:r>
          </a:p>
        </p:txBody>
      </p:sp>
    </p:spTree>
    <p:extLst>
      <p:ext uri="{BB962C8B-B14F-4D97-AF65-F5344CB8AC3E}">
        <p14:creationId xmlns:p14="http://schemas.microsoft.com/office/powerpoint/2010/main" val="196858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Predictive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Solve the right problem!</a:t>
            </a:r>
          </a:p>
          <a:p>
            <a:r>
              <a:rPr lang="en-US" dirty="0"/>
              <a:t>A good answer yesterday beats a great answer tomorrow</a:t>
            </a:r>
          </a:p>
          <a:p>
            <a:r>
              <a:rPr lang="en-US" dirty="0"/>
              <a:t>Simplify everything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Data Size</a:t>
            </a:r>
          </a:p>
          <a:p>
            <a:pPr lvl="1"/>
            <a:r>
              <a:rPr lang="en-US" dirty="0"/>
              <a:t>Data Types</a:t>
            </a:r>
          </a:p>
          <a:p>
            <a:r>
              <a:rPr lang="en-US" dirty="0"/>
              <a:t>Counting and averages are great analytics!</a:t>
            </a:r>
          </a:p>
          <a:p>
            <a:r>
              <a:rPr lang="en-US" dirty="0"/>
              <a:t>Be mindful of “productionizing” your model</a:t>
            </a:r>
          </a:p>
          <a:p>
            <a:pPr lvl="1"/>
            <a:r>
              <a:rPr lang="en-US" dirty="0"/>
              <a:t>Input and Output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50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Decision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2"/>
            <a:ext cx="696207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Break sample data into homogenous pieces</a:t>
            </a:r>
          </a:p>
          <a:p>
            <a:pPr lvl="1"/>
            <a:r>
              <a:rPr lang="en-US" dirty="0"/>
              <a:t>Sample means </a:t>
            </a:r>
          </a:p>
          <a:p>
            <a:r>
              <a:rPr lang="en-US" dirty="0"/>
              <a:t>Categorical and Continuous data</a:t>
            </a:r>
          </a:p>
          <a:p>
            <a:r>
              <a:rPr lang="en-US" dirty="0"/>
              <a:t>Splits identify interaction effects and important variables</a:t>
            </a:r>
          </a:p>
          <a:p>
            <a:pPr lvl="1"/>
            <a:r>
              <a:rPr lang="en-US" dirty="0"/>
              <a:t>ID3</a:t>
            </a:r>
          </a:p>
          <a:p>
            <a:pPr lvl="1"/>
            <a:r>
              <a:rPr lang="en-US" dirty="0"/>
              <a:t>C4.5</a:t>
            </a:r>
          </a:p>
          <a:p>
            <a:pPr lvl="1"/>
            <a:r>
              <a:rPr lang="en-US" dirty="0"/>
              <a:t>CHAID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s://upload.wikimedia.org/wikipedia/commons/f/f3/CART_tree_titanic_surviv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799" y="2348764"/>
            <a:ext cx="3429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96507" y="5587265"/>
            <a:ext cx="18421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Wikipedia: Titanic Survivors</a:t>
            </a:r>
          </a:p>
        </p:txBody>
      </p:sp>
    </p:spTree>
    <p:extLst>
      <p:ext uri="{BB962C8B-B14F-4D97-AF65-F5344CB8AC3E}">
        <p14:creationId xmlns:p14="http://schemas.microsoft.com/office/powerpoint/2010/main" val="384116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 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</a:t>
            </a:r>
          </a:p>
          <a:p>
            <a:r>
              <a:rPr lang="en-US" dirty="0"/>
              <a:t>min rows</a:t>
            </a:r>
          </a:p>
          <a:p>
            <a:r>
              <a:rPr lang="en-US" dirty="0"/>
              <a:t>Number of bins in histogram</a:t>
            </a:r>
          </a:p>
          <a:p>
            <a:r>
              <a:rPr lang="en-US" dirty="0"/>
              <a:t>Number of categories from a </a:t>
            </a:r>
            <a:r>
              <a:rPr lang="en-US" dirty="0" err="1"/>
              <a:t>enum</a:t>
            </a:r>
            <a:r>
              <a:rPr lang="en-US" dirty="0"/>
              <a:t> (“binning”)</a:t>
            </a:r>
          </a:p>
          <a:p>
            <a:r>
              <a:rPr lang="en-US" dirty="0"/>
              <a:t>Stopping criteria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36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Decision Trees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Easy to compute</a:t>
            </a:r>
          </a:p>
          <a:p>
            <a:r>
              <a:rPr lang="en-US" dirty="0"/>
              <a:t>Easy to interpret</a:t>
            </a:r>
          </a:p>
          <a:p>
            <a:r>
              <a:rPr lang="en-US" dirty="0"/>
              <a:t>Robust to correlated features</a:t>
            </a:r>
          </a:p>
          <a:p>
            <a:r>
              <a:rPr lang="en-US" dirty="0"/>
              <a:t>Robust to missing values</a:t>
            </a:r>
          </a:p>
          <a:p>
            <a:r>
              <a:rPr lang="en-US" dirty="0"/>
              <a:t>Easy scoring functions</a:t>
            </a:r>
          </a:p>
          <a:p>
            <a:r>
              <a:rPr lang="en-US" dirty="0"/>
              <a:t>Handles non-</a:t>
            </a:r>
            <a:r>
              <a:rPr lang="en-US" dirty="0" err="1"/>
              <a:t>linearities</a:t>
            </a:r>
            <a:r>
              <a:rPr lang="en-US" dirty="0"/>
              <a:t> in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 err="1"/>
              <a:t>Overfit</a:t>
            </a:r>
            <a:r>
              <a:rPr lang="en-US" dirty="0"/>
              <a:t> data</a:t>
            </a:r>
          </a:p>
          <a:p>
            <a:r>
              <a:rPr lang="en-US" dirty="0"/>
              <a:t>Will eliminate collinear variables</a:t>
            </a:r>
          </a:p>
          <a:p>
            <a:r>
              <a:rPr lang="en-US" dirty="0"/>
              <a:t>Finds nonlinearities with linear relationships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1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Learning:</a:t>
            </a:r>
          </a:p>
        </p:txBody>
      </p:sp>
    </p:spTree>
    <p:extLst>
      <p:ext uri="{BB962C8B-B14F-4D97-AF65-F5344CB8AC3E}">
        <p14:creationId xmlns:p14="http://schemas.microsoft.com/office/powerpoint/2010/main" val="3145429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Random Forests?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a bunch of decision trees</a:t>
            </a:r>
          </a:p>
          <a:p>
            <a:pPr lvl="1"/>
            <a:r>
              <a:rPr lang="en-US" dirty="0"/>
              <a:t>Different trees on different samples and average</a:t>
            </a:r>
          </a:p>
          <a:p>
            <a:pPr lvl="2"/>
            <a:r>
              <a:rPr lang="en-US" dirty="0"/>
              <a:t>Different rows, different columns</a:t>
            </a:r>
          </a:p>
          <a:p>
            <a:pPr lvl="2"/>
            <a:r>
              <a:rPr lang="en-US" dirty="0"/>
              <a:t>Reduce variance with minimal bias increase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Bootstrap aggregation</a:t>
            </a:r>
            <a:r>
              <a:rPr lang="en-US" dirty="0">
                <a:sym typeface="Wingdings" panose="05000000000000000000" pitchFamily="2" charset="2"/>
              </a:rPr>
              <a:t> “Bagging”</a:t>
            </a:r>
          </a:p>
          <a:p>
            <a:pPr lvl="1"/>
            <a:endParaRPr lang="en-US" dirty="0"/>
          </a:p>
        </p:txBody>
      </p:sp>
      <p:pic>
        <p:nvPicPr>
          <p:cNvPr id="5122" name="Picture 2" descr="Ensembl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12" y="3438796"/>
            <a:ext cx="35433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9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Random Forests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Strengths</a:t>
            </a:r>
          </a:p>
          <a:p>
            <a:r>
              <a:rPr lang="en-US" dirty="0"/>
              <a:t>Easy to compute</a:t>
            </a:r>
          </a:p>
          <a:p>
            <a:pPr lvl="1"/>
            <a:r>
              <a:rPr lang="en-US" dirty="0"/>
              <a:t>Easy to parallelize</a:t>
            </a:r>
          </a:p>
          <a:p>
            <a:r>
              <a:rPr lang="en-US" dirty="0"/>
              <a:t>Robust to outliers</a:t>
            </a:r>
          </a:p>
          <a:p>
            <a:r>
              <a:rPr lang="en-US" dirty="0"/>
              <a:t>Variable importance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Weaknesses</a:t>
            </a:r>
          </a:p>
          <a:p>
            <a:r>
              <a:rPr lang="en-US" dirty="0"/>
              <a:t>Slow to score</a:t>
            </a:r>
          </a:p>
          <a:p>
            <a:r>
              <a:rPr lang="en-US" dirty="0"/>
              <a:t>Not transparent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37" y="3191920"/>
            <a:ext cx="5603140" cy="34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13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Learning:</a:t>
            </a:r>
          </a:p>
        </p:txBody>
      </p:sp>
    </p:spTree>
    <p:extLst>
      <p:ext uri="{BB962C8B-B14F-4D97-AF65-F5344CB8AC3E}">
        <p14:creationId xmlns:p14="http://schemas.microsoft.com/office/powerpoint/2010/main" val="177298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90" y="1382751"/>
            <a:ext cx="8583581" cy="50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7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“Deep” Neural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50" y="1467315"/>
            <a:ext cx="79819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35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3295"/>
            <a:ext cx="596962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Deep Learning learns a  </a:t>
            </a:r>
            <a:r>
              <a:rPr lang="en-US" b="1" dirty="0"/>
              <a:t>hierarchy of non-linear transformations </a:t>
            </a:r>
            <a:endParaRPr lang="en-US" dirty="0"/>
          </a:p>
          <a:p>
            <a:r>
              <a:rPr lang="en-US" dirty="0"/>
              <a:t>Neurons transform their input in a non-linear way </a:t>
            </a:r>
          </a:p>
          <a:p>
            <a:r>
              <a:rPr lang="en-US" b="1" dirty="0"/>
              <a:t>Black-box, brute-force method, really good at pattern recognition </a:t>
            </a:r>
            <a:endParaRPr lang="en-US" dirty="0"/>
          </a:p>
          <a:p>
            <a:r>
              <a:rPr lang="en-US" dirty="0"/>
              <a:t>Deep Learning got a boost in the last decade due to </a:t>
            </a:r>
            <a:r>
              <a:rPr lang="en-US" b="1" dirty="0"/>
              <a:t>faster hardware and algorithmic advances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532" y="1941125"/>
            <a:ext cx="45624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8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Machine Learning</a:t>
            </a:r>
          </a:p>
          <a:p>
            <a:pPr lvl="1"/>
            <a:r>
              <a:rPr lang="en-US" dirty="0"/>
              <a:t>Shared concepts</a:t>
            </a:r>
          </a:p>
          <a:p>
            <a:pPr lvl="1"/>
            <a:r>
              <a:rPr lang="en-US" dirty="0"/>
              <a:t>Feature creation</a:t>
            </a:r>
          </a:p>
          <a:p>
            <a:r>
              <a:rPr lang="en-US" dirty="0"/>
              <a:t>Algorithm Basics</a:t>
            </a:r>
          </a:p>
          <a:p>
            <a:pPr lvl="1"/>
            <a:r>
              <a:rPr lang="en-US" dirty="0"/>
              <a:t>Unsupervised Methods</a:t>
            </a:r>
          </a:p>
          <a:p>
            <a:pPr lvl="1"/>
            <a:r>
              <a:rPr lang="en-US" dirty="0"/>
              <a:t>Supervised Methods</a:t>
            </a:r>
          </a:p>
          <a:p>
            <a:r>
              <a:rPr lang="en-US" dirty="0"/>
              <a:t>Using ML models in practice</a:t>
            </a:r>
          </a:p>
          <a:p>
            <a:pPr lvl="1"/>
            <a:r>
              <a:rPr lang="en-US" dirty="0"/>
              <a:t>Scoring code and production</a:t>
            </a:r>
          </a:p>
          <a:p>
            <a:pPr lvl="1"/>
            <a:r>
              <a:rPr lang="en-US" dirty="0"/>
              <a:t>Getting Started with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82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Strengths</a:t>
            </a:r>
          </a:p>
          <a:p>
            <a:r>
              <a:rPr lang="en-US" dirty="0"/>
              <a:t>non linear </a:t>
            </a:r>
          </a:p>
          <a:p>
            <a:r>
              <a:rPr lang="en-US" dirty="0"/>
              <a:t>robust to correlated features </a:t>
            </a:r>
          </a:p>
          <a:p>
            <a:r>
              <a:rPr lang="en-US" dirty="0"/>
              <a:t>learned features can be extracted </a:t>
            </a:r>
          </a:p>
          <a:p>
            <a:r>
              <a:rPr lang="en-US" dirty="0"/>
              <a:t>can stop training at any time </a:t>
            </a:r>
          </a:p>
          <a:p>
            <a:r>
              <a:rPr lang="en-US" dirty="0"/>
              <a:t>can be fine-tuned with more data </a:t>
            </a:r>
          </a:p>
          <a:p>
            <a:r>
              <a:rPr lang="en-US" dirty="0"/>
              <a:t>great ensemble member </a:t>
            </a:r>
          </a:p>
          <a:p>
            <a:r>
              <a:rPr lang="en-US" dirty="0"/>
              <a:t>efficient for multi-class problems </a:t>
            </a:r>
          </a:p>
          <a:p>
            <a:r>
              <a:rPr lang="en-US" dirty="0"/>
              <a:t>world-class at pattern recognition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Weaknesses</a:t>
            </a:r>
          </a:p>
          <a:p>
            <a:r>
              <a:rPr lang="en-US" dirty="0"/>
              <a:t>slow to train </a:t>
            </a:r>
          </a:p>
          <a:p>
            <a:r>
              <a:rPr lang="en-US" dirty="0"/>
              <a:t>slow to score </a:t>
            </a:r>
          </a:p>
          <a:p>
            <a:r>
              <a:rPr lang="en-US" dirty="0"/>
              <a:t>not interpretable </a:t>
            </a:r>
          </a:p>
          <a:p>
            <a:r>
              <a:rPr lang="en-US" dirty="0"/>
              <a:t>results not fully reproducible </a:t>
            </a:r>
          </a:p>
          <a:p>
            <a:r>
              <a:rPr lang="en-US" dirty="0"/>
              <a:t>theory not well understood </a:t>
            </a:r>
          </a:p>
          <a:p>
            <a:r>
              <a:rPr lang="en-US" dirty="0" err="1"/>
              <a:t>overfits</a:t>
            </a:r>
            <a:r>
              <a:rPr lang="en-US" dirty="0"/>
              <a:t>, needs regularization </a:t>
            </a:r>
          </a:p>
          <a:p>
            <a:r>
              <a:rPr lang="en-US" dirty="0"/>
              <a:t>many hyper-parameters </a:t>
            </a:r>
          </a:p>
          <a:p>
            <a:r>
              <a:rPr lang="en-US" dirty="0"/>
              <a:t>expands categorical variables </a:t>
            </a:r>
          </a:p>
          <a:p>
            <a:r>
              <a:rPr lang="en-US" dirty="0"/>
              <a:t>must impute missing values</a:t>
            </a:r>
          </a:p>
        </p:txBody>
      </p:sp>
    </p:spTree>
    <p:extLst>
      <p:ext uri="{BB962C8B-B14F-4D97-AF65-F5344CB8AC3E}">
        <p14:creationId xmlns:p14="http://schemas.microsoft.com/office/powerpoint/2010/main" val="3262366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Models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6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target!</a:t>
            </a:r>
          </a:p>
          <a:p>
            <a:r>
              <a:rPr lang="en-US" dirty="0"/>
              <a:t>Ways to characterize or simplify data</a:t>
            </a:r>
          </a:p>
          <a:p>
            <a:endParaRPr lang="en-US" dirty="0"/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Clustering (Put rows together)</a:t>
            </a:r>
          </a:p>
          <a:p>
            <a:pPr lvl="1"/>
            <a:r>
              <a:rPr lang="en-US" dirty="0"/>
              <a:t>Variable reduction (Put columns together)</a:t>
            </a:r>
          </a:p>
          <a:p>
            <a:pPr lvl="1"/>
            <a:r>
              <a:rPr lang="en-US" dirty="0"/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2448650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 Learning:</a:t>
            </a:r>
          </a:p>
        </p:txBody>
      </p:sp>
    </p:spTree>
    <p:extLst>
      <p:ext uri="{BB962C8B-B14F-4D97-AF65-F5344CB8AC3E}">
        <p14:creationId xmlns:p14="http://schemas.microsoft.com/office/powerpoint/2010/main" val="494855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try and “bundle” customers/companies/transactions based on “likeness” of certain features. </a:t>
            </a:r>
          </a:p>
          <a:p>
            <a:r>
              <a:rPr lang="en-US" dirty="0"/>
              <a:t>These “clusters” will help us simplify and potentially “segment” observations. </a:t>
            </a:r>
          </a:p>
          <a:p>
            <a:pPr lvl="1"/>
            <a:r>
              <a:rPr lang="en-US" dirty="0"/>
              <a:t>Segment customers</a:t>
            </a:r>
          </a:p>
          <a:p>
            <a:pPr lvl="1"/>
            <a:r>
              <a:rPr lang="en-US" dirty="0"/>
              <a:t>Categorize events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297" y="2944251"/>
            <a:ext cx="7028288" cy="3415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2928" y="1104600"/>
            <a:ext cx="62247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Objective: Minimize the within cluster variation for a given k</a:t>
            </a:r>
          </a:p>
          <a:p>
            <a:endParaRPr lang="en-US" sz="1800" dirty="0"/>
          </a:p>
          <a:p>
            <a:r>
              <a:rPr lang="en-US" sz="1800" dirty="0"/>
              <a:t>How to choose 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Choose several and evaluate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Often business rules determine feasible k</a:t>
            </a:r>
          </a:p>
        </p:txBody>
      </p:sp>
    </p:spTree>
    <p:extLst>
      <p:ext uri="{BB962C8B-B14F-4D97-AF65-F5344CB8AC3E}">
        <p14:creationId xmlns:p14="http://schemas.microsoft.com/office/powerpoint/2010/main" val="3334432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 (PCA)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 Learning:</a:t>
            </a:r>
          </a:p>
        </p:txBody>
      </p:sp>
    </p:spTree>
    <p:extLst>
      <p:ext uri="{BB962C8B-B14F-4D97-AF65-F5344CB8AC3E}">
        <p14:creationId xmlns:p14="http://schemas.microsoft.com/office/powerpoint/2010/main" val="764976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Principal Components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method of data simplification</a:t>
            </a:r>
          </a:p>
          <a:p>
            <a:r>
              <a:rPr lang="en-US" dirty="0"/>
              <a:t>Can I reduce the width (dimensionality) of the dataset by creating one or more new PCA variables that do a “good job” of representing the original signal in the data?</a:t>
            </a:r>
          </a:p>
          <a:p>
            <a:r>
              <a:rPr lang="en-US" dirty="0"/>
              <a:t>Uses: </a:t>
            </a:r>
          </a:p>
          <a:p>
            <a:pPr lvl="1"/>
            <a:r>
              <a:rPr lang="en-US" dirty="0"/>
              <a:t>Variable reduction=&gt; Fewer predictors</a:t>
            </a:r>
          </a:p>
          <a:p>
            <a:pPr lvl="1"/>
            <a:r>
              <a:rPr lang="en-US" dirty="0"/>
              <a:t>Feature extraction=&gt;Anomaly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823013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and Scoring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Operationalizing Machine Learning:</a:t>
            </a:r>
          </a:p>
        </p:txBody>
      </p:sp>
    </p:spTree>
    <p:extLst>
      <p:ext uri="{BB962C8B-B14F-4D97-AF65-F5344CB8AC3E}">
        <p14:creationId xmlns:p14="http://schemas.microsoft.com/office/powerpoint/2010/main" val="4293272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Operationalizing your model means handing off “Score Code”</a:t>
            </a:r>
          </a:p>
          <a:p>
            <a:endParaRPr lang="en-US" dirty="0"/>
          </a:p>
          <a:p>
            <a:r>
              <a:rPr lang="en-US" dirty="0"/>
              <a:t>Scoring within compute engine</a:t>
            </a:r>
          </a:p>
          <a:p>
            <a:r>
              <a:rPr lang="en-US" dirty="0"/>
              <a:t>PMML</a:t>
            </a:r>
          </a:p>
          <a:p>
            <a:r>
              <a:rPr lang="en-US" dirty="0"/>
              <a:t>Low level representations</a:t>
            </a:r>
          </a:p>
          <a:p>
            <a:pPr lvl="1"/>
            <a:r>
              <a:rPr lang="en-US" dirty="0"/>
              <a:t>Java Object</a:t>
            </a:r>
          </a:p>
          <a:p>
            <a:pPr lvl="1"/>
            <a:r>
              <a:rPr lang="en-US" dirty="0"/>
              <a:t>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statistical and optimization tools to best predict outcomes</a:t>
            </a:r>
          </a:p>
          <a:p>
            <a:r>
              <a:rPr lang="en-US" dirty="0"/>
              <a:t>Focus on “production analytics”</a:t>
            </a:r>
          </a:p>
          <a:p>
            <a:pPr lvl="1"/>
            <a:r>
              <a:rPr lang="en-US" dirty="0"/>
              <a:t>Reducing need for </a:t>
            </a:r>
          </a:p>
          <a:p>
            <a:pPr lvl="2"/>
            <a:r>
              <a:rPr lang="en-US" dirty="0"/>
              <a:t>Sampling</a:t>
            </a:r>
          </a:p>
          <a:p>
            <a:pPr lvl="2"/>
            <a:r>
              <a:rPr lang="en-US" dirty="0"/>
              <a:t>Periodic revision of models</a:t>
            </a:r>
          </a:p>
          <a:p>
            <a:pPr lvl="2"/>
            <a:r>
              <a:rPr lang="en-US" dirty="0"/>
              <a:t>Subjective priors </a:t>
            </a:r>
          </a:p>
          <a:p>
            <a:pPr lvl="2"/>
            <a:r>
              <a:rPr lang="en-US" dirty="0"/>
              <a:t>Hand coding models in a production language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00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Operationalizing Machine Learning:</a:t>
            </a:r>
          </a:p>
        </p:txBody>
      </p:sp>
    </p:spTree>
    <p:extLst>
      <p:ext uri="{BB962C8B-B14F-4D97-AF65-F5344CB8AC3E}">
        <p14:creationId xmlns:p14="http://schemas.microsoft.com/office/powerpoint/2010/main" val="2123546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Accuracy and Interpretability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you try different regression techniques</a:t>
            </a:r>
          </a:p>
          <a:p>
            <a:r>
              <a:rPr lang="en-US" dirty="0"/>
              <a:t>Train a “black box model” but use it as a benchmark</a:t>
            </a:r>
          </a:p>
          <a:p>
            <a:pPr lvl="1"/>
            <a:r>
              <a:rPr lang="en-US" dirty="0"/>
              <a:t>Train explainable model on predictions from the black box</a:t>
            </a:r>
          </a:p>
          <a:p>
            <a:r>
              <a:rPr lang="en-US" dirty="0"/>
              <a:t>Use the black box model as backup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variable importance and partial dependency plots for explanation</a:t>
            </a:r>
          </a:p>
          <a:p>
            <a:r>
              <a:rPr lang="en-US" dirty="0"/>
              <a:t>Use complicated model for feature creation 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371" y="6356639"/>
            <a:ext cx="96643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https://www.oreilly.com/ideas/predictive-modeling-striking-a-balance-between-accuracy-and-interpretability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4067510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86741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/>
              <a:t>H</a:t>
            </a:r>
            <a:r>
              <a:rPr lang="en-US" sz="2000" b="1" baseline="-25000" dirty="0"/>
              <a:t>2</a:t>
            </a:r>
            <a:r>
              <a:rPr lang="en-US" sz="2000" b="1" dirty="0"/>
              <a:t>O</a:t>
            </a:r>
            <a:r>
              <a:rPr lang="en-US" sz="1600" b="1" dirty="0">
                <a:solidFill>
                  <a:prstClr val="black">
                    <a:lumMod val="50000"/>
                  </a:prstClr>
                </a:solidFill>
              </a:rPr>
              <a:t>.ai</a:t>
            </a:r>
            <a:r>
              <a:rPr lang="en-US" sz="1400" dirty="0">
                <a:solidFill>
                  <a:prstClr val="black">
                    <a:lumMod val="75000"/>
                  </a:prstClr>
                </a:solidFill>
              </a:rPr>
              <a:t/>
            </a:r>
            <a:br>
              <a:rPr lang="en-US" sz="1400" dirty="0">
                <a:solidFill>
                  <a:prstClr val="black">
                    <a:lumMod val="75000"/>
                  </a:prstClr>
                </a:solidFill>
              </a:rPr>
            </a:br>
            <a:r>
              <a:rPr lang="en-US" sz="1200" dirty="0"/>
              <a:t>Machine </a:t>
            </a:r>
            <a:r>
              <a:rPr lang="en-US" sz="1200" dirty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8" name="Picture 7" descr="h2o-ai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6253" y="2166309"/>
            <a:ext cx="4439497" cy="170224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895600" y="4345002"/>
            <a:ext cx="6400800" cy="1509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Myriad Pro"/>
                <a:ea typeface="+mn-ea"/>
                <a:cs typeface="Myriad Pro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Futura LT Pro Book" pitchFamily="34" charset="0"/>
              </a:rPr>
              <a:t>Robust, Tested and Supported Platform for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973668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808" y="1327648"/>
            <a:ext cx="8229600" cy="45259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Founded: 2011: Version 3 released in 2015</a:t>
            </a:r>
          </a:p>
          <a:p>
            <a:r>
              <a:rPr lang="en-US" sz="2000" dirty="0">
                <a:solidFill>
                  <a:schemeClr val="tx1"/>
                </a:solidFill>
              </a:rPr>
              <a:t>Product: H2O open source in-memory prediction engine</a:t>
            </a:r>
          </a:p>
          <a:p>
            <a:r>
              <a:rPr lang="en-US" sz="2000" dirty="0">
                <a:solidFill>
                  <a:schemeClr val="tx1"/>
                </a:solidFill>
              </a:rPr>
              <a:t>Team: 50+  </a:t>
            </a:r>
            <a:r>
              <a:rPr lang="en-US" sz="2000" dirty="0">
                <a:solidFill>
                  <a:schemeClr val="tx1"/>
                </a:solidFill>
                <a:cs typeface="Segoe UI Semilight"/>
              </a:rPr>
              <a:t>Core developers and data scientists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HQ: Mountain View, CA. Sales: U.S., U.K. &amp; Canada</a:t>
            </a:r>
          </a:p>
          <a:p>
            <a:endParaRPr lang="en-US" sz="1800" dirty="0">
              <a:solidFill>
                <a:srgbClr val="1F2426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-933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Futura LT Pro Book" pitchFamily="34" charset="0"/>
              </a:rPr>
              <a:t>H2O.ai Overview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52" y="3703471"/>
            <a:ext cx="9902616" cy="250130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86741" y="5959488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/>
              <a:t>H</a:t>
            </a:r>
            <a:r>
              <a:rPr lang="en-US" sz="2000" b="1" baseline="-25000" dirty="0"/>
              <a:t>2</a:t>
            </a:r>
            <a:r>
              <a:rPr lang="en-US" sz="2000" b="1" dirty="0"/>
              <a:t>O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.ai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sz="1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dirty="0"/>
              <a:t>Machine </a:t>
            </a:r>
            <a:r>
              <a:rPr lang="en-US" sz="1200" dirty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338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/>
        </p:nvSpPr>
        <p:spPr>
          <a:xfrm>
            <a:off x="1786741" y="5959489"/>
            <a:ext cx="7259385" cy="898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/>
            <a:r>
              <a:rPr sz="1600" dirty="0">
                <a:latin typeface="Futura"/>
                <a:ea typeface="Futura"/>
                <a:cs typeface="Futura"/>
                <a:sym typeface="Futura"/>
              </a:rPr>
              <a:t/>
            </a:r>
            <a:br>
              <a:rPr sz="1600" dirty="0">
                <a:latin typeface="Futura"/>
                <a:ea typeface="Futura"/>
                <a:cs typeface="Futura"/>
                <a:sym typeface="Futura"/>
              </a:rPr>
            </a:br>
            <a:endParaRPr sz="1200" dirty="0">
              <a:solidFill>
                <a:srgbClr val="7F7F7F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l="20000" t="7977" r="20384" b="14073"/>
          <a:stretch/>
        </p:blipFill>
        <p:spPr bwMode="auto">
          <a:xfrm>
            <a:off x="1524000" y="-1"/>
            <a:ext cx="9253728" cy="68580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2680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65625" y="208778"/>
            <a:ext cx="7643889" cy="1372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1600" b="1" i="0" kern="1200" spc="0" baseline="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en-US" sz="6000" dirty="0"/>
              <a:t>What is H2O?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565401" y="1491915"/>
          <a:ext cx="7044112" cy="4456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35953" y="5948414"/>
            <a:ext cx="6303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Single source of truth for R and Python users</a:t>
            </a:r>
          </a:p>
        </p:txBody>
      </p:sp>
    </p:spTree>
    <p:extLst>
      <p:ext uri="{BB962C8B-B14F-4D97-AF65-F5344CB8AC3E}">
        <p14:creationId xmlns:p14="http://schemas.microsoft.com/office/powerpoint/2010/main" val="191131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roup 578"/>
          <p:cNvGrpSpPr/>
          <p:nvPr/>
        </p:nvGrpSpPr>
        <p:grpSpPr>
          <a:xfrm>
            <a:off x="1872335" y="3380431"/>
            <a:ext cx="2844802" cy="1320801"/>
            <a:chOff x="-1" y="0"/>
            <a:chExt cx="2844800" cy="1320800"/>
          </a:xfrm>
        </p:grpSpPr>
        <p:sp>
          <p:nvSpPr>
            <p:cNvPr id="574" name="Shape 574"/>
            <p:cNvSpPr/>
            <p:nvPr/>
          </p:nvSpPr>
          <p:spPr>
            <a:xfrm>
              <a:off x="-1" y="0"/>
              <a:ext cx="2844800" cy="1320800"/>
            </a:xfrm>
            <a:prstGeom prst="rect">
              <a:avLst/>
            </a:prstGeom>
            <a:solidFill>
              <a:srgbClr val="595959"/>
            </a:solidFill>
            <a:ln w="1905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77" name="Group 577"/>
            <p:cNvGrpSpPr/>
            <p:nvPr/>
          </p:nvGrpSpPr>
          <p:grpSpPr>
            <a:xfrm>
              <a:off x="668399" y="292184"/>
              <a:ext cx="1507996" cy="736433"/>
              <a:chOff x="0" y="0"/>
              <a:chExt cx="1507995" cy="736432"/>
            </a:xfrm>
          </p:grpSpPr>
          <p:sp>
            <p:nvSpPr>
              <p:cNvPr id="575" name="Shape 575"/>
              <p:cNvSpPr/>
              <p:nvPr/>
            </p:nvSpPr>
            <p:spPr>
              <a:xfrm>
                <a:off x="0" y="0"/>
                <a:ext cx="1507995" cy="736432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  <a:latin typeface="Futura Std Book"/>
                    <a:ea typeface="Futura Std Book"/>
                    <a:cs typeface="Futura Std Book"/>
                    <a:sym typeface="Futura Std Book"/>
                  </a:defRPr>
                </a:pPr>
                <a:endParaRPr sz="2000"/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0" y="207018"/>
                <a:ext cx="1507995" cy="322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194" tIns="36194" rIns="36194" bIns="3619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Futura Std Book"/>
                    <a:ea typeface="Futura Std Book"/>
                    <a:cs typeface="Futura Std Book"/>
                    <a:sym typeface="Futura Std Book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/>
                  <a:t>Ensembles</a:t>
                </a:r>
              </a:p>
            </p:txBody>
          </p:sp>
        </p:grpSp>
      </p:grpSp>
      <p:grpSp>
        <p:nvGrpSpPr>
          <p:cNvPr id="583" name="Group 583"/>
          <p:cNvGrpSpPr/>
          <p:nvPr/>
        </p:nvGrpSpPr>
        <p:grpSpPr>
          <a:xfrm>
            <a:off x="1872333" y="4786918"/>
            <a:ext cx="2844802" cy="1320801"/>
            <a:chOff x="-1" y="0"/>
            <a:chExt cx="2844800" cy="1320800"/>
          </a:xfrm>
        </p:grpSpPr>
        <p:sp>
          <p:nvSpPr>
            <p:cNvPr id="579" name="Shape 579"/>
            <p:cNvSpPr/>
            <p:nvPr/>
          </p:nvSpPr>
          <p:spPr>
            <a:xfrm>
              <a:off x="-1" y="0"/>
              <a:ext cx="2844800" cy="1320800"/>
            </a:xfrm>
            <a:prstGeom prst="rect">
              <a:avLst/>
            </a:prstGeom>
            <a:solidFill>
              <a:srgbClr val="595959"/>
            </a:solidFill>
            <a:ln w="1905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82" name="Group 582"/>
            <p:cNvGrpSpPr/>
            <p:nvPr/>
          </p:nvGrpSpPr>
          <p:grpSpPr>
            <a:xfrm>
              <a:off x="71992" y="292184"/>
              <a:ext cx="2771409" cy="736433"/>
              <a:chOff x="-1" y="0"/>
              <a:chExt cx="2771407" cy="736432"/>
            </a:xfrm>
          </p:grpSpPr>
          <p:sp>
            <p:nvSpPr>
              <p:cNvPr id="580" name="Shape 580"/>
              <p:cNvSpPr/>
              <p:nvPr/>
            </p:nvSpPr>
            <p:spPr>
              <a:xfrm>
                <a:off x="-1" y="0"/>
                <a:ext cx="2771407" cy="736432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  <a:latin typeface="Futura Std Book"/>
                    <a:ea typeface="Futura Std Book"/>
                    <a:cs typeface="Futura Std Book"/>
                    <a:sym typeface="Futura Std Book"/>
                  </a:defRPr>
                </a:pPr>
                <a:endParaRPr sz="2000"/>
              </a:p>
            </p:txBody>
          </p:sp>
          <p:sp>
            <p:nvSpPr>
              <p:cNvPr id="581" name="Shape 581"/>
              <p:cNvSpPr/>
              <p:nvPr/>
            </p:nvSpPr>
            <p:spPr>
              <a:xfrm>
                <a:off x="-1" y="207018"/>
                <a:ext cx="2771407" cy="322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194" tIns="36194" rIns="36194" bIns="3619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Futura Std Book"/>
                    <a:ea typeface="Futura Std Book"/>
                    <a:cs typeface="Futura Std Book"/>
                    <a:sym typeface="Futura Std Book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/>
                  <a:t>Deep Neural Networks</a:t>
                </a:r>
              </a:p>
            </p:txBody>
          </p:sp>
        </p:grpSp>
      </p:grpSp>
      <p:sp>
        <p:nvSpPr>
          <p:cNvPr id="584" name="Shape 584"/>
          <p:cNvSpPr/>
          <p:nvPr/>
        </p:nvSpPr>
        <p:spPr>
          <a:xfrm>
            <a:off x="1740155" y="455950"/>
            <a:ext cx="8702376" cy="566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70000"/>
              </a:lnSpc>
            </a:pPr>
            <a:r>
              <a:rPr sz="4400">
                <a:latin typeface="Futura LT Pro Book"/>
                <a:ea typeface="Futura LT Pro Book"/>
                <a:cs typeface="Futura LT Pro Book"/>
                <a:sym typeface="Futura LT Pro Book"/>
              </a:rPr>
              <a:t>Algorithms on H</a:t>
            </a:r>
            <a:r>
              <a:rPr sz="3200">
                <a:latin typeface="Futura LT Pro Book"/>
                <a:ea typeface="Futura LT Pro Book"/>
                <a:cs typeface="Futura LT Pro Book"/>
                <a:sym typeface="Futura LT Pro Book"/>
              </a:rPr>
              <a:t>2</a:t>
            </a:r>
            <a:r>
              <a:rPr sz="4400">
                <a:latin typeface="Futura LT Pro Book"/>
                <a:ea typeface="Futura LT Pro Book"/>
                <a:cs typeface="Futura LT Pro Book"/>
                <a:sym typeface="Futura LT Pro Book"/>
              </a:rPr>
              <a:t>O</a:t>
            </a:r>
          </a:p>
        </p:txBody>
      </p:sp>
      <p:sp>
        <p:nvSpPr>
          <p:cNvPr id="585" name="Shape 585"/>
          <p:cNvSpPr/>
          <p:nvPr/>
        </p:nvSpPr>
        <p:spPr>
          <a:xfrm>
            <a:off x="5228714" y="2251546"/>
            <a:ext cx="5077864" cy="765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954" tIns="20954" rIns="20954" bIns="20954" anchor="ctr">
            <a:spAutoFit/>
          </a:bodyPr>
          <a:lstStyle/>
          <a:p>
            <a:pPr marL="285750" lvl="1" indent="-285750" defTabSz="488950"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dirty="0">
                <a:latin typeface="Futura LT Pro Light"/>
                <a:ea typeface="Futura LT Pro Light"/>
                <a:cs typeface="Futura LT Pro Light"/>
                <a:sym typeface="Futura LT Pro Light"/>
              </a:rPr>
              <a:t>Generalized Linear Models</a:t>
            </a:r>
            <a:r>
              <a:rPr lang="en-US" b="1" dirty="0">
                <a:latin typeface="Futura LT Pro Light"/>
                <a:ea typeface="Futura LT Pro Light"/>
                <a:cs typeface="Futura LT Pro Light"/>
                <a:sym typeface="Futura LT Pro Light"/>
              </a:rPr>
              <a:t> (LASSO, Elastic Net, Ridge) </a:t>
            </a:r>
          </a:p>
          <a:p>
            <a:pPr marL="285750" lvl="5" indent="-285750" defTabSz="488950"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dirty="0">
                <a:latin typeface="Futura LT Pro Light"/>
                <a:ea typeface="Futura LT Pro Light"/>
                <a:cs typeface="Futura LT Pro Light"/>
                <a:sym typeface="Futura LT Pro Light"/>
              </a:rPr>
              <a:t>Binomial, Gaussian, Gamma, Poisson and Tweedie</a:t>
            </a:r>
          </a:p>
          <a:p>
            <a:pPr marL="285750" lvl="1" indent="-285750" defTabSz="488950"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dirty="0">
                <a:latin typeface="Futura LT Pro Light"/>
                <a:ea typeface="Futura LT Pro Light"/>
                <a:cs typeface="Futura LT Pro Light"/>
                <a:sym typeface="Futura LT Pro Light"/>
              </a:rPr>
              <a:t>Naïve Bayes </a:t>
            </a:r>
          </a:p>
        </p:txBody>
      </p:sp>
      <p:sp>
        <p:nvSpPr>
          <p:cNvPr id="586" name="Shape 586"/>
          <p:cNvSpPr/>
          <p:nvPr/>
        </p:nvSpPr>
        <p:spPr>
          <a:xfrm>
            <a:off x="5228714" y="3581492"/>
            <a:ext cx="5090636" cy="942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954" tIns="20954" rIns="20954" bIns="20954" anchor="ctr">
            <a:spAutoFit/>
          </a:bodyPr>
          <a:lstStyle/>
          <a:p>
            <a:pPr marL="285750" lvl="1" indent="-285750" defTabSz="488950"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dirty="0">
                <a:latin typeface="Futura LT Pro Light"/>
                <a:ea typeface="Futura LT Pro Light"/>
                <a:cs typeface="Futura LT Pro Light"/>
                <a:sym typeface="Futura LT Pro Light"/>
              </a:rPr>
              <a:t>Distributed Random Forest</a:t>
            </a:r>
            <a:r>
              <a:rPr dirty="0">
                <a:latin typeface="Futura LT Pro Light"/>
                <a:ea typeface="Futura LT Pro Light"/>
                <a:cs typeface="Futura LT Pro Light"/>
                <a:sym typeface="Futura LT Pro Light"/>
              </a:rPr>
              <a:t>: Classification or regression models</a:t>
            </a:r>
          </a:p>
          <a:p>
            <a:pPr marL="285750" lvl="1" indent="-285750" defTabSz="488950"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dirty="0">
                <a:latin typeface="Futura LT Pro Light"/>
                <a:ea typeface="Futura LT Pro Light"/>
                <a:cs typeface="Futura LT Pro Light"/>
                <a:sym typeface="Futura LT Pro Light"/>
              </a:rPr>
              <a:t>Gradient Boosting Machine</a:t>
            </a:r>
            <a:r>
              <a:rPr dirty="0">
                <a:latin typeface="Futura LT Pro Light"/>
                <a:ea typeface="Futura LT Pro Light"/>
                <a:cs typeface="Futura LT Pro Light"/>
                <a:sym typeface="Futura LT Pro Light"/>
              </a:rPr>
              <a:t>: Produces an ensemble of decision trees with increasing refined approximations</a:t>
            </a:r>
          </a:p>
        </p:txBody>
      </p:sp>
      <p:sp>
        <p:nvSpPr>
          <p:cNvPr id="587" name="Shape 587"/>
          <p:cNvSpPr/>
          <p:nvPr/>
        </p:nvSpPr>
        <p:spPr>
          <a:xfrm>
            <a:off x="5228714" y="5114937"/>
            <a:ext cx="5090636" cy="688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954" tIns="20954" rIns="20954" bIns="20954" anchor="ctr">
            <a:spAutoFit/>
          </a:bodyPr>
          <a:lstStyle/>
          <a:p>
            <a:pPr marL="285750" lvl="1" indent="-285750" defTabSz="488950"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>
                <a:latin typeface="Futura LT Pro Light"/>
                <a:ea typeface="Futura LT Pro Light"/>
                <a:cs typeface="Futura LT Pro Light"/>
                <a:sym typeface="Futura LT Pro Light"/>
              </a:rPr>
              <a:t>Deep learning</a:t>
            </a:r>
            <a:r>
              <a:rPr>
                <a:latin typeface="Futura LT Pro Light"/>
                <a:ea typeface="Futura LT Pro Light"/>
                <a:cs typeface="Futura LT Pro Light"/>
                <a:sym typeface="Futura LT Pro Light"/>
              </a:rPr>
              <a:t>: Create multi-layer feed forward neural networks starting with an input layer followed by multiple layers of nonlinear transformations</a:t>
            </a:r>
          </a:p>
        </p:txBody>
      </p:sp>
      <p:sp>
        <p:nvSpPr>
          <p:cNvPr id="588" name="Shape 588"/>
          <p:cNvSpPr/>
          <p:nvPr/>
        </p:nvSpPr>
        <p:spPr>
          <a:xfrm>
            <a:off x="1872338" y="1262181"/>
            <a:ext cx="819322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i="1">
                <a:latin typeface="Futura LT Pro Book"/>
                <a:ea typeface="Futura LT Pro Book"/>
                <a:cs typeface="Futura LT Pro Book"/>
                <a:sym typeface="Futura LT Pro Book"/>
              </a:defRPr>
            </a:lvl1pPr>
          </a:lstStyle>
          <a:p>
            <a:pPr lvl="0">
              <a:defRPr sz="1800" i="0"/>
            </a:pPr>
            <a:r>
              <a:rPr/>
              <a:t>Supervised Learning</a:t>
            </a:r>
          </a:p>
        </p:txBody>
      </p:sp>
      <p:grpSp>
        <p:nvGrpSpPr>
          <p:cNvPr id="593" name="Group 593"/>
          <p:cNvGrpSpPr/>
          <p:nvPr/>
        </p:nvGrpSpPr>
        <p:grpSpPr>
          <a:xfrm>
            <a:off x="1872335" y="1973944"/>
            <a:ext cx="2844802" cy="1320801"/>
            <a:chOff x="-1" y="0"/>
            <a:chExt cx="2844800" cy="1320800"/>
          </a:xfrm>
        </p:grpSpPr>
        <p:sp>
          <p:nvSpPr>
            <p:cNvPr id="589" name="Shape 589"/>
            <p:cNvSpPr/>
            <p:nvPr/>
          </p:nvSpPr>
          <p:spPr>
            <a:xfrm>
              <a:off x="-1" y="0"/>
              <a:ext cx="2844800" cy="1320800"/>
            </a:xfrm>
            <a:prstGeom prst="rect">
              <a:avLst/>
            </a:prstGeom>
            <a:solidFill>
              <a:srgbClr val="595959"/>
            </a:solidFill>
            <a:ln w="1905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92" name="Group 592"/>
            <p:cNvGrpSpPr/>
            <p:nvPr/>
          </p:nvGrpSpPr>
          <p:grpSpPr>
            <a:xfrm>
              <a:off x="339643" y="349476"/>
              <a:ext cx="2236105" cy="736433"/>
              <a:chOff x="-1" y="0"/>
              <a:chExt cx="2236103" cy="736432"/>
            </a:xfrm>
          </p:grpSpPr>
          <p:sp>
            <p:nvSpPr>
              <p:cNvPr id="590" name="Shape 590"/>
              <p:cNvSpPr/>
              <p:nvPr/>
            </p:nvSpPr>
            <p:spPr>
              <a:xfrm>
                <a:off x="-1" y="0"/>
                <a:ext cx="2236103" cy="736432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  <a:latin typeface="Futura Std Book"/>
                    <a:ea typeface="Futura Std Book"/>
                    <a:cs typeface="Futura Std Book"/>
                    <a:sym typeface="Futura Std Book"/>
                  </a:defRPr>
                </a:pPr>
                <a:endParaRPr sz="2000"/>
              </a:p>
            </p:txBody>
          </p:sp>
          <p:sp>
            <p:nvSpPr>
              <p:cNvPr id="591" name="Shape 591"/>
              <p:cNvSpPr/>
              <p:nvPr/>
            </p:nvSpPr>
            <p:spPr>
              <a:xfrm>
                <a:off x="-1" y="207018"/>
                <a:ext cx="2236103" cy="322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194" tIns="36194" rIns="36194" bIns="3619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Futura Std Book"/>
                    <a:ea typeface="Futura Std Book"/>
                    <a:cs typeface="Futura Std Book"/>
                    <a:sym typeface="Futura Std Book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/>
                  <a:t>Statistical Analysis</a:t>
                </a:r>
              </a:p>
            </p:txBody>
          </p:sp>
        </p:grpSp>
      </p:grpSp>
      <p:sp>
        <p:nvSpPr>
          <p:cNvPr id="594" name="Shape 594"/>
          <p:cNvSpPr/>
          <p:nvPr/>
        </p:nvSpPr>
        <p:spPr>
          <a:xfrm>
            <a:off x="4974924" y="1973944"/>
            <a:ext cx="1" cy="1320801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595" name="Shape 595"/>
          <p:cNvSpPr/>
          <p:nvPr/>
        </p:nvSpPr>
        <p:spPr>
          <a:xfrm>
            <a:off x="4974924" y="3409530"/>
            <a:ext cx="1" cy="1286493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596" name="Shape 596"/>
          <p:cNvSpPr/>
          <p:nvPr/>
        </p:nvSpPr>
        <p:spPr>
          <a:xfrm>
            <a:off x="4974924" y="4810808"/>
            <a:ext cx="1" cy="1296911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761255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1872336" y="3380431"/>
            <a:ext cx="2844800" cy="1320801"/>
          </a:xfrm>
          <a:prstGeom prst="rect">
            <a:avLst/>
          </a:prstGeom>
          <a:solidFill>
            <a:srgbClr val="595959"/>
          </a:solidFill>
          <a:ln w="1905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1740154" y="3879632"/>
            <a:ext cx="3136646" cy="32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194" tIns="36194" rIns="36194" bIns="36194" anchor="ctr">
            <a:spAutoFit/>
          </a:bodyPr>
          <a:lstStyle>
            <a:lvl1pPr algn="ctr" defTabSz="844550">
              <a:lnSpc>
                <a:spcPct val="90000"/>
              </a:lnSpc>
              <a:spcBef>
                <a:spcPts val="700"/>
              </a:spcBef>
              <a:defRPr sz="1900">
                <a:solidFill>
                  <a:srgbClr val="FFFFFF"/>
                </a:solidFill>
                <a:latin typeface="Futura Std Book"/>
                <a:ea typeface="Futura Std Book"/>
                <a:cs typeface="Futura Std Book"/>
                <a:sym typeface="Futura Std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Dimensionality Reduction</a:t>
            </a:r>
          </a:p>
        </p:txBody>
      </p:sp>
      <p:sp>
        <p:nvSpPr>
          <p:cNvPr id="600" name="Shape 600"/>
          <p:cNvSpPr/>
          <p:nvPr/>
        </p:nvSpPr>
        <p:spPr>
          <a:xfrm>
            <a:off x="1872334" y="4786918"/>
            <a:ext cx="2844800" cy="1320801"/>
          </a:xfrm>
          <a:prstGeom prst="rect">
            <a:avLst/>
          </a:prstGeom>
          <a:solidFill>
            <a:srgbClr val="595959"/>
          </a:solidFill>
          <a:ln w="1905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2133523" y="5286119"/>
            <a:ext cx="2322871" cy="32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194" tIns="36194" rIns="36194" bIns="36194" anchor="ctr">
            <a:spAutoFit/>
          </a:bodyPr>
          <a:lstStyle>
            <a:lvl1pPr algn="ctr" defTabSz="844550">
              <a:lnSpc>
                <a:spcPct val="90000"/>
              </a:lnSpc>
              <a:spcBef>
                <a:spcPts val="700"/>
              </a:spcBef>
              <a:defRPr sz="1900">
                <a:solidFill>
                  <a:srgbClr val="FFFFFF"/>
                </a:solidFill>
                <a:latin typeface="Futura Std Book"/>
                <a:ea typeface="Futura Std Book"/>
                <a:cs typeface="Futura Std Book"/>
                <a:sym typeface="Futura Std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Anomaly Detection</a:t>
            </a:r>
          </a:p>
        </p:txBody>
      </p:sp>
      <p:sp>
        <p:nvSpPr>
          <p:cNvPr id="602" name="Shape 602"/>
          <p:cNvSpPr/>
          <p:nvPr/>
        </p:nvSpPr>
        <p:spPr>
          <a:xfrm>
            <a:off x="1740155" y="455950"/>
            <a:ext cx="8702376" cy="566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70000"/>
              </a:lnSpc>
            </a:pPr>
            <a:r>
              <a:rPr sz="4400">
                <a:latin typeface="Futura LT Pro Book"/>
                <a:ea typeface="Futura LT Pro Book"/>
                <a:cs typeface="Futura LT Pro Book"/>
                <a:sym typeface="Futura LT Pro Book"/>
              </a:rPr>
              <a:t>Algorithms on H</a:t>
            </a:r>
            <a:r>
              <a:rPr sz="3200">
                <a:latin typeface="Futura LT Pro Book"/>
                <a:ea typeface="Futura LT Pro Book"/>
                <a:cs typeface="Futura LT Pro Book"/>
                <a:sym typeface="Futura LT Pro Book"/>
              </a:rPr>
              <a:t>2</a:t>
            </a:r>
            <a:r>
              <a:rPr sz="4400">
                <a:latin typeface="Futura LT Pro Book"/>
                <a:ea typeface="Futura LT Pro Book"/>
                <a:cs typeface="Futura LT Pro Book"/>
                <a:sym typeface="Futura LT Pro Book"/>
              </a:rPr>
              <a:t>O</a:t>
            </a:r>
          </a:p>
        </p:txBody>
      </p:sp>
      <p:sp>
        <p:nvSpPr>
          <p:cNvPr id="603" name="Shape 603"/>
          <p:cNvSpPr/>
          <p:nvPr/>
        </p:nvSpPr>
        <p:spPr>
          <a:xfrm>
            <a:off x="5228714" y="2397740"/>
            <a:ext cx="5077864" cy="473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954" tIns="20954" rIns="20954" bIns="20954" anchor="ctr">
            <a:spAutoFit/>
          </a:bodyPr>
          <a:lstStyle/>
          <a:p>
            <a:pPr marL="285750" lvl="1" indent="-285750" defTabSz="488950"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dirty="0">
                <a:latin typeface="Futura LT Pro Light"/>
                <a:ea typeface="Futura LT Pro Light"/>
                <a:cs typeface="Futura LT Pro Light"/>
                <a:sym typeface="Futura LT Pro Light"/>
              </a:rPr>
              <a:t>K-means</a:t>
            </a:r>
            <a:r>
              <a:rPr dirty="0">
                <a:latin typeface="Futura LT Pro Light"/>
                <a:ea typeface="Futura LT Pro Light"/>
                <a:cs typeface="Futura LT Pro Light"/>
                <a:sym typeface="Futura LT Pro Light"/>
              </a:rPr>
              <a:t>: Partitions observations into k clusters/groups of the same spatial size</a:t>
            </a:r>
          </a:p>
        </p:txBody>
      </p:sp>
      <p:sp>
        <p:nvSpPr>
          <p:cNvPr id="604" name="Shape 604"/>
          <p:cNvSpPr/>
          <p:nvPr/>
        </p:nvSpPr>
        <p:spPr>
          <a:xfrm>
            <a:off x="5228714" y="3473772"/>
            <a:ext cx="5213817" cy="1158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0954" tIns="20954" rIns="20954" bIns="20954" anchor="ctr">
            <a:spAutoFit/>
          </a:bodyPr>
          <a:lstStyle/>
          <a:p>
            <a:pPr marL="285750" lvl="1" indent="-285750" defTabSz="488950"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dirty="0">
                <a:latin typeface="Futura LT Pro Light"/>
                <a:ea typeface="Futura LT Pro Light"/>
                <a:cs typeface="Futura LT Pro Light"/>
                <a:sym typeface="Futura LT Pro Light"/>
              </a:rPr>
              <a:t>Principal Component Analysis</a:t>
            </a:r>
            <a:r>
              <a:rPr dirty="0">
                <a:latin typeface="Futura LT Pro Light"/>
                <a:ea typeface="Futura LT Pro Light"/>
                <a:cs typeface="Futura LT Pro Light"/>
                <a:sym typeface="Futura LT Pro Light"/>
              </a:rPr>
              <a:t>: Linearly transforms correlated variables to independent components</a:t>
            </a:r>
            <a:endParaRPr lang="en-US" dirty="0">
              <a:latin typeface="Futura LT Pro Light"/>
              <a:ea typeface="Futura LT Pro Light"/>
              <a:cs typeface="Futura LT Pro Light"/>
              <a:sym typeface="Futura LT Pro Light"/>
            </a:endParaRPr>
          </a:p>
          <a:p>
            <a:pPr marL="285750" lvl="1" indent="-285750" defTabSz="488950"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1" dirty="0">
                <a:latin typeface="Futura LT Pro Light"/>
                <a:ea typeface="Futura LT Pro Light"/>
                <a:cs typeface="Futura LT Pro Light"/>
                <a:sym typeface="Futura LT Pro Light"/>
              </a:rPr>
              <a:t>Generalized Low Rank Models: </a:t>
            </a:r>
            <a:r>
              <a:rPr lang="en-US" dirty="0">
                <a:latin typeface="Futura LT Pro Light"/>
                <a:ea typeface="Futura LT Pro Light"/>
                <a:cs typeface="Futura LT Pro Light"/>
              </a:rPr>
              <a:t>extend the idea of PCA to handle arbitrary data consisting of numerical, Boolean, categorical, and missing data</a:t>
            </a:r>
            <a:endParaRPr dirty="0">
              <a:latin typeface="Futura LT Pro Light"/>
              <a:ea typeface="Futura LT Pro Light"/>
              <a:cs typeface="Futura LT Pro Light"/>
              <a:sym typeface="Futura LT Pro Light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5228714" y="5222659"/>
            <a:ext cx="5090636" cy="473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954" tIns="20954" rIns="20954" bIns="20954" anchor="ctr">
            <a:spAutoFit/>
          </a:bodyPr>
          <a:lstStyle/>
          <a:p>
            <a:pPr marL="285750" lvl="1" indent="-285750" defTabSz="488950"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dirty="0">
                <a:latin typeface="Futura LT Pro Light"/>
                <a:ea typeface="Futura LT Pro Light"/>
                <a:cs typeface="Futura LT Pro Light"/>
                <a:sym typeface="Futura LT Pro Light"/>
              </a:rPr>
              <a:t>Autoencoders</a:t>
            </a:r>
            <a:r>
              <a:rPr dirty="0">
                <a:latin typeface="Futura LT Pro Light"/>
                <a:ea typeface="Futura LT Pro Light"/>
                <a:cs typeface="Futura LT Pro Light"/>
                <a:sym typeface="Futura LT Pro Light"/>
              </a:rPr>
              <a:t>: Find outliers using a nonlinear dimensionality reduction using deep learning</a:t>
            </a:r>
          </a:p>
        </p:txBody>
      </p:sp>
      <p:sp>
        <p:nvSpPr>
          <p:cNvPr id="606" name="Shape 606"/>
          <p:cNvSpPr/>
          <p:nvPr/>
        </p:nvSpPr>
        <p:spPr>
          <a:xfrm>
            <a:off x="1872338" y="1262181"/>
            <a:ext cx="819322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i="1">
                <a:latin typeface="Futura LT Pro Book"/>
                <a:ea typeface="Futura LT Pro Book"/>
                <a:cs typeface="Futura LT Pro Book"/>
                <a:sym typeface="Futura LT Pro Book"/>
              </a:defRPr>
            </a:lvl1pPr>
          </a:lstStyle>
          <a:p>
            <a:pPr lvl="0">
              <a:defRPr sz="1800" i="0"/>
            </a:pPr>
            <a:r>
              <a:rPr/>
              <a:t>Unsupervised Learning</a:t>
            </a:r>
          </a:p>
        </p:txBody>
      </p:sp>
      <p:sp>
        <p:nvSpPr>
          <p:cNvPr id="607" name="Shape 607"/>
          <p:cNvSpPr/>
          <p:nvPr/>
        </p:nvSpPr>
        <p:spPr>
          <a:xfrm>
            <a:off x="1872336" y="1973944"/>
            <a:ext cx="2844800" cy="1320801"/>
          </a:xfrm>
          <a:prstGeom prst="rect">
            <a:avLst/>
          </a:prstGeom>
          <a:solidFill>
            <a:srgbClr val="595959"/>
          </a:solidFill>
          <a:ln w="1905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2211983" y="2530438"/>
            <a:ext cx="2236101" cy="32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194" tIns="36194" rIns="36194" bIns="36194" anchor="ctr">
            <a:spAutoFit/>
          </a:bodyPr>
          <a:lstStyle>
            <a:lvl1pPr algn="ctr" defTabSz="844550">
              <a:lnSpc>
                <a:spcPct val="90000"/>
              </a:lnSpc>
              <a:spcBef>
                <a:spcPts val="700"/>
              </a:spcBef>
              <a:defRPr sz="1900">
                <a:solidFill>
                  <a:srgbClr val="FFFFFF"/>
                </a:solidFill>
                <a:latin typeface="Futura Std Book"/>
                <a:ea typeface="Futura Std Book"/>
                <a:cs typeface="Futura Std Book"/>
                <a:sym typeface="Futura Std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Clustering</a:t>
            </a:r>
          </a:p>
        </p:txBody>
      </p:sp>
      <p:sp>
        <p:nvSpPr>
          <p:cNvPr id="609" name="Shape 609"/>
          <p:cNvSpPr/>
          <p:nvPr/>
        </p:nvSpPr>
        <p:spPr>
          <a:xfrm>
            <a:off x="4974924" y="1973944"/>
            <a:ext cx="1" cy="1320801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610" name="Shape 610"/>
          <p:cNvSpPr/>
          <p:nvPr/>
        </p:nvSpPr>
        <p:spPr>
          <a:xfrm>
            <a:off x="4974924" y="3409530"/>
            <a:ext cx="1" cy="1286493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611" name="Shape 611"/>
          <p:cNvSpPr/>
          <p:nvPr/>
        </p:nvSpPr>
        <p:spPr>
          <a:xfrm>
            <a:off x="4974924" y="4810808"/>
            <a:ext cx="1" cy="1296911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38346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53007"/>
            <a:ext cx="8229600" cy="75833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alibri"/>
                <a:cs typeface="Calibri"/>
              </a:rPr>
              <a:t>Data and Client Agnostic</a:t>
            </a:r>
          </a:p>
        </p:txBody>
      </p:sp>
      <p:sp>
        <p:nvSpPr>
          <p:cNvPr id="284" name="Rectangle 283">
            <a:hlinkClick r:id="rId3" tooltip="Video"/>
          </p:cNvPr>
          <p:cNvSpPr/>
          <p:nvPr/>
        </p:nvSpPr>
        <p:spPr>
          <a:xfrm>
            <a:off x="2854404" y="2024142"/>
            <a:ext cx="7659895" cy="2276359"/>
          </a:xfrm>
          <a:prstGeom prst="rect">
            <a:avLst/>
          </a:prstGeom>
          <a:solidFill>
            <a:srgbClr val="FAE807">
              <a:alpha val="81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81059" y="2576160"/>
            <a:ext cx="1304512" cy="795234"/>
            <a:chOff x="4557059" y="2576160"/>
            <a:chExt cx="1304512" cy="795234"/>
          </a:xfrm>
        </p:grpSpPr>
        <p:sp>
          <p:nvSpPr>
            <p:cNvPr id="286" name="Rectangle 285"/>
            <p:cNvSpPr/>
            <p:nvPr/>
          </p:nvSpPr>
          <p:spPr>
            <a:xfrm>
              <a:off x="4557059" y="2576160"/>
              <a:ext cx="1304512" cy="77553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762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4557059" y="2586790"/>
              <a:ext cx="1304511" cy="784604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Palatino Linotype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54402" y="1343067"/>
            <a:ext cx="7659897" cy="663815"/>
            <a:chOff x="1330401" y="1343066"/>
            <a:chExt cx="7659897" cy="663815"/>
          </a:xfrm>
        </p:grpSpPr>
        <p:sp>
          <p:nvSpPr>
            <p:cNvPr id="289" name="Rectangle 288"/>
            <p:cNvSpPr/>
            <p:nvPr/>
          </p:nvSpPr>
          <p:spPr>
            <a:xfrm>
              <a:off x="1330401" y="1343066"/>
              <a:ext cx="4087549" cy="663815"/>
            </a:xfrm>
            <a:prstGeom prst="rect">
              <a:avLst/>
            </a:prstGeom>
            <a:solidFill>
              <a:sysClr val="window" lastClr="FFFFFF">
                <a:lumMod val="85000"/>
                <a:alpha val="50000"/>
              </a:sys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417950" y="1343066"/>
              <a:ext cx="1504361" cy="663815"/>
            </a:xfrm>
            <a:prstGeom prst="rect">
              <a:avLst/>
            </a:prstGeom>
            <a:solidFill>
              <a:sysClr val="window" lastClr="FFFFFF">
                <a:lumMod val="85000"/>
                <a:alpha val="50000"/>
              </a:sys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6922312" y="1343066"/>
              <a:ext cx="2067986" cy="663815"/>
            </a:xfrm>
            <a:prstGeom prst="rect">
              <a:avLst/>
            </a:prstGeom>
            <a:solidFill>
              <a:sysClr val="window" lastClr="FFFFFF">
                <a:lumMod val="85000"/>
                <a:alpha val="50000"/>
              </a:sys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Palatino Linotype"/>
              </a:endParaRPr>
            </a:p>
          </p:txBody>
        </p:sp>
      </p:grpSp>
      <p:cxnSp>
        <p:nvCxnSpPr>
          <p:cNvPr id="292" name="Straight Arrow Connector 291"/>
          <p:cNvCxnSpPr/>
          <p:nvPr/>
        </p:nvCxnSpPr>
        <p:spPr>
          <a:xfrm>
            <a:off x="2687375" y="5630709"/>
            <a:ext cx="1690391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293" name="Rectangle 292"/>
          <p:cNvSpPr/>
          <p:nvPr/>
        </p:nvSpPr>
        <p:spPr>
          <a:xfrm>
            <a:off x="1621535" y="1343066"/>
            <a:ext cx="1052937" cy="493222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50015" y="1592400"/>
            <a:ext cx="809046" cy="632157"/>
            <a:chOff x="226015" y="1592399"/>
            <a:chExt cx="809046" cy="632157"/>
          </a:xfrm>
        </p:grpSpPr>
        <p:sp>
          <p:nvSpPr>
            <p:cNvPr id="295" name="Magnetic Disk 294"/>
            <p:cNvSpPr/>
            <p:nvPr/>
          </p:nvSpPr>
          <p:spPr>
            <a:xfrm>
              <a:off x="226015" y="1592399"/>
              <a:ext cx="809046" cy="632157"/>
            </a:xfrm>
            <a:prstGeom prst="flowChartMagneticDisk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226015" y="1841913"/>
              <a:ext cx="809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rgbClr val="FAE807"/>
                  </a:solidFill>
                  <a:latin typeface="Calibri"/>
                  <a:cs typeface="Calibri"/>
                </a:rPr>
                <a:t>HDFS</a:t>
              </a:r>
              <a:endParaRPr lang="en-US" sz="1050" dirty="0">
                <a:solidFill>
                  <a:srgbClr val="FAE807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0015" y="2854918"/>
            <a:ext cx="809046" cy="632157"/>
            <a:chOff x="226015" y="2854917"/>
            <a:chExt cx="809046" cy="632157"/>
          </a:xfrm>
        </p:grpSpPr>
        <p:sp>
          <p:nvSpPr>
            <p:cNvPr id="298" name="Magnetic Disk 297"/>
            <p:cNvSpPr/>
            <p:nvPr/>
          </p:nvSpPr>
          <p:spPr>
            <a:xfrm>
              <a:off x="226015" y="2854917"/>
              <a:ext cx="809046" cy="632157"/>
            </a:xfrm>
            <a:prstGeom prst="flowChartMagneticDisk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226015" y="3104431"/>
              <a:ext cx="809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rgbClr val="FAE807"/>
                  </a:solidFill>
                  <a:latin typeface="Calibri"/>
                  <a:cs typeface="Calibri"/>
                </a:rPr>
                <a:t>S3</a:t>
              </a:r>
              <a:endParaRPr lang="en-US" sz="1050" dirty="0">
                <a:solidFill>
                  <a:srgbClr val="FAE807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50015" y="4117436"/>
            <a:ext cx="809046" cy="632157"/>
            <a:chOff x="226015" y="4117435"/>
            <a:chExt cx="809046" cy="632157"/>
          </a:xfrm>
        </p:grpSpPr>
        <p:sp>
          <p:nvSpPr>
            <p:cNvPr id="301" name="Magnetic Disk 300"/>
            <p:cNvSpPr/>
            <p:nvPr/>
          </p:nvSpPr>
          <p:spPr>
            <a:xfrm>
              <a:off x="226015" y="4117435"/>
              <a:ext cx="809046" cy="632157"/>
            </a:xfrm>
            <a:prstGeom prst="flowChartMagneticDisk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26015" y="4369406"/>
              <a:ext cx="809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rgbClr val="FAE807"/>
                  </a:solidFill>
                  <a:latin typeface="Calibri"/>
                  <a:cs typeface="Calibri"/>
                </a:rPr>
                <a:t>SQL </a:t>
              </a:r>
              <a:endParaRPr lang="en-US" sz="1050" dirty="0">
                <a:solidFill>
                  <a:srgbClr val="FAE807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50015" y="5379953"/>
            <a:ext cx="809046" cy="632157"/>
            <a:chOff x="226015" y="5379952"/>
            <a:chExt cx="809046" cy="632157"/>
          </a:xfrm>
        </p:grpSpPr>
        <p:sp>
          <p:nvSpPr>
            <p:cNvPr id="304" name="Magnetic Disk 303"/>
            <p:cNvSpPr/>
            <p:nvPr/>
          </p:nvSpPr>
          <p:spPr>
            <a:xfrm>
              <a:off x="226015" y="5379952"/>
              <a:ext cx="809046" cy="632157"/>
            </a:xfrm>
            <a:prstGeom prst="flowChartMagneticDisk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26015" y="5615768"/>
              <a:ext cx="809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dirty="0" err="1">
                  <a:solidFill>
                    <a:srgbClr val="FAE807"/>
                  </a:solidFill>
                  <a:latin typeface="Calibri"/>
                  <a:cs typeface="Calibri"/>
                </a:rPr>
                <a:t>NoSQL</a:t>
              </a:r>
              <a:endParaRPr lang="en-US" sz="1050" dirty="0">
                <a:solidFill>
                  <a:srgbClr val="FAE807"/>
                </a:solidFill>
                <a:latin typeface="Calibri"/>
                <a:cs typeface="Calibri"/>
              </a:endParaRPr>
            </a:p>
          </p:txBody>
        </p:sp>
      </p:grpSp>
      <p:cxnSp>
        <p:nvCxnSpPr>
          <p:cNvPr id="306" name="Straight Arrow Connector 305"/>
          <p:cNvCxnSpPr/>
          <p:nvPr/>
        </p:nvCxnSpPr>
        <p:spPr>
          <a:xfrm>
            <a:off x="7445336" y="3377814"/>
            <a:ext cx="891231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07" name="TextBox 306"/>
          <p:cNvSpPr txBox="1"/>
          <p:nvPr/>
        </p:nvSpPr>
        <p:spPr>
          <a:xfrm>
            <a:off x="6926243" y="3477681"/>
            <a:ext cx="195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  <a:cs typeface="Calibri"/>
              </a:rPr>
              <a:t>Classification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  <a:cs typeface="Calibri"/>
              </a:rPr>
              <a:t>Regression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6081059" y="2696470"/>
            <a:ext cx="13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Feature Engineering</a:t>
            </a:r>
          </a:p>
        </p:txBody>
      </p:sp>
      <p:cxnSp>
        <p:nvCxnSpPr>
          <p:cNvPr id="309" name="Straight Connector 308"/>
          <p:cNvCxnSpPr/>
          <p:nvPr/>
        </p:nvCxnSpPr>
        <p:spPr>
          <a:xfrm>
            <a:off x="3076133" y="3123839"/>
            <a:ext cx="1934089" cy="0"/>
          </a:xfrm>
          <a:prstGeom prst="line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310" name="Straight Connector 309"/>
          <p:cNvCxnSpPr/>
          <p:nvPr/>
        </p:nvCxnSpPr>
        <p:spPr>
          <a:xfrm>
            <a:off x="3076133" y="3672771"/>
            <a:ext cx="1934089" cy="0"/>
          </a:xfrm>
          <a:prstGeom prst="line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076133" y="2592770"/>
            <a:ext cx="1934089" cy="1587167"/>
            <a:chOff x="1552132" y="2592769"/>
            <a:chExt cx="1934089" cy="1587167"/>
          </a:xfrm>
        </p:grpSpPr>
        <p:grpSp>
          <p:nvGrpSpPr>
            <p:cNvPr id="312" name="Group 311"/>
            <p:cNvGrpSpPr/>
            <p:nvPr/>
          </p:nvGrpSpPr>
          <p:grpSpPr>
            <a:xfrm>
              <a:off x="1552132" y="2611922"/>
              <a:ext cx="1934089" cy="1568014"/>
              <a:chOff x="1975447" y="2810724"/>
              <a:chExt cx="2560017" cy="2075467"/>
            </a:xfrm>
            <a:effectLst/>
          </p:grpSpPr>
          <p:grpSp>
            <p:nvGrpSpPr>
              <p:cNvPr id="314" name="Group 313"/>
              <p:cNvGrpSpPr/>
              <p:nvPr/>
            </p:nvGrpSpPr>
            <p:grpSpPr>
              <a:xfrm>
                <a:off x="1975447" y="2810724"/>
                <a:ext cx="2560017" cy="2075467"/>
                <a:chOff x="2640648" y="2250227"/>
                <a:chExt cx="2922855" cy="2629440"/>
              </a:xfrm>
            </p:grpSpPr>
            <p:sp>
              <p:nvSpPr>
                <p:cNvPr id="318" name="Rectangle 317"/>
                <p:cNvSpPr/>
                <p:nvPr/>
              </p:nvSpPr>
              <p:spPr>
                <a:xfrm>
                  <a:off x="2640648" y="2250227"/>
                  <a:ext cx="2922855" cy="824645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>
                    <a:solidFill>
                      <a:prstClr val="white"/>
                    </a:solidFill>
                    <a:latin typeface="Palatino Linotype"/>
                  </a:endParaRPr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2640648" y="3152625"/>
                  <a:ext cx="2922855" cy="824645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>
                    <a:solidFill>
                      <a:prstClr val="white"/>
                    </a:solidFill>
                    <a:latin typeface="Palatino Linotype"/>
                  </a:endParaRPr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2640648" y="4055022"/>
                  <a:ext cx="2922855" cy="824645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>
                    <a:solidFill>
                      <a:prstClr val="white"/>
                    </a:solidFill>
                    <a:latin typeface="Palatino Linotype"/>
                  </a:endParaRPr>
                </a:p>
              </p:txBody>
            </p:sp>
          </p:grpSp>
          <p:sp>
            <p:nvSpPr>
              <p:cNvPr id="315" name="TextBox 314"/>
              <p:cNvSpPr txBox="1"/>
              <p:nvPr/>
            </p:nvSpPr>
            <p:spPr>
              <a:xfrm>
                <a:off x="1975447" y="2953215"/>
                <a:ext cx="2560017" cy="40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  <a:cs typeface="Calibri"/>
                  </a:rPr>
                  <a:t>In-Memory</a:t>
                </a: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975447" y="3656691"/>
                <a:ext cx="2560017" cy="40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  <a:cs typeface="Calibri"/>
                  </a:rPr>
                  <a:t>Map Reduce/Fork Join</a:t>
                </a: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975447" y="4338553"/>
                <a:ext cx="2560017" cy="40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white"/>
                    </a:solidFill>
                    <a:latin typeface="Calibri"/>
                    <a:cs typeface="Calibri"/>
                  </a:rPr>
                  <a:t>Columnar Compression</a:t>
                </a:r>
              </a:p>
            </p:txBody>
          </p:sp>
        </p:grpSp>
        <p:sp>
          <p:nvSpPr>
            <p:cNvPr id="313" name="Rectangle 312"/>
            <p:cNvSpPr/>
            <p:nvPr/>
          </p:nvSpPr>
          <p:spPr>
            <a:xfrm>
              <a:off x="1552132" y="2592769"/>
              <a:ext cx="1934089" cy="1565953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Palatino Linotype"/>
              </a:endParaRPr>
            </a:p>
          </p:txBody>
        </p:sp>
      </p:grpSp>
      <p:cxnSp>
        <p:nvCxnSpPr>
          <p:cNvPr id="321" name="Straight Connector 320"/>
          <p:cNvCxnSpPr/>
          <p:nvPr/>
        </p:nvCxnSpPr>
        <p:spPr>
          <a:xfrm>
            <a:off x="8409038" y="3123839"/>
            <a:ext cx="1934089" cy="0"/>
          </a:xfrm>
          <a:prstGeom prst="line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322" name="Straight Connector 321"/>
          <p:cNvCxnSpPr/>
          <p:nvPr/>
        </p:nvCxnSpPr>
        <p:spPr>
          <a:xfrm>
            <a:off x="8396702" y="3661013"/>
            <a:ext cx="1934089" cy="0"/>
          </a:xfrm>
          <a:prstGeom prst="line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8396702" y="2606566"/>
            <a:ext cx="1946425" cy="1583451"/>
            <a:chOff x="6872701" y="2606565"/>
            <a:chExt cx="1946425" cy="1583451"/>
          </a:xfrm>
        </p:grpSpPr>
        <p:sp>
          <p:nvSpPr>
            <p:cNvPr id="324" name="Rectangle 323"/>
            <p:cNvSpPr/>
            <p:nvPr/>
          </p:nvSpPr>
          <p:spPr>
            <a:xfrm>
              <a:off x="6885037" y="2611922"/>
              <a:ext cx="1934089" cy="4917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885037" y="3145736"/>
              <a:ext cx="1934089" cy="4917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885037" y="3679551"/>
              <a:ext cx="1934089" cy="4917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6872701" y="2606565"/>
              <a:ext cx="1934089" cy="1565953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6885037" y="2712785"/>
              <a:ext cx="1934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b="1" dirty="0">
                  <a:latin typeface="Calibri"/>
                  <a:cs typeface="Calibri"/>
                </a:rPr>
                <a:t>Deep Learning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6885037" y="3232376"/>
              <a:ext cx="1934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b="1" dirty="0">
                  <a:latin typeface="Calibri"/>
                  <a:cs typeface="Calibri"/>
                </a:rPr>
                <a:t>PCA, GLM, K-means</a:t>
              </a: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6885037" y="3666796"/>
              <a:ext cx="1934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b="1" dirty="0">
                  <a:latin typeface="Calibri"/>
                  <a:cs typeface="Calibri"/>
                </a:rPr>
                <a:t>Random Forest / GBM Ensembles</a:t>
              </a:r>
            </a:p>
          </p:txBody>
        </p:sp>
      </p:grpSp>
      <p:cxnSp>
        <p:nvCxnSpPr>
          <p:cNvPr id="331" name="Straight Arrow Connector 330"/>
          <p:cNvCxnSpPr/>
          <p:nvPr/>
        </p:nvCxnSpPr>
        <p:spPr>
          <a:xfrm>
            <a:off x="5062915" y="3371394"/>
            <a:ext cx="965451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32" name="TextBox 331"/>
          <p:cNvSpPr txBox="1"/>
          <p:nvPr/>
        </p:nvSpPr>
        <p:spPr>
          <a:xfrm>
            <a:off x="2854404" y="2036208"/>
            <a:ext cx="765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H2O Compute Engine</a:t>
            </a: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2657867" y="3542165"/>
            <a:ext cx="196537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34" name="Rectangle 333"/>
          <p:cNvSpPr/>
          <p:nvPr/>
        </p:nvSpPr>
        <p:spPr>
          <a:xfrm>
            <a:off x="4407648" y="5119565"/>
            <a:ext cx="6106651" cy="1155729"/>
          </a:xfrm>
          <a:prstGeom prst="rect">
            <a:avLst/>
          </a:prstGeom>
          <a:solidFill>
            <a:srgbClr val="FAE41A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076132" y="5323829"/>
            <a:ext cx="8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  <a:cs typeface="Calibri"/>
              </a:rPr>
              <a:t>Streaming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4421972" y="5429938"/>
            <a:ext cx="606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Java Score Code</a:t>
            </a:r>
          </a:p>
        </p:txBody>
      </p:sp>
      <p:sp>
        <p:nvSpPr>
          <p:cNvPr id="337" name="Down Arrow 336"/>
          <p:cNvSpPr/>
          <p:nvPr/>
        </p:nvSpPr>
        <p:spPr>
          <a:xfrm>
            <a:off x="7266537" y="4391081"/>
            <a:ext cx="448236" cy="481812"/>
          </a:xfrm>
          <a:prstGeom prst="downArrow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5010221" y="2847926"/>
            <a:ext cx="101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  <a:cs typeface="Calibri"/>
              </a:rPr>
              <a:t>Matrix Factorization</a:t>
            </a:r>
          </a:p>
        </p:txBody>
      </p:sp>
      <p:pic>
        <p:nvPicPr>
          <p:cNvPr id="339" name="Picture 33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8124" y="1516654"/>
            <a:ext cx="420567" cy="319051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9294" y="1554088"/>
            <a:ext cx="963702" cy="272414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0717" y="1408887"/>
            <a:ext cx="284210" cy="521099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8880" y="1576719"/>
            <a:ext cx="1000578" cy="290444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9025" y="1492873"/>
            <a:ext cx="752179" cy="411777"/>
          </a:xfrm>
          <a:prstGeom prst="rect">
            <a:avLst/>
          </a:prstGeom>
        </p:spPr>
      </p:pic>
      <p:pic>
        <p:nvPicPr>
          <p:cNvPr id="344" name="Picture 343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87" r="99275">
                        <a14:foregroundMark x1="6594" y1="57121" x2="6594" y2="57121"/>
                        <a14:foregroundMark x1="25217" y1="58030" x2="25217" y2="58030"/>
                        <a14:foregroundMark x1="40000" y1="50909" x2="40000" y2="50909"/>
                        <a14:foregroundMark x1="80652" y1="58030" x2="80652" y2="58030"/>
                        <a14:foregroundMark x1="92899" y1="40303" x2="92899" y2="40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7848" y="1492873"/>
            <a:ext cx="835454" cy="399565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2131" y="1398174"/>
            <a:ext cx="1209189" cy="236800"/>
          </a:xfrm>
          <a:prstGeom prst="rect">
            <a:avLst/>
          </a:prstGeom>
        </p:spPr>
      </p:pic>
      <p:sp>
        <p:nvSpPr>
          <p:cNvPr id="346" name="TextBox 345"/>
          <p:cNvSpPr txBox="1"/>
          <p:nvPr/>
        </p:nvSpPr>
        <p:spPr>
          <a:xfrm>
            <a:off x="6910565" y="3031719"/>
            <a:ext cx="1955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  <a:cs typeface="Calibri"/>
              </a:rPr>
              <a:t>Clustering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81058" y="3369234"/>
            <a:ext cx="1304512" cy="795234"/>
            <a:chOff x="4557058" y="3369234"/>
            <a:chExt cx="1304512" cy="795234"/>
          </a:xfrm>
        </p:grpSpPr>
        <p:sp>
          <p:nvSpPr>
            <p:cNvPr id="348" name="Rectangle 347"/>
            <p:cNvSpPr/>
            <p:nvPr/>
          </p:nvSpPr>
          <p:spPr>
            <a:xfrm>
              <a:off x="4557058" y="3369234"/>
              <a:ext cx="1304512" cy="77553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762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4557058" y="3379864"/>
              <a:ext cx="1304511" cy="784604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Palatino Linotype"/>
              </a:endParaRPr>
            </a:p>
          </p:txBody>
        </p:sp>
      </p:grpSp>
      <p:sp>
        <p:nvSpPr>
          <p:cNvPr id="350" name="TextBox 349"/>
          <p:cNvSpPr txBox="1"/>
          <p:nvPr/>
        </p:nvSpPr>
        <p:spPr>
          <a:xfrm>
            <a:off x="6085301" y="3597682"/>
            <a:ext cx="130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  <a:cs typeface="Calibri"/>
              </a:rPr>
              <a:t>Munging</a:t>
            </a:r>
            <a:endParaRPr lang="en-US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351" name="Picture 350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1775" y="1608079"/>
            <a:ext cx="1306544" cy="202422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 rotWithShape="1">
          <a:blip r:embed="rId13"/>
          <a:srcRect l="796" t="21847" r="83787" b="68566"/>
          <a:stretch/>
        </p:blipFill>
        <p:spPr bwMode="auto">
          <a:xfrm>
            <a:off x="9323915" y="1664274"/>
            <a:ext cx="1052830" cy="3259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85150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R, Python and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39" y="1020983"/>
            <a:ext cx="5286997" cy="2789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69" y="1133907"/>
            <a:ext cx="4451431" cy="3899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083848"/>
            <a:ext cx="6242772" cy="35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751427"/>
              </p:ext>
            </p:extLst>
          </p:nvPr>
        </p:nvGraphicFramePr>
        <p:xfrm>
          <a:off x="609600" y="1600200"/>
          <a:ext cx="10742340" cy="27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780">
                  <a:extLst>
                    <a:ext uri="{9D8B030D-6E8A-4147-A177-3AD203B41FA5}">
                      <a16:colId xmlns:a16="http://schemas.microsoft.com/office/drawing/2014/main" xmlns="" val="2718680522"/>
                    </a:ext>
                  </a:extLst>
                </a:gridCol>
                <a:gridCol w="3580780">
                  <a:extLst>
                    <a:ext uri="{9D8B030D-6E8A-4147-A177-3AD203B41FA5}">
                      <a16:colId xmlns:a16="http://schemas.microsoft.com/office/drawing/2014/main" xmlns="" val="1130786531"/>
                    </a:ext>
                  </a:extLst>
                </a:gridCol>
                <a:gridCol w="3580780">
                  <a:extLst>
                    <a:ext uri="{9D8B030D-6E8A-4147-A177-3AD203B41FA5}">
                      <a16:colId xmlns:a16="http://schemas.microsoft.com/office/drawing/2014/main" xmlns="" val="838112309"/>
                    </a:ext>
                  </a:extLst>
                </a:gridCol>
              </a:tblGrid>
              <a:tr h="543064"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Statistics\Econometrics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</a:t>
                      </a:r>
                      <a:r>
                        <a:rPr lang="en-US" baseline="0" dirty="0"/>
                        <a:t> Learning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9469949"/>
                  </a:ext>
                </a:extLst>
              </a:tr>
              <a:tr h="543064">
                <a:tc>
                  <a:txBody>
                    <a:bodyPr/>
                    <a:lstStyle/>
                    <a:p>
                      <a:r>
                        <a:rPr lang="en-US" dirty="0"/>
                        <a:t>“Computation”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Fit\Estimate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4421482"/>
                  </a:ext>
                </a:extLst>
              </a:tr>
              <a:tr h="543064">
                <a:tc>
                  <a:txBody>
                    <a:bodyPr/>
                    <a:lstStyle/>
                    <a:p>
                      <a:r>
                        <a:rPr lang="en-US" dirty="0"/>
                        <a:t>“Left</a:t>
                      </a:r>
                      <a:r>
                        <a:rPr lang="en-US" baseline="0" dirty="0"/>
                        <a:t>-hand side”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r>
                        <a:rPr lang="en-US" baseline="0" dirty="0"/>
                        <a:t>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6036504"/>
                  </a:ext>
                </a:extLst>
              </a:tr>
              <a:tr h="543064">
                <a:tc>
                  <a:txBody>
                    <a:bodyPr/>
                    <a:lstStyle/>
                    <a:p>
                      <a:r>
                        <a:rPr lang="en-US" dirty="0"/>
                        <a:t>“Right-hand</a:t>
                      </a:r>
                      <a:r>
                        <a:rPr lang="en-US" baseline="0" dirty="0"/>
                        <a:t> side”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Regressor</a:t>
                      </a:r>
                      <a:r>
                        <a:rPr lang="en-US" dirty="0"/>
                        <a:t>\Predictor\Class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Feature\Factor\</a:t>
                      </a:r>
                      <a:r>
                        <a:rPr lang="en-US" dirty="0" err="1"/>
                        <a:t>Enum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8581144"/>
                  </a:ext>
                </a:extLst>
              </a:tr>
              <a:tr h="543064">
                <a:tc>
                  <a:txBody>
                    <a:bodyPr/>
                    <a:lstStyle/>
                    <a:p>
                      <a:r>
                        <a:rPr lang="en-US" dirty="0"/>
                        <a:t>“Goal”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Estimation\Explanation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295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75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vs.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Statistics: Good estimators are….</a:t>
            </a:r>
          </a:p>
          <a:p>
            <a:r>
              <a:rPr lang="en-US" dirty="0"/>
              <a:t>Unbiased in small samples</a:t>
            </a:r>
          </a:p>
          <a:p>
            <a:r>
              <a:rPr lang="en-US" dirty="0"/>
              <a:t>Consistent if not unbiased</a:t>
            </a:r>
          </a:p>
          <a:p>
            <a:r>
              <a:rPr lang="en-US" dirty="0"/>
              <a:t>Efficient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Machine Learning: Good models….</a:t>
            </a:r>
          </a:p>
          <a:p>
            <a:r>
              <a:rPr lang="en-US" dirty="0"/>
              <a:t>Predict well.</a:t>
            </a:r>
          </a:p>
        </p:txBody>
      </p:sp>
      <p:pic>
        <p:nvPicPr>
          <p:cNvPr id="1026" name="Picture 2" descr="http://www.gaussianwaves.com/gaussianwaves/wp-content/uploads/2012/10/MVUE_2.png?68e9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436" y="897684"/>
            <a:ext cx="5044046" cy="213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b/b2/Consistency_of_estimator.svg/250px-Consistency_of_estimato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24" y="3233719"/>
            <a:ext cx="23812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544" y="4828433"/>
            <a:ext cx="33718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defTabSz="877823">
              <a:lnSpc>
                <a:spcPts val="5500"/>
              </a:lnSpc>
              <a:defRPr sz="5184"/>
            </a:lvl1pPr>
          </a:lstStyle>
          <a:p>
            <a:pPr lvl="0">
              <a:defRPr sz="1800"/>
            </a:pPr>
            <a:r>
              <a:rPr sz="2000" dirty="0"/>
              <a:t>Train vs Tes</a:t>
            </a:r>
            <a:r>
              <a:rPr lang="en-US" sz="2000" dirty="0"/>
              <a:t>t Data Sets</a:t>
            </a:r>
            <a:endParaRPr sz="2000" dirty="0"/>
          </a:p>
        </p:txBody>
      </p:sp>
      <p:sp>
        <p:nvSpPr>
          <p:cNvPr id="125" name="Shape 125"/>
          <p:cNvSpPr/>
          <p:nvPr/>
        </p:nvSpPr>
        <p:spPr>
          <a:xfrm>
            <a:off x="4902818" y="1561024"/>
            <a:ext cx="4958770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lnSpc>
                <a:spcPct val="110000"/>
              </a:lnSpc>
              <a:buSzPct val="100000"/>
              <a:buFont typeface="Arial"/>
              <a:buChar char="•"/>
            </a:pPr>
            <a:r>
              <a:rPr sz="1500">
                <a:latin typeface="Segoe UI Semilight"/>
                <a:ea typeface="Segoe UI Semilight"/>
                <a:cs typeface="Segoe UI Semilight"/>
                <a:sym typeface="Segoe UI Semilight"/>
              </a:rPr>
              <a:t>Partition the original data (randomly or stratified) into a </a:t>
            </a:r>
            <a:r>
              <a:rPr sz="1500" b="1">
                <a:latin typeface="Segoe UI Semilight"/>
                <a:ea typeface="Segoe UI Semilight"/>
                <a:cs typeface="Segoe UI Semilight"/>
                <a:sym typeface="Segoe UI Semilight"/>
              </a:rPr>
              <a:t>training</a:t>
            </a:r>
            <a:r>
              <a:rPr sz="1500">
                <a:latin typeface="Segoe UI Semilight"/>
                <a:ea typeface="Segoe UI Semilight"/>
                <a:cs typeface="Segoe UI Semilight"/>
                <a:sym typeface="Segoe UI Semilight"/>
              </a:rPr>
              <a:t> set and a </a:t>
            </a:r>
            <a:r>
              <a:rPr sz="1500" b="1">
                <a:latin typeface="Segoe UI Semilight"/>
                <a:ea typeface="Segoe UI Semilight"/>
                <a:cs typeface="Segoe UI Semilight"/>
                <a:sym typeface="Segoe UI Semilight"/>
              </a:rPr>
              <a:t>test</a:t>
            </a:r>
            <a:r>
              <a:rPr sz="1500">
                <a:latin typeface="Segoe UI Semilight"/>
                <a:ea typeface="Segoe UI Semilight"/>
                <a:cs typeface="Segoe UI Semilight"/>
                <a:sym typeface="Segoe UI Semilight"/>
              </a:rPr>
              <a:t> set.  (e.g. 70/30)</a:t>
            </a:r>
          </a:p>
        </p:txBody>
      </p:sp>
      <p:sp>
        <p:nvSpPr>
          <p:cNvPr id="126" name="Shape 126"/>
          <p:cNvSpPr/>
          <p:nvPr/>
        </p:nvSpPr>
        <p:spPr>
          <a:xfrm>
            <a:off x="4902818" y="3182437"/>
            <a:ext cx="4958770" cy="21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sz="1500" dirty="0">
                <a:latin typeface="Segoe UI Semilight"/>
                <a:ea typeface="Segoe UI Semilight"/>
                <a:cs typeface="Segoe UI Semilight"/>
                <a:sym typeface="Segoe UI Semilight"/>
              </a:rPr>
              <a:t>It can be useful to evaluate the training error, but you should not look at training error alone.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sz="1500" dirty="0">
                <a:latin typeface="Segoe UI Semilight"/>
                <a:ea typeface="Segoe UI Semilight"/>
                <a:cs typeface="Segoe UI Semilight"/>
                <a:sym typeface="Segoe UI Semilight"/>
              </a:rPr>
              <a:t>Training error is not an estimate of </a:t>
            </a:r>
            <a:r>
              <a:rPr sz="1500" b="1" dirty="0">
                <a:latin typeface="Segoe UI Semilight"/>
                <a:ea typeface="Segoe UI Semilight"/>
                <a:cs typeface="Segoe UI Semilight"/>
                <a:sym typeface="Segoe UI Semilight"/>
              </a:rPr>
              <a:t>generalization error</a:t>
            </a:r>
            <a:r>
              <a:rPr sz="1500" dirty="0">
                <a:latin typeface="Segoe UI Semilight"/>
                <a:ea typeface="Segoe UI Semilight"/>
                <a:cs typeface="Segoe UI Semilight"/>
                <a:sym typeface="Segoe UI Semilight"/>
              </a:rPr>
              <a:t> (on a test set or cross-validated), which is what you should care more about.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sz="1500" dirty="0">
                <a:latin typeface="Segoe UI Semilight"/>
                <a:ea typeface="Segoe UI Semilight"/>
                <a:cs typeface="Segoe UI Semilight"/>
                <a:sym typeface="Segoe UI Semilight"/>
              </a:rPr>
              <a:t>Training error vs test error over time is an useful thing to calculate.  It can tell you when you start to overfit your model, so it is a useful metric in supervised machine learning.</a:t>
            </a:r>
          </a:p>
        </p:txBody>
      </p:sp>
      <p:sp>
        <p:nvSpPr>
          <p:cNvPr id="127" name="Shape 127"/>
          <p:cNvSpPr/>
          <p:nvPr/>
        </p:nvSpPr>
        <p:spPr>
          <a:xfrm flipH="1">
            <a:off x="4560134" y="1635719"/>
            <a:ext cx="1" cy="4558261"/>
          </a:xfrm>
          <a:prstGeom prst="line">
            <a:avLst/>
          </a:prstGeom>
          <a:ln w="57150">
            <a:solidFill>
              <a:srgbClr val="FBE91F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128" name="Shape 128"/>
          <p:cNvSpPr/>
          <p:nvPr/>
        </p:nvSpPr>
        <p:spPr>
          <a:xfrm>
            <a:off x="4902818" y="2668923"/>
            <a:ext cx="4958770" cy="1"/>
          </a:xfrm>
          <a:prstGeom prst="line">
            <a:avLst/>
          </a:prstGeom>
          <a:ln w="25400">
            <a:solidFill>
              <a:srgbClr val="BFBFBF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131" name="Shape 131"/>
          <p:cNvSpPr/>
          <p:nvPr/>
        </p:nvSpPr>
        <p:spPr>
          <a:xfrm>
            <a:off x="1535828" y="3205260"/>
            <a:ext cx="268162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r">
              <a:spcBef>
                <a:spcPts val="500"/>
              </a:spcBef>
              <a:buFont typeface="Arial"/>
            </a:pPr>
            <a:r>
              <a:rPr sz="2400" dirty="0">
                <a:solidFill>
                  <a:srgbClr val="808080"/>
                </a:solidFill>
                <a:latin typeface="Myriad Pro"/>
                <a:ea typeface="Myriad Pro"/>
                <a:cs typeface="Myriad Pro"/>
                <a:sym typeface="Myriad Pro"/>
              </a:rPr>
              <a:t>Training Error vs.</a:t>
            </a:r>
          </a:p>
          <a:p>
            <a:pPr algn="r">
              <a:spcBef>
                <a:spcPts val="500"/>
              </a:spcBef>
              <a:buFont typeface="Arial"/>
            </a:pPr>
            <a:r>
              <a:rPr sz="2400" dirty="0">
                <a:solidFill>
                  <a:srgbClr val="808080"/>
                </a:solidFill>
                <a:latin typeface="Myriad Pro"/>
                <a:ea typeface="Myriad Pro"/>
                <a:cs typeface="Myriad Pro"/>
                <a:sym typeface="Myriad Pro"/>
              </a:rPr>
              <a:t>Test Error</a:t>
            </a:r>
          </a:p>
        </p:txBody>
      </p:sp>
      <p:sp>
        <p:nvSpPr>
          <p:cNvPr id="9" name="Shape 131"/>
          <p:cNvSpPr/>
          <p:nvPr/>
        </p:nvSpPr>
        <p:spPr>
          <a:xfrm>
            <a:off x="1535828" y="1471283"/>
            <a:ext cx="268162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r">
              <a:spcBef>
                <a:spcPts val="500"/>
              </a:spcBef>
              <a:buFont typeface="Arial"/>
            </a:pPr>
            <a:r>
              <a:rPr sz="2400" dirty="0">
                <a:solidFill>
                  <a:srgbClr val="808080"/>
                </a:solidFill>
                <a:latin typeface="Myriad Pro"/>
                <a:ea typeface="Myriad Pro"/>
                <a:cs typeface="Myriad Pro"/>
                <a:sym typeface="Myriad Pro"/>
              </a:rPr>
              <a:t>Training </a:t>
            </a:r>
            <a:r>
              <a:rPr lang="en-US" sz="2400" dirty="0">
                <a:solidFill>
                  <a:srgbClr val="808080"/>
                </a:solidFill>
                <a:latin typeface="Myriad Pro"/>
                <a:ea typeface="Myriad Pro"/>
                <a:cs typeface="Myriad Pro"/>
                <a:sym typeface="Myriad Pro"/>
              </a:rPr>
              <a:t>Set</a:t>
            </a:r>
            <a:r>
              <a:rPr sz="2400" dirty="0">
                <a:solidFill>
                  <a:srgbClr val="808080"/>
                </a:solidFill>
                <a:latin typeface="Myriad Pro"/>
                <a:ea typeface="Myriad Pro"/>
                <a:cs typeface="Myriad Pro"/>
                <a:sym typeface="Myriad Pro"/>
              </a:rPr>
              <a:t> vs.</a:t>
            </a:r>
          </a:p>
          <a:p>
            <a:pPr algn="r">
              <a:spcBef>
                <a:spcPts val="500"/>
              </a:spcBef>
              <a:buFont typeface="Arial"/>
            </a:pPr>
            <a:r>
              <a:rPr sz="2400" dirty="0">
                <a:solidFill>
                  <a:srgbClr val="808080"/>
                </a:solidFill>
                <a:latin typeface="Myriad Pro"/>
                <a:ea typeface="Myriad Pro"/>
                <a:cs typeface="Myriad Pro"/>
                <a:sym typeface="Myriad Pro"/>
              </a:rPr>
              <a:t>Test </a:t>
            </a:r>
            <a:r>
              <a:rPr lang="en-US" sz="2400" dirty="0">
                <a:solidFill>
                  <a:srgbClr val="808080"/>
                </a:solidFill>
                <a:latin typeface="Myriad Pro"/>
                <a:ea typeface="Myriad Pro"/>
                <a:cs typeface="Myriad Pro"/>
                <a:sym typeface="Myriad Pro"/>
              </a:rPr>
              <a:t>Set</a:t>
            </a:r>
            <a:endParaRPr sz="2400" dirty="0">
              <a:solidFill>
                <a:srgbClr val="808080"/>
              </a:solidFill>
              <a:latin typeface="Myriad Pro"/>
              <a:ea typeface="Myriad Pro"/>
              <a:cs typeface="Myriad Pro"/>
              <a:sym typeface="Myriad Pro"/>
            </a:endParaRPr>
          </a:p>
        </p:txBody>
      </p:sp>
      <p:pic>
        <p:nvPicPr>
          <p:cNvPr id="10" name="Screen Shot 2015-09-09 at 2.19.36 PM.png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02818" y="2364123"/>
            <a:ext cx="4914900" cy="609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270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Test and Validation</a:t>
            </a:r>
          </a:p>
        </p:txBody>
      </p:sp>
      <p:pic>
        <p:nvPicPr>
          <p:cNvPr id="4" name="Screen Shot 2015-09-09 at 1.28.4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7905" y="1300934"/>
            <a:ext cx="5558628" cy="465704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36"/>
          <p:cNvSpPr/>
          <p:nvPr/>
        </p:nvSpPr>
        <p:spPr>
          <a:xfrm>
            <a:off x="6251300" y="5957980"/>
            <a:ext cx="263229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Clr>
                <a:srgbClr val="808080"/>
              </a:buClr>
              <a:buFont typeface="Arial"/>
              <a:defRPr sz="900" i="1">
                <a:solidFill>
                  <a:srgbClr val="80808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dirty="0"/>
              <a:t>Source: Elements of Statistical Learning</a:t>
            </a:r>
          </a:p>
        </p:txBody>
      </p:sp>
    </p:spTree>
    <p:extLst>
      <p:ext uri="{BB962C8B-B14F-4D97-AF65-F5344CB8AC3E}">
        <p14:creationId xmlns:p14="http://schemas.microsoft.com/office/powerpoint/2010/main" val="275866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Features=Predictors (Factors, </a:t>
            </a:r>
            <a:r>
              <a:rPr lang="en-US" dirty="0" err="1"/>
              <a:t>Regressors</a:t>
            </a:r>
            <a:r>
              <a:rPr lang="en-US" dirty="0"/>
              <a:t>)</a:t>
            </a:r>
          </a:p>
          <a:p>
            <a:r>
              <a:rPr lang="en-US" dirty="0"/>
              <a:t>Yes you need domain knowledge</a:t>
            </a:r>
          </a:p>
          <a:p>
            <a:endParaRPr lang="en-US" dirty="0"/>
          </a:p>
          <a:p>
            <a:r>
              <a:rPr lang="en-US" dirty="0"/>
              <a:t>Example: If I give you a date/time stamp for a past transactions, what would you do with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288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KP_training</Template>
  <TotalTime>1840</TotalTime>
  <Words>1396</Words>
  <Application>Microsoft Macintosh PowerPoint</Application>
  <PresentationFormat>Widescreen</PresentationFormat>
  <Paragraphs>329</Paragraphs>
  <Slides>49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Arial</vt:lpstr>
      <vt:lpstr>Calibri</vt:lpstr>
      <vt:lpstr>Courier New</vt:lpstr>
      <vt:lpstr>Futura</vt:lpstr>
      <vt:lpstr>Futura Light</vt:lpstr>
      <vt:lpstr>Futura LT Pro Book</vt:lpstr>
      <vt:lpstr>Futura LT Pro Light</vt:lpstr>
      <vt:lpstr>Futura Std Book</vt:lpstr>
      <vt:lpstr>Helvetica</vt:lpstr>
      <vt:lpstr>Myriad Pro</vt:lpstr>
      <vt:lpstr>Palatino Linotype</vt:lpstr>
      <vt:lpstr>Segoe UI Semilight</vt:lpstr>
      <vt:lpstr>Times New Roman</vt:lpstr>
      <vt:lpstr>Wingdings</vt:lpstr>
      <vt:lpstr>Custom Design</vt:lpstr>
      <vt:lpstr>Machine Learning 101 and H2O</vt:lpstr>
      <vt:lpstr>Tips on Predictive Modeling</vt:lpstr>
      <vt:lpstr>Outline</vt:lpstr>
      <vt:lpstr>What is Machine Learning?</vt:lpstr>
      <vt:lpstr>Vocabulary</vt:lpstr>
      <vt:lpstr>Statistics vs. Machine Learning</vt:lpstr>
      <vt:lpstr>Train vs Test Data Sets</vt:lpstr>
      <vt:lpstr>Train, Test and Validation</vt:lpstr>
      <vt:lpstr>Feature Creation</vt:lpstr>
      <vt:lpstr>Ensembles</vt:lpstr>
      <vt:lpstr>Machine Learning Methods</vt:lpstr>
      <vt:lpstr>Generalized Linear Model</vt:lpstr>
      <vt:lpstr>What is the Generalized Linear Model (GLM)?</vt:lpstr>
      <vt:lpstr>Same predictors, different family and link functions</vt:lpstr>
      <vt:lpstr>Pros and Cons of GLM’s</vt:lpstr>
      <vt:lpstr>Penalized Generalized Linear Model(LASSO, Ridge, Elastic Net)</vt:lpstr>
      <vt:lpstr>Regularized Regression</vt:lpstr>
      <vt:lpstr>Constraints for L1, L2 and L1&amp;L2</vt:lpstr>
      <vt:lpstr>Decision Trees (Recursive Partitioning) </vt:lpstr>
      <vt:lpstr>Basics of Decision Trees</vt:lpstr>
      <vt:lpstr>More info on trees</vt:lpstr>
      <vt:lpstr>Pros and Cons of Decision Trees</vt:lpstr>
      <vt:lpstr>Random Forests </vt:lpstr>
      <vt:lpstr>What are Random Forests?</vt:lpstr>
      <vt:lpstr>Pros and Cons of Random Forests</vt:lpstr>
      <vt:lpstr>Deep Learning</vt:lpstr>
      <vt:lpstr>What is Deep Learning?</vt:lpstr>
      <vt:lpstr>An example “Deep” Neural Network</vt:lpstr>
      <vt:lpstr>VALUE OF DEEP LEARNING</vt:lpstr>
      <vt:lpstr>STRENGTHS AND WEAKNESSES</vt:lpstr>
      <vt:lpstr>Unsupervised Learning Models</vt:lpstr>
      <vt:lpstr>Unsupervised Learning Models</vt:lpstr>
      <vt:lpstr>K-means Clustering </vt:lpstr>
      <vt:lpstr>Clustering</vt:lpstr>
      <vt:lpstr>Clustering</vt:lpstr>
      <vt:lpstr>Principal Components Analysis (PCA)</vt:lpstr>
      <vt:lpstr>What is Principal Components Analysis</vt:lpstr>
      <vt:lpstr>Scoring and Scoring Code</vt:lpstr>
      <vt:lpstr>Score code</vt:lpstr>
      <vt:lpstr>Tips on Getting Started</vt:lpstr>
      <vt:lpstr>Balancing Accuracy and Interpretability</vt:lpstr>
      <vt:lpstr>PowerPoint Presentation</vt:lpstr>
      <vt:lpstr>H2O.ai Overview</vt:lpstr>
      <vt:lpstr>PowerPoint Presentation</vt:lpstr>
      <vt:lpstr>PowerPoint Presentation</vt:lpstr>
      <vt:lpstr>PowerPoint Presentation</vt:lpstr>
      <vt:lpstr>PowerPoint Presentation</vt:lpstr>
      <vt:lpstr>Data and Client Agnostic</vt:lpstr>
      <vt:lpstr>R, Python and Flow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</dc:creator>
  <cp:lastModifiedBy>Patrick Hall</cp:lastModifiedBy>
  <cp:revision>122</cp:revision>
  <dcterms:created xsi:type="dcterms:W3CDTF">2016-02-29T19:44:40Z</dcterms:created>
  <dcterms:modified xsi:type="dcterms:W3CDTF">2017-01-19T18:46:11Z</dcterms:modified>
</cp:coreProperties>
</file>