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72" r:id="rId3"/>
    <p:sldId id="473" r:id="rId4"/>
    <p:sldId id="438" r:id="rId5"/>
    <p:sldId id="475" r:id="rId6"/>
    <p:sldId id="476" r:id="rId7"/>
    <p:sldId id="490" r:id="rId8"/>
    <p:sldId id="478" r:id="rId9"/>
    <p:sldId id="482" r:id="rId10"/>
    <p:sldId id="480" r:id="rId11"/>
    <p:sldId id="481" r:id="rId12"/>
    <p:sldId id="486" r:id="rId13"/>
    <p:sldId id="487" r:id="rId14"/>
    <p:sldId id="491" r:id="rId15"/>
    <p:sldId id="489" r:id="rId16"/>
    <p:sldId id="474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6"/>
          </a:solidFill>
        </a:fill>
      </a:tcStyle>
    </a:wholeTbl>
    <a:band2H>
      <a:tcTxStyle/>
      <a:tcStyle>
        <a:tcBdr/>
        <a:fill>
          <a:solidFill>
            <a:srgbClr val="E6E7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762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5"/>
    <p:restoredTop sz="93554"/>
  </p:normalViewPr>
  <p:slideViewPr>
    <p:cSldViewPr snapToGrid="0" snapToObjects="1">
      <p:cViewPr varScale="1">
        <p:scale>
          <a:sx n="46" d="100"/>
          <a:sy n="46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5559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55599">
              <a:srgbClr val="FFFFFF"/>
            </a:gs>
            <a:gs pos="100000">
              <a:srgbClr val="EBEBEB">
                <a:alpha val="97841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24414">
            <a:off x="-1197694" y="10356760"/>
            <a:ext cx="18288001" cy="796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43814" y="367765"/>
            <a:ext cx="23460851" cy="14143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2194502" y="5723809"/>
            <a:ext cx="8133010" cy="247414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887200" y="12080145"/>
            <a:ext cx="4267200" cy="528510"/>
          </a:xfrm>
          <a:prstGeom prst="rect">
            <a:avLst/>
          </a:prstGeom>
        </p:spPr>
        <p:txBody>
          <a:bodyPr wrap="square" anchor="ctr"/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-68739" y="0"/>
            <a:ext cx="24521478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14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3962400" y="0"/>
            <a:ext cx="16459200" cy="1516667"/>
          </a:xfrm>
          <a:prstGeom prst="rect">
            <a:avLst/>
          </a:prstGeom>
        </p:spPr>
        <p:txBody>
          <a:bodyPr lIns="182849" tIns="182849" rIns="182849" bIns="182849" anchor="b"/>
          <a:lstStyle>
            <a:lvl1pPr>
              <a:lnSpc>
                <a:spcPct val="207142"/>
              </a:lnSpc>
              <a:defRPr sz="56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646022" y="2565765"/>
            <a:ext cx="23091956" cy="9686561"/>
          </a:xfrm>
          <a:prstGeom prst="rect">
            <a:avLst/>
          </a:prstGeom>
        </p:spPr>
        <p:txBody>
          <a:bodyPr lIns="182849" tIns="182849" rIns="182849" bIns="182849"/>
          <a:lstStyle>
            <a:lvl1pPr>
              <a:spcBef>
                <a:spcPts val="0"/>
              </a:spcBef>
              <a:defRPr sz="6400"/>
            </a:lvl1pPr>
            <a:lvl2pPr marL="1110342" indent="-653142">
              <a:spcBef>
                <a:spcPts val="0"/>
              </a:spcBef>
              <a:defRPr sz="6400"/>
            </a:lvl2pPr>
            <a:lvl3pPr marL="1524000" indent="-609600">
              <a:spcBef>
                <a:spcPts val="0"/>
              </a:spcBef>
              <a:defRPr sz="6400"/>
            </a:lvl3pPr>
            <a:lvl4pPr marL="2103120" indent="-731520">
              <a:spcBef>
                <a:spcPts val="0"/>
              </a:spcBef>
              <a:defRPr sz="6400"/>
            </a:lvl4pPr>
            <a:lvl5pPr marL="2560320" indent="-731520">
              <a:spcBef>
                <a:spcPts val="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20134555" y="12712700"/>
            <a:ext cx="652781" cy="696858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bg>
      <p:bgPr>
        <a:gradFill flip="none" rotWithShape="1">
          <a:gsLst>
            <a:gs pos="52367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1676400"/>
            <a:ext cx="24384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/>
          <a:lstStyle/>
          <a:p>
            <a:pPr defTabSz="182858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50400" y="12496800"/>
            <a:ext cx="1117600" cy="10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006680" y="609604"/>
            <a:ext cx="22294210" cy="1041637"/>
          </a:xfrm>
          <a:prstGeom prst="rect">
            <a:avLst/>
          </a:prstGeom>
        </p:spPr>
        <p:txBody>
          <a:bodyPr lIns="91428" tIns="91428" rIns="91428" bIns="91428"/>
          <a:lstStyle>
            <a:lvl1pPr algn="l" defTabSz="1828580">
              <a:defRPr sz="5600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1016000" y="2133604"/>
            <a:ext cx="22352000" cy="9905998"/>
          </a:xfrm>
          <a:prstGeom prst="rect">
            <a:avLst/>
          </a:prstGeom>
        </p:spPr>
        <p:txBody>
          <a:bodyPr lIns="91428" tIns="91428" rIns="91428" bIns="91428"/>
          <a:lstStyle>
            <a:lvl1pPr marL="685715" indent="-685715" defTabSz="1828580">
              <a:spcBef>
                <a:spcPts val="1600"/>
              </a:spcBef>
              <a:buFont typeface="Wingdings"/>
              <a:buChar char="▪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28574" indent="-571430" defTabSz="1828580">
              <a:spcBef>
                <a:spcPts val="1600"/>
              </a:spcBef>
              <a:buFont typeface="Wingdings"/>
              <a:buChar char="–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434" indent="-457143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579" indent="-457144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724" indent="-457146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11038736" y="13316638"/>
            <a:ext cx="2279171" cy="53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37" tIns="91437" rIns="91437" bIns="91437">
            <a:spAutoFit/>
          </a:bodyPr>
          <a:lstStyle>
            <a:lvl1pPr defTabSz="1828580">
              <a:defRPr sz="24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CONFIDENTIAL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858239" y="12739013"/>
            <a:ext cx="591093" cy="577624"/>
          </a:xfrm>
          <a:prstGeom prst="rect">
            <a:avLst/>
          </a:prstGeom>
        </p:spPr>
        <p:txBody>
          <a:bodyPr lIns="91428" tIns="91428" rIns="91428" bIns="91428" anchor="ctr"/>
          <a:lstStyle>
            <a:lvl1pPr algn="ctr" defTabSz="182858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bg>
      <p:bgPr>
        <a:gradFill flip="none" rotWithShape="1">
          <a:gsLst>
            <a:gs pos="52367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cap="all"/>
            </a:lvl1pPr>
          </a:lstStyle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677" y="-9465"/>
            <a:ext cx="24376645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7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3"/>
          </p:nvPr>
        </p:nvSpPr>
        <p:spPr>
          <a:xfrm>
            <a:off x="12338050" y="2390248"/>
            <a:ext cx="11098839" cy="10713415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indent="0">
              <a:spcBef>
                <a:spcPts val="1100"/>
              </a:spcBef>
              <a:buSzTx/>
              <a:buFontTx/>
              <a:buNone/>
              <a:defRPr sz="4800"/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774874" y="2432003"/>
            <a:ext cx="11267902" cy="1062990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sz="4800"/>
            </a:lvl1pPr>
            <a:lvl2pPr marL="0" indent="457200">
              <a:spcBef>
                <a:spcPts val="1100"/>
              </a:spcBef>
              <a:buSzTx/>
              <a:buFontTx/>
              <a:buNone/>
              <a:defRPr sz="4800"/>
            </a:lvl2pPr>
            <a:lvl3pPr marL="0" indent="914400">
              <a:spcBef>
                <a:spcPts val="1100"/>
              </a:spcBef>
              <a:buSzTx/>
              <a:buFontTx/>
              <a:buNone/>
              <a:defRPr sz="4800"/>
            </a:lvl3pPr>
            <a:lvl4pPr marL="0" indent="1371600">
              <a:spcBef>
                <a:spcPts val="1100"/>
              </a:spcBef>
              <a:buSzTx/>
              <a:buFontTx/>
              <a:buNone/>
              <a:defRPr sz="4800"/>
            </a:lvl4pPr>
            <a:lvl5pPr marL="0" indent="1828800">
              <a:spcBef>
                <a:spcPts val="1100"/>
              </a:spcBef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-12632" y="-9465"/>
            <a:ext cx="24383999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pic>
        <p:nvPicPr>
          <p:cNvPr id="8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body" sz="half" idx="13"/>
          </p:nvPr>
        </p:nvSpPr>
        <p:spPr>
          <a:xfrm>
            <a:off x="1409671" y="2870200"/>
            <a:ext cx="8569356" cy="93821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409671" y="546100"/>
            <a:ext cx="8569356" cy="2324100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10198100" y="546100"/>
            <a:ext cx="13296854" cy="117062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632576" y="1225550"/>
            <a:ext cx="10972801" cy="82296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bg>
      <p:bgPr>
        <a:gradFill flip="none" rotWithShape="1">
          <a:gsLst>
            <a:gs pos="50000">
              <a:srgbClr val="FFFFFF"/>
            </a:gs>
            <a:gs pos="100000">
              <a:srgbClr val="D9D9D9">
                <a:alpha val="41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6306800" y="549276"/>
            <a:ext cx="7318637" cy="117030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095697" y="549276"/>
            <a:ext cx="14906303" cy="11703051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818" y="-9465"/>
            <a:ext cx="24384003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76143" y="3200400"/>
            <a:ext cx="22179920" cy="905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normAutofit/>
          </a:bodyPr>
          <a:lstStyle>
            <a:lvl2pPr>
              <a:buChar char="o"/>
            </a:lvl2pPr>
            <a:lvl4pPr>
              <a:buChar char="–"/>
            </a:lvl4pPr>
            <a:lvl5pPr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6154400" y="12712700"/>
            <a:ext cx="591116" cy="577647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61" r:id="rId10"/>
    <p:sldLayoutId id="2147483663" r:id="rId11"/>
    <p:sldLayoutId id="2147483664" r:id="rId12"/>
    <p:sldLayoutId id="2147483667" r:id="rId13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1pPr>
      <a:lvl2pPr marL="0" marR="0" indent="228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2pPr>
      <a:lvl3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3pPr>
      <a:lvl4pPr marL="0" marR="0" indent="685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4pPr>
      <a:lvl5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5pPr>
      <a:lvl6pPr marL="0" marR="0" indent="1143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6pPr>
      <a:lvl7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7pPr>
      <a:lvl8pPr marL="0" marR="0" indent="1600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9pPr>
    </p:titleStyle>
    <p:bodyStyle>
      <a:lvl1pPr marL="685800" marR="0" indent="-6858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1pPr>
      <a:lvl2pPr marL="1123950" marR="0" indent="-66675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2pPr>
      <a:lvl3pPr marL="1554480" marR="0" indent="-64008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3pPr>
      <a:lvl4pPr marL="2082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4pPr>
      <a:lvl5pPr marL="25400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5pPr>
      <a:lvl6pPr marL="29972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6pPr>
      <a:lvl7pPr marL="34544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7pPr>
      <a:lvl8pPr marL="39116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8pPr>
      <a:lvl9pPr marL="4368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9pPr>
    </p:bodyStyle>
    <p:other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200" y="3035598"/>
            <a:ext cx="1207001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/>
              <a:t>Hands on Introduction to Sparkling Water</a:t>
            </a:r>
            <a:endParaRPr kumimoji="0" lang="en-US" sz="8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800"/>
              </a:lnSpc>
              <a:defRPr b="0" spc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How Does it Work?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30" y="2127250"/>
            <a:ext cx="15659100" cy="1103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11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800"/>
              </a:lnSpc>
              <a:defRPr b="0" spc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How Does it Work?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68500"/>
            <a:ext cx="17780000" cy="117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74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Demo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834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Use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End Goal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Predict whether an arrest will be made for a given crime. 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Why?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We can use this model to improve public safety by predicting whether an arrest will be made and also by analyzing the factors that contribute to a high probability of arrest.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How?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Join crime data with external data like weather and socioeconomic factors to train a model that will predict arrest.</a:t>
            </a:r>
          </a:p>
        </p:txBody>
      </p:sp>
    </p:spTree>
    <p:extLst>
      <p:ext uri="{BB962C8B-B14F-4D97-AF65-F5344CB8AC3E}">
        <p14:creationId xmlns:p14="http://schemas.microsoft.com/office/powerpoint/2010/main" val="8926599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/>
          <p:cNvSpPr/>
          <p:nvPr/>
        </p:nvSpPr>
        <p:spPr>
          <a:xfrm>
            <a:off x="446764" y="8592518"/>
            <a:ext cx="2794000" cy="3905684"/>
          </a:xfrm>
          <a:prstGeom prst="downArrow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Use Case</a:t>
            </a:r>
          </a:p>
        </p:txBody>
      </p:sp>
      <p:sp>
        <p:nvSpPr>
          <p:cNvPr id="5" name="Down Arrow 4"/>
          <p:cNvSpPr/>
          <p:nvPr/>
        </p:nvSpPr>
        <p:spPr>
          <a:xfrm>
            <a:off x="446764" y="5209675"/>
            <a:ext cx="2794000" cy="390568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38205" y="5743010"/>
            <a:ext cx="4227439" cy="204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1019" y="8987504"/>
            <a:ext cx="2345489" cy="234548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416800" y="2267786"/>
            <a:ext cx="1705595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Weather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13623" y="2142561"/>
            <a:ext cx="1388201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Census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042547" y="2143875"/>
            <a:ext cx="1359346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Crimes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7536691" y="4615258"/>
            <a:ext cx="647328" cy="555891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Rectangle 98"/>
          <p:cNvSpPr/>
          <p:nvPr/>
        </p:nvSpPr>
        <p:spPr>
          <a:xfrm>
            <a:off x="12974261" y="644150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2974261" y="686979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2974261" y="729807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3431461" y="644150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3431461" y="686979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3431461" y="729807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3888661" y="644150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3888661" y="686979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3888661" y="729807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345861" y="644150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345861" y="686979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4345861" y="729807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4803061" y="6441508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803061" y="6869791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4803061" y="7298072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5260261" y="6441508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5260261" y="6869791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260261" y="7298072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293595" y="3157164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293595" y="3585447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93595" y="40137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50795" y="3157164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750795" y="3585447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750795" y="40137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07995" y="3157164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207995" y="3585447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207995" y="40137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665195" y="3157164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665195" y="3585447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65195" y="40137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1164653" y="3156510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164653" y="3584793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164653" y="4013074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1621853" y="3156510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1621853" y="3584793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621853" y="4013074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2079053" y="3156510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2079053" y="3584793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079053" y="4013074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2536253" y="3156510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2536253" y="3584793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2536253" y="4013074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5939982" y="31563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5939982" y="35846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939982" y="401295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397182" y="31563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6397182" y="35846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6397182" y="401295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6854382" y="31563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6854382" y="35846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6854382" y="401295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7311582" y="31563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7311582" y="35846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311582" y="401295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9327019" y="4442785"/>
            <a:ext cx="2675412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Data Munging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9293108" y="644073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9293108" y="686901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293108" y="7297296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750308" y="644073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9750308" y="686901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9750308" y="7297296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0207508" y="644073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0207508" y="686901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207508" y="7297296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0664708" y="644073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0664708" y="686901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0664708" y="7297296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149988" y="644073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1149988" y="686901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1149988" y="7297296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1607188" y="644073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1607188" y="686901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1607188" y="7297296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2064388" y="644073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2064388" y="686901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2064388" y="7297296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2521588" y="644073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2521588" y="686901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2521588" y="7297296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8429468" y="97641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429468" y="101924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886668" y="97641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886668" y="101924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9343868" y="97641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9343868" y="101924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801068" y="97641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801068" y="101924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0258268" y="9764188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0258268" y="10192471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0715468" y="9764188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0715468" y="10192471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748315" y="976341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4748315" y="1019169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205515" y="976341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205515" y="1019169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662715" y="976341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662715" y="1019169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119915" y="976341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119915" y="1019169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605195" y="976341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05195" y="1019169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7062395" y="976341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7062395" y="1019169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7519595" y="976341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7519595" y="1019169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7976795" y="976341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7976795" y="1019169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7046392" y="9985004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7503592" y="9985004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7960792" y="9985004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8417992" y="9985004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8875192" y="9985004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9332392" y="9985004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3365239" y="99842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3822439" y="99842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4279639" y="99842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4736839" y="99842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5222119" y="9984228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5679319" y="9984228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6136519" y="9984228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6593719" y="9984228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7079491" y="5282409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7079491" y="571069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7079491" y="6138973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7536691" y="5282409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7536691" y="571069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7536691" y="6138973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7993891" y="5282409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7993891" y="571069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7993891" y="6138973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8451091" y="5282409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8451091" y="571069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8451091" y="6138973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8908291" y="5282409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8908291" y="5710692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8908291" y="6138973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9365491" y="5282409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9365491" y="5710692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9365491" y="6138973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8424095" y="4763386"/>
            <a:ext cx="1187832" cy="931280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5" name="Straight Arrow Connector 274"/>
          <p:cNvCxnSpPr/>
          <p:nvPr/>
        </p:nvCxnSpPr>
        <p:spPr>
          <a:xfrm flipH="1">
            <a:off x="12092818" y="4669973"/>
            <a:ext cx="14904" cy="1040719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7" name="Straight Arrow Connector 276"/>
          <p:cNvCxnSpPr/>
          <p:nvPr/>
        </p:nvCxnSpPr>
        <p:spPr>
          <a:xfrm flipH="1">
            <a:off x="15983420" y="5924833"/>
            <a:ext cx="870962" cy="642423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Straight Arrow Connector 289"/>
          <p:cNvCxnSpPr/>
          <p:nvPr/>
        </p:nvCxnSpPr>
        <p:spPr>
          <a:xfrm flipH="1">
            <a:off x="8458722" y="7841591"/>
            <a:ext cx="3405497" cy="1642109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2" name="Straight Arrow Connector 291"/>
          <p:cNvCxnSpPr/>
          <p:nvPr/>
        </p:nvCxnSpPr>
        <p:spPr>
          <a:xfrm>
            <a:off x="12764853" y="7841591"/>
            <a:ext cx="3654048" cy="1892495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6" name="TextBox 295"/>
          <p:cNvSpPr txBox="1"/>
          <p:nvPr/>
        </p:nvSpPr>
        <p:spPr>
          <a:xfrm>
            <a:off x="5728808" y="11708581"/>
            <a:ext cx="2729914" cy="1179810"/>
          </a:xfrm>
          <a:prstGeom prst="rect">
            <a:avLst/>
          </a:prstGeom>
          <a:noFill/>
          <a:ln w="50800" cap="flat" cmpd="dbl">
            <a:solidFill>
              <a:srgbClr val="07377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500" dirty="0"/>
              <a:t>Train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Deep</a:t>
            </a:r>
            <a:r>
              <a:rPr kumimoji="0" lang="en-US" sz="35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Learning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6392465" y="11708581"/>
            <a:ext cx="2482727" cy="1179810"/>
          </a:xfrm>
          <a:prstGeom prst="rect">
            <a:avLst/>
          </a:prstGeom>
          <a:noFill/>
          <a:ln w="50800" cap="flat" cmpd="dbl">
            <a:solidFill>
              <a:srgbClr val="07377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500" dirty="0"/>
              <a:t>Train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GBM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10670529" y="11612171"/>
            <a:ext cx="3124253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Evaluate Models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10528663" y="12421018"/>
            <a:ext cx="3407984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Score New</a:t>
            </a:r>
            <a:r>
              <a:rPr kumimoji="0" lang="en-US" sz="35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Crimes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2" name="Straight Arrow Connector 301"/>
          <p:cNvCxnSpPr/>
          <p:nvPr/>
        </p:nvCxnSpPr>
        <p:spPr>
          <a:xfrm flipH="1">
            <a:off x="8660252" y="12298486"/>
            <a:ext cx="1587700" cy="0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4" name="Straight Arrow Connector 303"/>
          <p:cNvCxnSpPr/>
          <p:nvPr/>
        </p:nvCxnSpPr>
        <p:spPr>
          <a:xfrm>
            <a:off x="14279639" y="12253372"/>
            <a:ext cx="1700225" cy="0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5" name="Down Arrow 304"/>
          <p:cNvSpPr/>
          <p:nvPr/>
        </p:nvSpPr>
        <p:spPr>
          <a:xfrm>
            <a:off x="446763" y="1953428"/>
            <a:ext cx="2794000" cy="3905684"/>
          </a:xfrm>
          <a:prstGeom prst="downArrow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06" name="Picture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1018" y="2348414"/>
            <a:ext cx="2345489" cy="2345489"/>
          </a:xfrm>
          <a:prstGeom prst="rect">
            <a:avLst/>
          </a:prstGeom>
        </p:spPr>
      </p:pic>
      <p:sp>
        <p:nvSpPr>
          <p:cNvPr id="307" name="TextBox 306"/>
          <p:cNvSpPr txBox="1"/>
          <p:nvPr/>
        </p:nvSpPr>
        <p:spPr>
          <a:xfrm>
            <a:off x="10855910" y="5793780"/>
            <a:ext cx="2737929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Spark SQL Join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1435722" y="8784568"/>
            <a:ext cx="1995739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Split Table</a:t>
            </a:r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7290995" y="10871200"/>
            <a:ext cx="0" cy="740971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5" name="Straight Arrow Connector 314"/>
          <p:cNvCxnSpPr/>
          <p:nvPr/>
        </p:nvCxnSpPr>
        <p:spPr>
          <a:xfrm>
            <a:off x="17600730" y="10613880"/>
            <a:ext cx="33098" cy="992193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53611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: sparkling-water-2.3.5/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examples/smalldata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Scala Script: ChicagoCrimeDemo.scala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Python Script: ChicagoCrimeDemo.ipynb</a:t>
            </a:r>
          </a:p>
        </p:txBody>
      </p:sp>
    </p:spTree>
    <p:extLst>
      <p:ext uri="{BB962C8B-B14F-4D97-AF65-F5344CB8AC3E}">
        <p14:creationId xmlns:p14="http://schemas.microsoft.com/office/powerpoint/2010/main" val="7762180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Questions?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8235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/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Agenda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660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Today’s Talk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493" y="4089301"/>
            <a:ext cx="10165307" cy="24886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Installing Sparkling Water</a:t>
            </a:r>
          </a:p>
          <a:p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Installing PySparkling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7493" y="2666379"/>
            <a:ext cx="753411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dirty="0">
                <a:latin typeface="Calibri" charset="0"/>
                <a:ea typeface="Calibri" charset="0"/>
                <a:cs typeface="Calibri" charset="0"/>
              </a:rPr>
              <a:t>Sparkling Water Installation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493" y="9498504"/>
            <a:ext cx="10165307" cy="297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hangingPunct="1"/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Typical Uses</a:t>
            </a:r>
          </a:p>
          <a:p>
            <a:pPr hangingPunct="1"/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How it Works?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493" y="7949579"/>
            <a:ext cx="857286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alibri"/>
              </a:rPr>
              <a:t>Introduction to</a:t>
            </a:r>
            <a:r>
              <a:rPr kumimoji="0" lang="en-US" sz="50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alibri"/>
              </a:rPr>
              <a:t> Sparkling Water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07493" y="9017000"/>
            <a:ext cx="10165307" cy="25352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/>
          <p:nvPr/>
        </p:nvCxnSpPr>
        <p:spPr>
          <a:xfrm flipV="1">
            <a:off x="807493" y="3581352"/>
            <a:ext cx="10165307" cy="25352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 Placeholder 2"/>
          <p:cNvSpPr txBox="1">
            <a:spLocks/>
          </p:cNvSpPr>
          <p:nvPr/>
        </p:nvSpPr>
        <p:spPr>
          <a:xfrm>
            <a:off x="12948693" y="4089301"/>
            <a:ext cx="10165307" cy="726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hangingPunct="1"/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Our Use Case</a:t>
            </a:r>
          </a:p>
          <a:p>
            <a:pPr hangingPunct="1"/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Importing data into H2O</a:t>
            </a:r>
          </a:p>
          <a:p>
            <a:pPr hangingPunct="1"/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Converting Spark Dataframe to H2O Frame and vice versa</a:t>
            </a:r>
          </a:p>
          <a:p>
            <a:pPr hangingPunct="1"/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 Cleaning and Feature Engineering</a:t>
            </a:r>
          </a:p>
          <a:p>
            <a:pPr hangingPunct="1"/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Using Flow with Sparkling Water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948693" y="2666379"/>
            <a:ext cx="433772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dirty="0">
                <a:latin typeface="Calibri" charset="0"/>
                <a:ea typeface="Calibri" charset="0"/>
                <a:cs typeface="Calibri" charset="0"/>
              </a:rPr>
              <a:t>Hands on Demo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948693" y="3581352"/>
            <a:ext cx="10165307" cy="25352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609762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Sparkling Water Installation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9268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Sparkling Water Prerequisites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To Launch Sparkling Water the prerequisites are: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  <a:buSzTx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Java 7+</a:t>
            </a:r>
          </a:p>
          <a:p>
            <a:pPr>
              <a:spcBef>
                <a:spcPts val="0"/>
              </a:spcBef>
              <a:buSzTx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Spark 1.6+</a:t>
            </a:r>
          </a:p>
        </p:txBody>
      </p:sp>
    </p:spTree>
    <p:extLst>
      <p:ext uri="{BB962C8B-B14F-4D97-AF65-F5344CB8AC3E}">
        <p14:creationId xmlns:p14="http://schemas.microsoft.com/office/powerpoint/2010/main" val="14784472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Installing Sparkling Water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693" y="2481373"/>
            <a:ext cx="567463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Download Sparkling Water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56693" y="6677940"/>
            <a:ext cx="22663973" cy="20659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export SPARK_HOME="/path/to/spark/installation"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# To launch a local Spark cluster with 3 worker nodes with 2 cores and 1g per node.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export MASTER="local[*]"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693" y="5784487"/>
            <a:ext cx="631262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Export Environment Variables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56693" y="10202488"/>
            <a:ext cx="22663973" cy="3056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cd ~/Downloads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unzip sparkling-water-2.3.5.zip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cd sparkling-water-2.3.5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bin/sparkling-shell --conf "spark.executor.memory=1g"</a:t>
            </a:r>
            <a:endParaRPr lang="en-US" sz="3100" dirty="0">
              <a:solidFill>
                <a:srgbClr val="1B1F2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693" y="9303509"/>
            <a:ext cx="455252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Start Sparkling Water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577121"/>
            <a:ext cx="10007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724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Installing PySparkling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493" y="2166894"/>
            <a:ext cx="22663973" cy="9162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Prerequisite: Python 2.7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07492" y="4160820"/>
            <a:ext cx="22663973" cy="2974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pip install requests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pip install tabulate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pip install six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  <a:ea typeface="Menlo" charset="0"/>
                <a:cs typeface="Menlo" charset="0"/>
              </a:rPr>
              <a:t>pip install future</a:t>
            </a:r>
            <a:endParaRPr lang="en-US" sz="3100" dirty="0">
              <a:solidFill>
                <a:srgbClr val="1B1F2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493" y="3169092"/>
            <a:ext cx="441467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Install Dependencies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7492" y="8774509"/>
            <a:ext cx="22663973" cy="4680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normAutofit lnSpcReduction="10000"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cd ~/Downloads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unzip sparkling-water-2.3.5.zip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cd sparkling-water-2.3.5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# Run PySparkling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bin/pysparkling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# Run Ipython Notebook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PYSPARK_DRIVER_PYTHON=“ipython” PYSPARK_DRIVER_PYTHON_OPTS=“notebook” bin/pysparkling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92" y="7595917"/>
            <a:ext cx="362599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Start PySparkling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996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Introduction to Sparkling Water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181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940097" y="8513394"/>
            <a:ext cx="1676400" cy="4233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is Sparkling Water?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1000" y="2219078"/>
            <a:ext cx="20813226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Provides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/>
              <a:t>Transparent integration of H2O with Spark ecosystem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Transparent</a:t>
            </a:r>
            <a:r>
              <a:rPr kumimoji="0" lang="en-US" sz="35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use of H2O data structures and algorithms with Spark API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baseline="0" dirty="0"/>
              <a:t>Seamlessly</a:t>
            </a:r>
            <a:r>
              <a:rPr lang="en-US" sz="3500" dirty="0"/>
              <a:t> toggle between Spark Dataframes and H2O Frames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86263" y="8720130"/>
            <a:ext cx="1727200" cy="3657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230" y="9882081"/>
            <a:ext cx="152926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Data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</a:rPr>
              <a:t>Source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01908" y="9643974"/>
            <a:ext cx="4227439" cy="20447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895601" y="10632717"/>
            <a:ext cx="1676399" cy="0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/>
          <p:nvPr/>
        </p:nvCxnSpPr>
        <p:spPr>
          <a:xfrm>
            <a:off x="11989497" y="10632717"/>
            <a:ext cx="1801977" cy="0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55" idx="2"/>
          </p:cNvCxnSpPr>
          <p:nvPr/>
        </p:nvCxnSpPr>
        <p:spPr>
          <a:xfrm flipV="1">
            <a:off x="16514614" y="10632717"/>
            <a:ext cx="1859740" cy="33712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Left Bracket 40"/>
          <p:cNvSpPr/>
          <p:nvPr/>
        </p:nvSpPr>
        <p:spPr>
          <a:xfrm rot="5400000">
            <a:off x="7686182" y="5024086"/>
            <a:ext cx="914400" cy="5392395"/>
          </a:xfrm>
          <a:prstGeom prst="leftBracke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948488" y="7002274"/>
            <a:ext cx="2824491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Modeling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69897" y="6011803"/>
            <a:ext cx="4146969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Data Munging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69419" y="5458140"/>
            <a:ext cx="3148298" cy="17953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Prediction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500" dirty="0"/>
              <a:t>Processing</a:t>
            </a:r>
            <a:endParaRPr kumimoji="0" lang="en-US" sz="5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43745" y="8479786"/>
            <a:ext cx="1676400" cy="4233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05556" y="9610366"/>
            <a:ext cx="4227439" cy="20447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9834266" y="8479786"/>
            <a:ext cx="1676400" cy="4233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596077" y="9610366"/>
            <a:ext cx="4227439" cy="20447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0808834" y="8476985"/>
            <a:ext cx="1676400" cy="4233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570645" y="9607565"/>
            <a:ext cx="4227439" cy="204470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4508626" y="8465396"/>
            <a:ext cx="1676400" cy="4233041"/>
          </a:xfrm>
          <a:prstGeom prst="rect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169125" y="9493685"/>
            <a:ext cx="2345489" cy="234548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8713855" y="8555406"/>
            <a:ext cx="1676400" cy="4233041"/>
          </a:xfrm>
          <a:prstGeom prst="rect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8374354" y="9583695"/>
            <a:ext cx="2345489" cy="2345489"/>
          </a:xfrm>
          <a:prstGeom prst="rect">
            <a:avLst/>
          </a:prstGeom>
        </p:spPr>
      </p:pic>
      <p:sp>
        <p:nvSpPr>
          <p:cNvPr id="68" name="Left Bracket 67"/>
          <p:cNvSpPr/>
          <p:nvPr/>
        </p:nvSpPr>
        <p:spPr>
          <a:xfrm rot="5400000">
            <a:off x="19999510" y="6353665"/>
            <a:ext cx="914400" cy="2774582"/>
          </a:xfrm>
          <a:prstGeom prst="leftBracke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87166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380</Words>
  <Application>Microsoft Macintosh PowerPoint</Application>
  <PresentationFormat>Custom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Corbel</vt:lpstr>
      <vt:lpstr>Courier</vt:lpstr>
      <vt:lpstr>Futura</vt:lpstr>
      <vt:lpstr>Helvetica</vt:lpstr>
      <vt:lpstr>Lucida Grande</vt:lpstr>
      <vt:lpstr>Menlo</vt:lpstr>
      <vt:lpstr>Times New Roman</vt:lpstr>
      <vt:lpstr>Wingdings</vt:lpstr>
      <vt:lpstr>White</vt:lpstr>
      <vt:lpstr>PowerPoint Presentation</vt:lpstr>
      <vt:lpstr>Agenda</vt:lpstr>
      <vt:lpstr>Today’s Talk</vt:lpstr>
      <vt:lpstr>Sparkling Water Installation</vt:lpstr>
      <vt:lpstr>Sparkling Water Prerequisites</vt:lpstr>
      <vt:lpstr>Installing Sparkling Water</vt:lpstr>
      <vt:lpstr>Installing PySparkling</vt:lpstr>
      <vt:lpstr>Introduction to Sparkling Water</vt:lpstr>
      <vt:lpstr>What is Sparkling Water?</vt:lpstr>
      <vt:lpstr>How Does it Work?</vt:lpstr>
      <vt:lpstr>How Does it Work?</vt:lpstr>
      <vt:lpstr>Demo</vt:lpstr>
      <vt:lpstr>Use Case</vt:lpstr>
      <vt:lpstr>Use Case</vt:lpstr>
      <vt:lpstr>Resources</vt:lpstr>
      <vt:lpstr>Questions?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aboyoun@0xdata.com</cp:lastModifiedBy>
  <cp:revision>954</cp:revision>
  <cp:lastPrinted>2017-03-27T03:08:36Z</cp:lastPrinted>
  <dcterms:modified xsi:type="dcterms:W3CDTF">2018-05-31T21:21:43Z</dcterms:modified>
</cp:coreProperties>
</file>