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3"/>
          <p:cNvSpPr txBox="1"/>
          <p:nvPr/>
        </p:nvSpPr>
        <p:spPr>
          <a:xfrm>
            <a:off x="9264917" y="6230022"/>
            <a:ext cx="249840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r>
              <a:t>April 2023</a:t>
            </a:r>
          </a:p>
        </p:txBody>
      </p:sp>
      <p:sp>
        <p:nvSpPr>
          <p:cNvPr id="95" name="Rectangle 5"/>
          <p:cNvSpPr/>
          <p:nvPr/>
        </p:nvSpPr>
        <p:spPr>
          <a:xfrm>
            <a:off x="6215546" y="627978"/>
            <a:ext cx="5081057" cy="872491"/>
          </a:xfrm>
          <a:prstGeom prst="rect">
            <a:avLst/>
          </a:prstGeom>
          <a:gradFill>
            <a:gsLst>
              <a:gs pos="0">
                <a:srgbClr val="5F82CB"/>
              </a:gs>
              <a:gs pos="50000">
                <a:srgbClr val="3E70CA"/>
              </a:gs>
              <a:gs pos="100000">
                <a:srgbClr val="2F61BA"/>
              </a:gs>
            </a:gsLst>
            <a:lin ang="5400000"/>
          </a:gradFill>
          <a:ln w="635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5400">
                <a:solidFill>
                  <a:srgbClr val="FFFFFF"/>
                </a:solidFill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r>
              <a:t>Medinteract</a:t>
            </a:r>
          </a:p>
        </p:txBody>
      </p:sp>
      <p:sp>
        <p:nvSpPr>
          <p:cNvPr id="96" name="Rectangle 6"/>
          <p:cNvSpPr txBox="1"/>
          <p:nvPr/>
        </p:nvSpPr>
        <p:spPr>
          <a:xfrm>
            <a:off x="5832565" y="2217584"/>
            <a:ext cx="5847018" cy="2237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3600" u="sng">
                <a:latin typeface="Garamond"/>
                <a:ea typeface="Garamond"/>
                <a:cs typeface="Garamond"/>
                <a:sym typeface="Garamond"/>
              </a:defRPr>
            </a:pPr>
            <a:r>
              <a:t>Final Project Review</a:t>
            </a:r>
          </a:p>
          <a:p>
            <a:pPr algn="ctr">
              <a:defRPr b="1" sz="2400">
                <a:latin typeface="Garamond"/>
                <a:ea typeface="Garamond"/>
                <a:cs typeface="Garamond"/>
                <a:sym typeface="Garamond"/>
              </a:defRPr>
            </a:pPr>
          </a:p>
          <a:p>
            <a:pPr algn="ctr">
              <a:defRPr b="1">
                <a:latin typeface="Garamond"/>
                <a:ea typeface="Garamond"/>
                <a:cs typeface="Garamond"/>
                <a:sym typeface="Garamond"/>
              </a:defRPr>
            </a:pPr>
            <a:r>
              <a:t>Adv. Topics in Software Development, CSCI 5308</a:t>
            </a:r>
            <a:endParaRPr sz="2400"/>
          </a:p>
          <a:p>
            <a:pPr algn="ctr">
              <a:defRPr b="1" sz="2400">
                <a:latin typeface="Garamond"/>
                <a:ea typeface="Garamond"/>
                <a:cs typeface="Garamond"/>
                <a:sym typeface="Garamond"/>
              </a:defRPr>
            </a:pPr>
          </a:p>
          <a:p>
            <a:pPr algn="ctr">
              <a:defRPr b="1" sz="2400">
                <a:latin typeface="Garamond"/>
                <a:ea typeface="Garamond"/>
                <a:cs typeface="Garamond"/>
                <a:sym typeface="Garamond"/>
              </a:defRPr>
            </a:pPr>
            <a:r>
              <a:t>Developer: Group 27</a:t>
            </a:r>
          </a:p>
          <a:p>
            <a:pPr algn="ctr">
              <a:defRPr b="1" sz="2400">
                <a:latin typeface="Garamond"/>
                <a:ea typeface="Garamond"/>
                <a:cs typeface="Garamond"/>
                <a:sym typeface="Garamond"/>
              </a:defRPr>
            </a:pPr>
            <a:r>
              <a:t>Client: Group 17</a:t>
            </a:r>
          </a:p>
        </p:txBody>
      </p:sp>
      <p:pic>
        <p:nvPicPr>
          <p:cNvPr id="97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978145" y="5430980"/>
            <a:ext cx="2830892" cy="799043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TextBox 2"/>
          <p:cNvSpPr txBox="1"/>
          <p:nvPr/>
        </p:nvSpPr>
        <p:spPr>
          <a:xfrm>
            <a:off x="428683" y="6596390"/>
            <a:ext cx="4516482" cy="225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100"/>
            </a:lvl1pPr>
          </a:lstStyle>
          <a:p>
            <a:pPr/>
            <a:r>
              <a:t>https://www.vmware.com/uk/solutions/industry/healthcare-it-solutions.html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17"/>
          <p:cNvSpPr/>
          <p:nvPr/>
        </p:nvSpPr>
        <p:spPr>
          <a:xfrm>
            <a:off x="0" y="2"/>
            <a:ext cx="12192000" cy="68579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1" name="Title 1"/>
          <p:cNvSpPr txBox="1"/>
          <p:nvPr>
            <p:ph type="title"/>
          </p:nvPr>
        </p:nvSpPr>
        <p:spPr>
          <a:xfrm>
            <a:off x="8408058" y="1771061"/>
            <a:ext cx="2264294" cy="827743"/>
          </a:xfrm>
          <a:prstGeom prst="rect">
            <a:avLst/>
          </a:prstGeom>
        </p:spPr>
        <p:txBody>
          <a:bodyPr anchor="b"/>
          <a:lstStyle>
            <a:lvl1pPr>
              <a:defRPr b="1" sz="4000"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r>
              <a:t>Group-27</a:t>
            </a:r>
          </a:p>
        </p:txBody>
      </p:sp>
      <p:pic>
        <p:nvPicPr>
          <p:cNvPr id="102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rcRect l="12561" t="0" r="2908" b="0"/>
          <a:stretch>
            <a:fillRect/>
          </a:stretch>
        </p:blipFill>
        <p:spPr>
          <a:xfrm>
            <a:off x="20" y="431"/>
            <a:ext cx="8115280" cy="6408247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Content Placeholder 2"/>
          <p:cNvSpPr txBox="1"/>
          <p:nvPr>
            <p:ph type="body" sz="quarter" idx="1"/>
          </p:nvPr>
        </p:nvSpPr>
        <p:spPr>
          <a:xfrm>
            <a:off x="8394996" y="2941888"/>
            <a:ext cx="2942814" cy="2191817"/>
          </a:xfrm>
          <a:prstGeom prst="rect">
            <a:avLst/>
          </a:prstGeom>
        </p:spPr>
        <p:txBody>
          <a:bodyPr/>
          <a:lstStyle/>
          <a:p>
            <a:pPr>
              <a:defRPr b="1" sz="2000">
                <a:latin typeface="Garamond"/>
                <a:ea typeface="Garamond"/>
                <a:cs typeface="Garamond"/>
                <a:sym typeface="Garamond"/>
              </a:defRPr>
            </a:pPr>
            <a:r>
              <a:t>Faizal Maulvi</a:t>
            </a:r>
          </a:p>
          <a:p>
            <a:pPr>
              <a:defRPr b="1" sz="2000">
                <a:latin typeface="Garamond"/>
                <a:ea typeface="Garamond"/>
                <a:cs typeface="Garamond"/>
                <a:sym typeface="Garamond"/>
              </a:defRPr>
            </a:pPr>
            <a:r>
              <a:t>Kevin Panchal</a:t>
            </a:r>
          </a:p>
          <a:p>
            <a:pPr>
              <a:defRPr b="1" sz="2000">
                <a:latin typeface="Garamond"/>
                <a:ea typeface="Garamond"/>
                <a:cs typeface="Garamond"/>
                <a:sym typeface="Garamond"/>
              </a:defRPr>
            </a:pPr>
            <a:r>
              <a:t>Mohammad Ramezani</a:t>
            </a:r>
          </a:p>
          <a:p>
            <a:pPr>
              <a:defRPr b="1" sz="2000">
                <a:latin typeface="Garamond"/>
                <a:ea typeface="Garamond"/>
                <a:cs typeface="Garamond"/>
                <a:sym typeface="Garamond"/>
              </a:defRPr>
            </a:pPr>
            <a:r>
              <a:t>Shubham Chauhan</a:t>
            </a:r>
          </a:p>
          <a:p>
            <a:pPr>
              <a:defRPr b="1" sz="2000">
                <a:latin typeface="Garamond"/>
                <a:ea typeface="Garamond"/>
                <a:cs typeface="Garamond"/>
                <a:sym typeface="Garamond"/>
              </a:defRPr>
            </a:pPr>
            <a:r>
              <a:t>Tapan Patel</a:t>
            </a:r>
          </a:p>
        </p:txBody>
      </p:sp>
      <p:sp>
        <p:nvSpPr>
          <p:cNvPr id="104" name="Rectangle 19"/>
          <p:cNvSpPr/>
          <p:nvPr/>
        </p:nvSpPr>
        <p:spPr>
          <a:xfrm flipH="1">
            <a:off x="-2" y="6408740"/>
            <a:ext cx="12191999" cy="457203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5" name="Rectangle 21"/>
          <p:cNvSpPr/>
          <p:nvPr/>
        </p:nvSpPr>
        <p:spPr>
          <a:xfrm flipH="1">
            <a:off x="-5" y="6408742"/>
            <a:ext cx="8115301" cy="449259"/>
          </a:xfrm>
          <a:prstGeom prst="rect">
            <a:avLst/>
          </a:prstGeom>
          <a:gradFill>
            <a:gsLst>
              <a:gs pos="28000">
                <a:srgbClr val="2F5597">
                  <a:alpha val="58999"/>
                </a:srgbClr>
              </a:gs>
              <a:gs pos="100000">
                <a:srgbClr val="000000">
                  <a:alpha val="70000"/>
                </a:srgbClr>
              </a:gs>
            </a:gsLst>
            <a:lin ang="11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8" name="Freeform: Shape 11"/>
          <p:cNvSpPr/>
          <p:nvPr/>
        </p:nvSpPr>
        <p:spPr>
          <a:xfrm flipH="1" rot="18900000">
            <a:off x="-376156" y="-253671"/>
            <a:ext cx="1827639" cy="13769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488"/>
                </a:moveTo>
                <a:lnTo>
                  <a:pt x="11669" y="0"/>
                </a:lnTo>
                <a:lnTo>
                  <a:pt x="21600" y="13181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9" name="Rectangle 13"/>
          <p:cNvSpPr/>
          <p:nvPr/>
        </p:nvSpPr>
        <p:spPr>
          <a:xfrm flipH="1" rot="18900000">
            <a:off x="891641" y="422145"/>
            <a:ext cx="645369" cy="645369"/>
          </a:xfrm>
          <a:prstGeom prst="rect">
            <a:avLst/>
          </a:prstGeom>
          <a:solidFill>
            <a:schemeClr val="accent1">
              <a:alpha val="3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0" name="Rectangle 15"/>
          <p:cNvSpPr/>
          <p:nvPr/>
        </p:nvSpPr>
        <p:spPr>
          <a:xfrm flipH="1" rot="18900000">
            <a:off x="10043482" y="655140"/>
            <a:ext cx="687473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1" name="Freeform: Shape 17"/>
          <p:cNvSpPr/>
          <p:nvPr/>
        </p:nvSpPr>
        <p:spPr>
          <a:xfrm flipH="1" rot="10800000">
            <a:off x="9356642" y="0"/>
            <a:ext cx="2835358" cy="14808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21600"/>
                </a:lnTo>
                <a:lnTo>
                  <a:pt x="11829" y="0"/>
                </a:lnTo>
                <a:lnTo>
                  <a:pt x="21600" y="17843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2" name="Isosceles Triangle 19"/>
          <p:cNvSpPr/>
          <p:nvPr/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3" name="Isosceles Triangle 21"/>
          <p:cNvSpPr/>
          <p:nvPr/>
        </p:nvSpPr>
        <p:spPr>
          <a:xfrm flipH="1">
            <a:off x="7604080" y="6453142"/>
            <a:ext cx="814904" cy="404858"/>
          </a:xfrm>
          <a:prstGeom prst="triangle">
            <a:avLst/>
          </a:prstGeom>
          <a:solidFill>
            <a:schemeClr val="accent1">
              <a:alpha val="3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4" name="Title 1"/>
          <p:cNvSpPr txBox="1"/>
          <p:nvPr>
            <p:ph type="title"/>
          </p:nvPr>
        </p:nvSpPr>
        <p:spPr>
          <a:xfrm>
            <a:off x="1960422" y="602202"/>
            <a:ext cx="8622233" cy="1098722"/>
          </a:xfrm>
          <a:prstGeom prst="rect">
            <a:avLst/>
          </a:prstGeom>
        </p:spPr>
        <p:txBody>
          <a:bodyPr/>
          <a:lstStyle>
            <a:lvl1pPr>
              <a:defRPr b="1"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r>
              <a:t>Project Summary</a:t>
            </a:r>
          </a:p>
        </p:txBody>
      </p:sp>
      <p:sp>
        <p:nvSpPr>
          <p:cNvPr id="115" name="Content Placeholder 2"/>
          <p:cNvSpPr txBox="1"/>
          <p:nvPr>
            <p:ph type="body" idx="1"/>
          </p:nvPr>
        </p:nvSpPr>
        <p:spPr>
          <a:xfrm>
            <a:off x="745947" y="1538769"/>
            <a:ext cx="11117190" cy="466487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defRPr b="1">
                <a:latin typeface="Garamond"/>
                <a:ea typeface="Garamond"/>
                <a:cs typeface="Garamond"/>
                <a:sym typeface="Garamond"/>
              </a:defRPr>
            </a:pPr>
            <a:r>
              <a:t>What we were supposed to do:</a:t>
            </a:r>
          </a:p>
          <a:p>
            <a:pPr lvl="1" marL="685800" indent="-228600">
              <a:lnSpc>
                <a:spcPct val="150000"/>
              </a:lnSpc>
              <a:spcBef>
                <a:spcPts val="500"/>
              </a:spcBef>
              <a:defRPr b="1" sz="1800">
                <a:latin typeface="Garamond"/>
                <a:ea typeface="Garamond"/>
                <a:cs typeface="Garamond"/>
                <a:sym typeface="Garamond"/>
              </a:defRPr>
            </a:pPr>
            <a:r>
              <a:t>To design and implement a healthcare web application used by typical hospital patients and doctors</a:t>
            </a:r>
            <a:endParaRPr sz="2400"/>
          </a:p>
          <a:p>
            <a:pPr lvl="1" marL="685800" indent="-228600">
              <a:lnSpc>
                <a:spcPct val="150000"/>
              </a:lnSpc>
              <a:spcBef>
                <a:spcPts val="500"/>
              </a:spcBef>
              <a:defRPr b="1" sz="1800">
                <a:latin typeface="Garamond"/>
                <a:ea typeface="Garamond"/>
                <a:cs typeface="Garamond"/>
                <a:sym typeface="Garamond"/>
              </a:defRPr>
            </a:pPr>
            <a:r>
              <a:t>To check doctors’ licenses and certifications (Approved/Rejected)</a:t>
            </a:r>
            <a:endParaRPr sz="2400"/>
          </a:p>
          <a:p>
            <a:pPr lvl="1" marL="685800" indent="-228600">
              <a:lnSpc>
                <a:spcPct val="150000"/>
              </a:lnSpc>
              <a:spcBef>
                <a:spcPts val="500"/>
              </a:spcBef>
              <a:defRPr b="1" sz="1800">
                <a:latin typeface="Garamond"/>
                <a:ea typeface="Garamond"/>
                <a:cs typeface="Garamond"/>
                <a:sym typeface="Garamond"/>
              </a:defRPr>
            </a:pPr>
            <a:r>
              <a:t>To book an appointment to visit a doctor using the calendar</a:t>
            </a:r>
            <a:endParaRPr sz="2400"/>
          </a:p>
          <a:p>
            <a:pPr lvl="1" marL="685800" indent="-228600">
              <a:lnSpc>
                <a:spcPct val="150000"/>
              </a:lnSpc>
              <a:spcBef>
                <a:spcPts val="500"/>
              </a:spcBef>
              <a:defRPr b="1" sz="1800">
                <a:latin typeface="Garamond"/>
                <a:ea typeface="Garamond"/>
                <a:cs typeface="Garamond"/>
                <a:sym typeface="Garamond"/>
              </a:defRPr>
            </a:pPr>
            <a:r>
              <a:t>To provide a list of patients and doctors</a:t>
            </a:r>
            <a:endParaRPr sz="2400"/>
          </a:p>
          <a:p>
            <a:pPr lvl="1" marL="685800" indent="-228600">
              <a:lnSpc>
                <a:spcPct val="150000"/>
              </a:lnSpc>
              <a:spcBef>
                <a:spcPts val="500"/>
              </a:spcBef>
              <a:defRPr b="1" sz="1800">
                <a:latin typeface="Garamond"/>
                <a:ea typeface="Garamond"/>
                <a:cs typeface="Garamond"/>
                <a:sym typeface="Garamond"/>
              </a:defRPr>
            </a:pPr>
            <a:r>
              <a:t>To provide prescriptions for patients</a:t>
            </a:r>
            <a:endParaRPr sz="2400"/>
          </a:p>
          <a:p>
            <a:pPr lvl="1" marL="685800" indent="-228600">
              <a:lnSpc>
                <a:spcPct val="150000"/>
              </a:lnSpc>
              <a:spcBef>
                <a:spcPts val="500"/>
              </a:spcBef>
              <a:defRPr b="1" sz="1800">
                <a:latin typeface="Garamond"/>
                <a:ea typeface="Garamond"/>
                <a:cs typeface="Garamond"/>
                <a:sym typeface="Garamond"/>
              </a:defRPr>
            </a:pPr>
            <a:r>
              <a:t>To use a chatbot to address the most common questions and concerns</a:t>
            </a:r>
            <a:endParaRPr sz="2400"/>
          </a:p>
          <a:p>
            <a:pPr lvl="1" marL="685800" indent="-228600">
              <a:lnSpc>
                <a:spcPct val="150000"/>
              </a:lnSpc>
              <a:spcBef>
                <a:spcPts val="500"/>
              </a:spcBef>
              <a:defRPr b="1" sz="1800">
                <a:latin typeface="Garamond"/>
                <a:ea typeface="Garamond"/>
                <a:cs typeface="Garamond"/>
                <a:sym typeface="Garamond"/>
              </a:defRPr>
            </a:pPr>
            <a:r>
              <a:t>To make it possible for doctors to post articles for patient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8" name="Freeform: Shape 11"/>
          <p:cNvSpPr/>
          <p:nvPr/>
        </p:nvSpPr>
        <p:spPr>
          <a:xfrm flipH="1" rot="18900000">
            <a:off x="-376156" y="-253671"/>
            <a:ext cx="1827639" cy="13769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488"/>
                </a:moveTo>
                <a:lnTo>
                  <a:pt x="11669" y="0"/>
                </a:lnTo>
                <a:lnTo>
                  <a:pt x="21600" y="13181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9" name="Rectangle 13"/>
          <p:cNvSpPr/>
          <p:nvPr/>
        </p:nvSpPr>
        <p:spPr>
          <a:xfrm flipH="1" rot="18900000">
            <a:off x="891641" y="422145"/>
            <a:ext cx="645369" cy="645369"/>
          </a:xfrm>
          <a:prstGeom prst="rect">
            <a:avLst/>
          </a:prstGeom>
          <a:solidFill>
            <a:schemeClr val="accent1">
              <a:alpha val="3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0" name="Rectangle 15"/>
          <p:cNvSpPr/>
          <p:nvPr/>
        </p:nvSpPr>
        <p:spPr>
          <a:xfrm flipH="1" rot="18900000">
            <a:off x="10043482" y="655140"/>
            <a:ext cx="687473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1" name="Freeform: Shape 17"/>
          <p:cNvSpPr/>
          <p:nvPr/>
        </p:nvSpPr>
        <p:spPr>
          <a:xfrm flipH="1" rot="10800000">
            <a:off x="9356642" y="0"/>
            <a:ext cx="2835358" cy="14808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21600"/>
                </a:lnTo>
                <a:lnTo>
                  <a:pt x="11829" y="0"/>
                </a:lnTo>
                <a:lnTo>
                  <a:pt x="21600" y="17843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2" name="Isosceles Triangle 19"/>
          <p:cNvSpPr/>
          <p:nvPr/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3" name="Isosceles Triangle 21"/>
          <p:cNvSpPr/>
          <p:nvPr/>
        </p:nvSpPr>
        <p:spPr>
          <a:xfrm flipH="1">
            <a:off x="7604080" y="6453142"/>
            <a:ext cx="814904" cy="404858"/>
          </a:xfrm>
          <a:prstGeom prst="triangle">
            <a:avLst/>
          </a:prstGeom>
          <a:solidFill>
            <a:schemeClr val="accent1">
              <a:alpha val="3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4" name="Title 1"/>
          <p:cNvSpPr txBox="1"/>
          <p:nvPr>
            <p:ph type="title"/>
          </p:nvPr>
        </p:nvSpPr>
        <p:spPr>
          <a:xfrm>
            <a:off x="1960422" y="815292"/>
            <a:ext cx="8622233" cy="782156"/>
          </a:xfrm>
          <a:prstGeom prst="rect">
            <a:avLst/>
          </a:prstGeom>
        </p:spPr>
        <p:txBody>
          <a:bodyPr/>
          <a:lstStyle>
            <a:lvl1pPr>
              <a:defRPr b="1"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r>
              <a:t>Meeting Statistics</a:t>
            </a:r>
          </a:p>
        </p:txBody>
      </p:sp>
      <p:graphicFrame>
        <p:nvGraphicFramePr>
          <p:cNvPr id="125" name="Table 2"/>
          <p:cNvGraphicFramePr/>
          <p:nvPr/>
        </p:nvGraphicFramePr>
        <p:xfrm>
          <a:off x="1377788" y="1664248"/>
          <a:ext cx="9436422" cy="336929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625635"/>
                <a:gridCol w="1645920"/>
                <a:gridCol w="5164866"/>
              </a:tblGrid>
              <a:tr h="842323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Meeting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Number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Comments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  <a:tr h="84232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Internal Meeting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12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marL="285750" indent="-285750" algn="l">
                        <a:buSzPct val="100000"/>
                        <a:buFont typeface="Arial"/>
                        <a:buChar char="•"/>
                        <a:defRPr b="1" sz="18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r>
                        <a:t>Discussing the idea and Features</a:t>
                      </a:r>
                    </a:p>
                    <a:p>
                      <a:pPr marL="285750" indent="-285750" algn="l">
                        <a:buSzPct val="100000"/>
                        <a:buFont typeface="Arial"/>
                        <a:buChar char="•"/>
                        <a:defRPr b="1" sz="18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r>
                        <a:t>Delegating the task</a:t>
                      </a:r>
                    </a:p>
                    <a:p>
                      <a:pPr marL="285750" indent="-285750" algn="l">
                        <a:buSzPct val="100000"/>
                        <a:buFont typeface="Arial"/>
                        <a:buChar char="•"/>
                        <a:defRPr b="1" sz="18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r>
                        <a:t>Initializing the project on Git</a:t>
                      </a:r>
                    </a:p>
                    <a:p>
                      <a:pPr marL="285750" indent="-285750" algn="l">
                        <a:buSzPct val="100000"/>
                        <a:buFont typeface="Arial"/>
                        <a:buChar char="•"/>
                        <a:defRPr b="1" sz="18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r>
                        <a:t>Updating the GitLab board</a:t>
                      </a:r>
                    </a:p>
                    <a:p>
                      <a:pPr marL="285750" indent="-285750" algn="l">
                        <a:buSzPct val="100000"/>
                        <a:buFont typeface="Arial"/>
                        <a:buChar char="•"/>
                        <a:defRPr b="1" sz="18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r>
                        <a:t>Discussing the progress and problems</a:t>
                      </a:r>
                    </a:p>
                    <a:p>
                      <a:pPr marL="285750" indent="-285750" algn="l">
                        <a:buSzPct val="100000"/>
                        <a:buFont typeface="Arial"/>
                        <a:buChar char="•"/>
                        <a:defRPr b="1" sz="18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r>
                        <a:t>Presentation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  <a:tr h="84232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Meeting with Client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Every Week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marL="285750" indent="-285750" algn="l">
                        <a:buSzPct val="100000"/>
                        <a:buFont typeface="Arial"/>
                        <a:buChar char="•"/>
                        <a:defRPr b="1" sz="18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r>
                        <a:t>Sharing the updates</a:t>
                      </a:r>
                    </a:p>
                    <a:p>
                      <a:pPr marL="285750" indent="-285750" algn="l">
                        <a:buSzPct val="100000"/>
                        <a:buFont typeface="Arial"/>
                        <a:buChar char="•"/>
                        <a:defRPr b="1" sz="18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r>
                        <a:t>Feature and design approvement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  <a:tr h="84232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Meeting With TA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Every Week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marL="285750" indent="-285750" algn="l">
                        <a:buSzPct val="100000"/>
                        <a:buFont typeface="Arial"/>
                        <a:buChar char="•"/>
                        <a:defRPr b="1" sz="18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r>
                        <a:t>Sharing the updates</a:t>
                      </a:r>
                    </a:p>
                    <a:p>
                      <a:pPr marL="285750" indent="-285750" algn="l">
                        <a:buSzPct val="100000"/>
                        <a:buFont typeface="Arial"/>
                        <a:buChar char="•"/>
                        <a:defRPr b="1" sz="18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  <a:r>
                        <a:t>Discussing the errors and problems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9"/>
          <p:cNvSpPr/>
          <p:nvPr/>
        </p:nvSpPr>
        <p:spPr>
          <a:xfrm>
            <a:off x="0" y="0"/>
            <a:ext cx="12192000" cy="57799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8" name="Freeform: Shape 11"/>
          <p:cNvSpPr/>
          <p:nvPr/>
        </p:nvSpPr>
        <p:spPr>
          <a:xfrm flipH="1" rot="18900000">
            <a:off x="-376156" y="-253671"/>
            <a:ext cx="1827639" cy="13769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488"/>
                </a:moveTo>
                <a:lnTo>
                  <a:pt x="11669" y="0"/>
                </a:lnTo>
                <a:lnTo>
                  <a:pt x="21600" y="13181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9" name="Rectangle 13"/>
          <p:cNvSpPr/>
          <p:nvPr/>
        </p:nvSpPr>
        <p:spPr>
          <a:xfrm flipH="1" rot="18900000">
            <a:off x="891641" y="422145"/>
            <a:ext cx="645369" cy="645370"/>
          </a:xfrm>
          <a:prstGeom prst="rect">
            <a:avLst/>
          </a:prstGeom>
          <a:solidFill>
            <a:schemeClr val="accent1">
              <a:alpha val="3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0" name="Rectangle 15"/>
          <p:cNvSpPr/>
          <p:nvPr/>
        </p:nvSpPr>
        <p:spPr>
          <a:xfrm flipH="1" rot="18900000">
            <a:off x="10043482" y="655140"/>
            <a:ext cx="687473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1" name="Freeform: Shape 17"/>
          <p:cNvSpPr/>
          <p:nvPr/>
        </p:nvSpPr>
        <p:spPr>
          <a:xfrm flipH="1" rot="10800000">
            <a:off x="9356642" y="0"/>
            <a:ext cx="2835358" cy="14808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21600"/>
                </a:lnTo>
                <a:lnTo>
                  <a:pt x="11829" y="0"/>
                </a:lnTo>
                <a:lnTo>
                  <a:pt x="21600" y="17843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2" name="Isosceles Triangle 19"/>
          <p:cNvSpPr/>
          <p:nvPr/>
        </p:nvSpPr>
        <p:spPr>
          <a:xfrm flipH="1">
            <a:off x="7976344" y="6115501"/>
            <a:ext cx="149451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3" name="Isosceles Triangle 21"/>
          <p:cNvSpPr/>
          <p:nvPr/>
        </p:nvSpPr>
        <p:spPr>
          <a:xfrm flipH="1">
            <a:off x="7604080" y="6453142"/>
            <a:ext cx="814904" cy="404858"/>
          </a:xfrm>
          <a:prstGeom prst="triangle">
            <a:avLst/>
          </a:prstGeom>
          <a:solidFill>
            <a:schemeClr val="accent1">
              <a:alpha val="3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4" name="Title 1"/>
          <p:cNvSpPr txBox="1"/>
          <p:nvPr>
            <p:ph type="title"/>
          </p:nvPr>
        </p:nvSpPr>
        <p:spPr>
          <a:xfrm>
            <a:off x="1960422" y="815292"/>
            <a:ext cx="8622233" cy="782156"/>
          </a:xfrm>
          <a:prstGeom prst="rect">
            <a:avLst/>
          </a:prstGeom>
        </p:spPr>
        <p:txBody>
          <a:bodyPr/>
          <a:lstStyle>
            <a:lvl1pPr>
              <a:defRPr b="1"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r>
              <a:t>Smells Removed</a:t>
            </a:r>
          </a:p>
        </p:txBody>
      </p:sp>
      <p:graphicFrame>
        <p:nvGraphicFramePr>
          <p:cNvPr id="135" name="Table 2"/>
          <p:cNvGraphicFramePr/>
          <p:nvPr/>
        </p:nvGraphicFramePr>
        <p:xfrm>
          <a:off x="1377788" y="1664248"/>
          <a:ext cx="9436422" cy="336929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625635"/>
                <a:gridCol w="3060004"/>
                <a:gridCol w="3750782"/>
              </a:tblGrid>
              <a:tr h="842323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Smells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Existing 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Removed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  <a:tr h="891574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Architecture Smell 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25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4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  <a:tr h="84232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Design Smell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34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14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  <a:tr h="84232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Implementation Smell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99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39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  <a:tr h="84232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Test Smell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82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60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9"/>
          <p:cNvSpPr/>
          <p:nvPr/>
        </p:nvSpPr>
        <p:spPr>
          <a:xfrm>
            <a:off x="0" y="0"/>
            <a:ext cx="12192000" cy="57799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8" name="Freeform: Shape 11"/>
          <p:cNvSpPr/>
          <p:nvPr/>
        </p:nvSpPr>
        <p:spPr>
          <a:xfrm flipH="1" rot="18900000">
            <a:off x="-376156" y="-253671"/>
            <a:ext cx="1827639" cy="13769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488"/>
                </a:moveTo>
                <a:lnTo>
                  <a:pt x="11669" y="0"/>
                </a:lnTo>
                <a:lnTo>
                  <a:pt x="21600" y="13181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9" name="Rectangle 13"/>
          <p:cNvSpPr/>
          <p:nvPr/>
        </p:nvSpPr>
        <p:spPr>
          <a:xfrm flipH="1" rot="18900000">
            <a:off x="891641" y="422145"/>
            <a:ext cx="645369" cy="645370"/>
          </a:xfrm>
          <a:prstGeom prst="rect">
            <a:avLst/>
          </a:prstGeom>
          <a:solidFill>
            <a:schemeClr val="accent1">
              <a:alpha val="3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0" name="Rectangle 15"/>
          <p:cNvSpPr/>
          <p:nvPr/>
        </p:nvSpPr>
        <p:spPr>
          <a:xfrm flipH="1" rot="18900000">
            <a:off x="10043482" y="655140"/>
            <a:ext cx="687473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1" name="Freeform: Shape 17"/>
          <p:cNvSpPr/>
          <p:nvPr/>
        </p:nvSpPr>
        <p:spPr>
          <a:xfrm flipH="1" rot="10800000">
            <a:off x="9356642" y="0"/>
            <a:ext cx="2835358" cy="14808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21600"/>
                </a:lnTo>
                <a:lnTo>
                  <a:pt x="11829" y="0"/>
                </a:lnTo>
                <a:lnTo>
                  <a:pt x="21600" y="17843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2" name="Isosceles Triangle 19"/>
          <p:cNvSpPr/>
          <p:nvPr/>
        </p:nvSpPr>
        <p:spPr>
          <a:xfrm flipH="1">
            <a:off x="7976344" y="6115501"/>
            <a:ext cx="149451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3" name="Isosceles Triangle 21"/>
          <p:cNvSpPr/>
          <p:nvPr/>
        </p:nvSpPr>
        <p:spPr>
          <a:xfrm flipH="1">
            <a:off x="7604080" y="6453142"/>
            <a:ext cx="814904" cy="404858"/>
          </a:xfrm>
          <a:prstGeom prst="triangle">
            <a:avLst/>
          </a:prstGeom>
          <a:solidFill>
            <a:schemeClr val="accent1">
              <a:alpha val="3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4" name="Title 1"/>
          <p:cNvSpPr txBox="1"/>
          <p:nvPr>
            <p:ph type="title"/>
          </p:nvPr>
        </p:nvSpPr>
        <p:spPr>
          <a:xfrm>
            <a:off x="1960422" y="815292"/>
            <a:ext cx="8622233" cy="782156"/>
          </a:xfrm>
          <a:prstGeom prst="rect">
            <a:avLst/>
          </a:prstGeom>
        </p:spPr>
        <p:txBody>
          <a:bodyPr/>
          <a:lstStyle>
            <a:lvl1pPr>
              <a:defRPr b="1"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r>
              <a:t>Code Coverage</a:t>
            </a:r>
          </a:p>
        </p:txBody>
      </p:sp>
      <p:graphicFrame>
        <p:nvGraphicFramePr>
          <p:cNvPr id="145" name="Table 2"/>
          <p:cNvGraphicFramePr/>
          <p:nvPr/>
        </p:nvGraphicFramePr>
        <p:xfrm>
          <a:off x="1927214" y="8518977"/>
          <a:ext cx="9436422" cy="336929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625635"/>
                <a:gridCol w="3060004"/>
                <a:gridCol w="3750782"/>
              </a:tblGrid>
              <a:tr h="842323">
                <a:tc>
                  <a:txBody>
                    <a:bodyPr/>
                    <a:lstStyle/>
                    <a:p>
                      <a:pPr algn="ctr">
                        <a:defRPr sz="24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</a:p>
                  </a:txBody>
                  <a:tcPr marL="45720" marR="45720" marT="45720" marB="45720" anchor="ctr" anchorCtr="0" horzOverflow="overflow"/>
                </a:tc>
              </a:tr>
              <a:tr h="891574">
                <a:tc>
                  <a:txBody>
                    <a:bodyPr/>
                    <a:lstStyle/>
                    <a:p>
                      <a:pPr algn="ctr">
                        <a:defRPr b="1" sz="18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</a:p>
                  </a:txBody>
                  <a:tcPr marL="45720" marR="45720" marT="45720" marB="45720" anchor="ctr" anchorCtr="0" horzOverflow="overflow"/>
                </a:tc>
              </a:tr>
              <a:tr h="842323">
                <a:tc>
                  <a:txBody>
                    <a:bodyPr/>
                    <a:lstStyle/>
                    <a:p>
                      <a:pPr algn="ctr">
                        <a:defRPr b="1" sz="18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</a:p>
                  </a:txBody>
                  <a:tcPr marL="45720" marR="45720" marT="45720" marB="45720" anchor="ctr" anchorCtr="0" horzOverflow="overflow"/>
                </a:tc>
              </a:tr>
              <a:tr h="842323">
                <a:tc>
                  <a:txBody>
                    <a:bodyPr/>
                    <a:lstStyle/>
                    <a:p>
                      <a:pPr algn="ctr">
                        <a:defRPr b="1" sz="18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</a:p>
                  </a:txBody>
                  <a:tcPr marL="45720" marR="45720" marT="45720" marB="45720" anchor="ctr" anchorCtr="0" horzOverflow="overflow"/>
                </a:tc>
              </a:tr>
              <a:tr h="842323">
                <a:tc>
                  <a:txBody>
                    <a:bodyPr/>
                    <a:lstStyle/>
                    <a:p>
                      <a:pPr algn="ctr">
                        <a:defRPr b="1" sz="18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latin typeface="Garamond"/>
                          <a:ea typeface="Garamond"/>
                          <a:cs typeface="Garamond"/>
                          <a:sym typeface="Garamond"/>
                        </a:defRPr>
                      </a:pPr>
                    </a:p>
                  </a:txBody>
                  <a:tcPr marL="45720" marR="45720" marT="45720" marB="45720" anchor="ctr" anchorCtr="0" horzOverflow="overflow"/>
                </a:tc>
              </a:tr>
            </a:tbl>
          </a:graphicData>
        </a:graphic>
      </p:graphicFrame>
      <p:pic>
        <p:nvPicPr>
          <p:cNvPr id="146" name="WhatsApp Image 2023-04-09 at 02.54.33.jpeg" descr="WhatsApp Image 2023-04-09 at 02.54.33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50469" y="1595856"/>
            <a:ext cx="4291062" cy="49443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9" name="Freeform: Shape 11"/>
          <p:cNvSpPr/>
          <p:nvPr/>
        </p:nvSpPr>
        <p:spPr>
          <a:xfrm flipH="1" rot="18900000">
            <a:off x="-376156" y="-253671"/>
            <a:ext cx="1827639" cy="13769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488"/>
                </a:moveTo>
                <a:lnTo>
                  <a:pt x="11669" y="0"/>
                </a:lnTo>
                <a:lnTo>
                  <a:pt x="21600" y="13181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0" name="Rectangle 13"/>
          <p:cNvSpPr/>
          <p:nvPr/>
        </p:nvSpPr>
        <p:spPr>
          <a:xfrm flipH="1" rot="18900000">
            <a:off x="891641" y="422145"/>
            <a:ext cx="645369" cy="645369"/>
          </a:xfrm>
          <a:prstGeom prst="rect">
            <a:avLst/>
          </a:prstGeom>
          <a:solidFill>
            <a:schemeClr val="accent1">
              <a:alpha val="3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1" name="Rectangle 15"/>
          <p:cNvSpPr/>
          <p:nvPr/>
        </p:nvSpPr>
        <p:spPr>
          <a:xfrm flipH="1" rot="18900000">
            <a:off x="10043482" y="655140"/>
            <a:ext cx="687473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2" name="Freeform: Shape 17"/>
          <p:cNvSpPr/>
          <p:nvPr/>
        </p:nvSpPr>
        <p:spPr>
          <a:xfrm flipH="1" rot="10800000">
            <a:off x="9356642" y="0"/>
            <a:ext cx="2835358" cy="14808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21600"/>
                </a:lnTo>
                <a:lnTo>
                  <a:pt x="11829" y="0"/>
                </a:lnTo>
                <a:lnTo>
                  <a:pt x="21600" y="17843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3" name="Isosceles Triangle 19"/>
          <p:cNvSpPr/>
          <p:nvPr/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4" name="Isosceles Triangle 21"/>
          <p:cNvSpPr/>
          <p:nvPr/>
        </p:nvSpPr>
        <p:spPr>
          <a:xfrm flipH="1">
            <a:off x="7604080" y="6453142"/>
            <a:ext cx="814904" cy="404858"/>
          </a:xfrm>
          <a:prstGeom prst="triangle">
            <a:avLst/>
          </a:prstGeom>
          <a:solidFill>
            <a:schemeClr val="accent1">
              <a:alpha val="3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5" name="Title 1"/>
          <p:cNvSpPr txBox="1"/>
          <p:nvPr>
            <p:ph type="title"/>
          </p:nvPr>
        </p:nvSpPr>
        <p:spPr>
          <a:xfrm>
            <a:off x="1659973" y="501965"/>
            <a:ext cx="8622233" cy="700200"/>
          </a:xfrm>
          <a:prstGeom prst="rect">
            <a:avLst/>
          </a:prstGeom>
        </p:spPr>
        <p:txBody>
          <a:bodyPr/>
          <a:lstStyle>
            <a:lvl1pPr>
              <a:defRPr b="1" sz="2800"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r>
              <a:t>Goals and Individual Contributions</a:t>
            </a:r>
          </a:p>
        </p:txBody>
      </p:sp>
      <p:graphicFrame>
        <p:nvGraphicFramePr>
          <p:cNvPr id="156" name="Table 2"/>
          <p:cNvGraphicFramePr/>
          <p:nvPr/>
        </p:nvGraphicFramePr>
        <p:xfrm>
          <a:off x="1318664" y="1301521"/>
          <a:ext cx="9664722" cy="481398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538438"/>
                <a:gridCol w="2310713"/>
                <a:gridCol w="2815570"/>
              </a:tblGrid>
              <a:tr h="460356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solidFill>
                            <a:srgbClr val="FFFFFF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Milestone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solidFill>
                            <a:srgbClr val="FFFFFF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Achieved/Not Achieved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solidFill>
                            <a:srgbClr val="FFFFFF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Contributor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  <a:tr h="357589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4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Patient/Doctor/Admin Authentication Module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4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Achieved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4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Tapan &amp; Faizal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  <a:tr h="328086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4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Dashboard Module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4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Achieved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4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Shubham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  <a:tr h="357589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4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Patient/Doctor Profile Module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4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Achieved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4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Mohammad &amp; Faizal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  <a:tr h="357589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4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Scheduling Appointment and Handling Calendar module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4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Achieved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4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Faizal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  <a:tr h="328086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4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Admin: doctor Verification Module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4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Achieved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4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Kevin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  <a:tr h="328086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4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Article Module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4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Achieved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4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Mohammad &amp; Faizal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  <a:tr h="328086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4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Feedback and Rating Module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4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Achieved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4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Shuham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  <a:tr h="328086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4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Chatbot Module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4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Achieved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4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Tapan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  <a:tr h="328086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4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Prescription Module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4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Achieved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4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Kevin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  <a:tr h="328086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4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Notification Module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4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Achieved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4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Faizal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  <a:tr h="328086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4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Code Smell Analysis and Refactoring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4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Achieved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4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All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  <a:tr h="328086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4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CI/CD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4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Achieved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4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Faizal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  <a:tr h="328086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4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Documentation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4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Achieved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4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All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</a:tbl>
          </a:graphicData>
        </a:graphic>
      </p:graphicFrame>
      <p:grpSp>
        <p:nvGrpSpPr>
          <p:cNvPr id="161" name="Group 6"/>
          <p:cNvGrpSpPr/>
          <p:nvPr/>
        </p:nvGrpSpPr>
        <p:grpSpPr>
          <a:xfrm>
            <a:off x="312297" y="1754257"/>
            <a:ext cx="10653134" cy="1705219"/>
            <a:chOff x="0" y="0"/>
            <a:chExt cx="10653133" cy="1705218"/>
          </a:xfrm>
        </p:grpSpPr>
        <p:sp>
          <p:nvSpPr>
            <p:cNvPr id="157" name="Rectangle: Rounded Corners 4"/>
            <p:cNvSpPr/>
            <p:nvPr/>
          </p:nvSpPr>
          <p:spPr>
            <a:xfrm>
              <a:off x="988412" y="0"/>
              <a:ext cx="9664722" cy="1705219"/>
            </a:xfrm>
            <a:prstGeom prst="roundRect">
              <a:avLst>
                <a:gd name="adj" fmla="val 7152"/>
              </a:avLst>
            </a:prstGeom>
            <a:noFill/>
            <a:ln w="31750" cap="flat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160" name="Rectangle 5"/>
            <p:cNvGrpSpPr/>
            <p:nvPr/>
          </p:nvGrpSpPr>
          <p:grpSpPr>
            <a:xfrm>
              <a:off x="0" y="0"/>
              <a:ext cx="942364" cy="413506"/>
              <a:chOff x="0" y="0"/>
              <a:chExt cx="942363" cy="413504"/>
            </a:xfrm>
          </p:grpSpPr>
          <p:sp>
            <p:nvSpPr>
              <p:cNvPr id="158" name="Rectangle"/>
              <p:cNvSpPr/>
              <p:nvPr/>
            </p:nvSpPr>
            <p:spPr>
              <a:xfrm>
                <a:off x="0" y="0"/>
                <a:ext cx="942364" cy="413505"/>
              </a:xfrm>
              <a:prstGeom prst="rect">
                <a:avLst/>
              </a:prstGeom>
              <a:solidFill>
                <a:srgbClr val="FF0000"/>
              </a:solidFill>
              <a:ln w="12700" cap="flat">
                <a:solidFill>
                  <a:srgbClr val="32538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59" name="Midterm"/>
              <p:cNvSpPr/>
              <p:nvPr/>
            </p:nvSpPr>
            <p:spPr>
              <a:xfrm>
                <a:off x="52069" y="206752"/>
                <a:ext cx="838225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b="1" sz="1400">
                    <a:solidFill>
                      <a:srgbClr val="FFFFFF"/>
                    </a:solidFill>
                    <a:latin typeface="Garamond"/>
                    <a:ea typeface="Garamond"/>
                    <a:cs typeface="Garamond"/>
                    <a:sym typeface="Garamond"/>
                  </a:defRPr>
                </a:lvl1pPr>
              </a:lstStyle>
              <a:p>
                <a:pPr/>
                <a:r>
                  <a:t>Midterm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1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4" name="Freeform: Shape 11"/>
          <p:cNvSpPr/>
          <p:nvPr/>
        </p:nvSpPr>
        <p:spPr>
          <a:xfrm flipH="1" rot="18900000">
            <a:off x="-376156" y="-253671"/>
            <a:ext cx="1827639" cy="13769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488"/>
                </a:moveTo>
                <a:lnTo>
                  <a:pt x="11669" y="0"/>
                </a:lnTo>
                <a:lnTo>
                  <a:pt x="21600" y="13181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5" name="Rectangle 13"/>
          <p:cNvSpPr/>
          <p:nvPr/>
        </p:nvSpPr>
        <p:spPr>
          <a:xfrm flipH="1" rot="18900000">
            <a:off x="891641" y="422145"/>
            <a:ext cx="645369" cy="645369"/>
          </a:xfrm>
          <a:prstGeom prst="rect">
            <a:avLst/>
          </a:prstGeom>
          <a:solidFill>
            <a:schemeClr val="accent1">
              <a:alpha val="3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6" name="Rectangle 15"/>
          <p:cNvSpPr/>
          <p:nvPr/>
        </p:nvSpPr>
        <p:spPr>
          <a:xfrm flipH="1" rot="18900000">
            <a:off x="10043482" y="655140"/>
            <a:ext cx="687473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7" name="Freeform: Shape 17"/>
          <p:cNvSpPr/>
          <p:nvPr/>
        </p:nvSpPr>
        <p:spPr>
          <a:xfrm flipH="1" rot="10800000">
            <a:off x="9356642" y="0"/>
            <a:ext cx="2835358" cy="14808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21600"/>
                </a:lnTo>
                <a:lnTo>
                  <a:pt x="11829" y="0"/>
                </a:lnTo>
                <a:lnTo>
                  <a:pt x="21600" y="17843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8" name="Isosceles Triangle 19"/>
          <p:cNvSpPr/>
          <p:nvPr/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9" name="Isosceles Triangle 21"/>
          <p:cNvSpPr/>
          <p:nvPr/>
        </p:nvSpPr>
        <p:spPr>
          <a:xfrm flipH="1">
            <a:off x="7604080" y="6453142"/>
            <a:ext cx="814904" cy="404858"/>
          </a:xfrm>
          <a:prstGeom prst="triangle">
            <a:avLst/>
          </a:prstGeom>
          <a:solidFill>
            <a:schemeClr val="accent1">
              <a:alpha val="3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0" name="Title 1"/>
          <p:cNvSpPr txBox="1"/>
          <p:nvPr>
            <p:ph type="title"/>
          </p:nvPr>
        </p:nvSpPr>
        <p:spPr>
          <a:xfrm>
            <a:off x="1960422" y="385629"/>
            <a:ext cx="8622233" cy="1098722"/>
          </a:xfrm>
          <a:prstGeom prst="rect">
            <a:avLst/>
          </a:prstGeom>
        </p:spPr>
        <p:txBody>
          <a:bodyPr/>
          <a:lstStyle>
            <a:lvl1pPr>
              <a:defRPr b="1"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r>
              <a:t>We Learned …</a:t>
            </a:r>
          </a:p>
        </p:txBody>
      </p:sp>
      <p:sp>
        <p:nvSpPr>
          <p:cNvPr id="171" name="Content Placeholder 2"/>
          <p:cNvSpPr txBox="1"/>
          <p:nvPr>
            <p:ph type="body" idx="1"/>
          </p:nvPr>
        </p:nvSpPr>
        <p:spPr>
          <a:xfrm>
            <a:off x="757979" y="1636357"/>
            <a:ext cx="10515601" cy="481662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70000"/>
              </a:lnSpc>
              <a:defRPr b="1">
                <a:latin typeface="Garamond"/>
                <a:ea typeface="Garamond"/>
                <a:cs typeface="Garamond"/>
                <a:sym typeface="Garamond"/>
              </a:defRPr>
            </a:pPr>
            <a:r>
              <a:t>Client-Developer interaction</a:t>
            </a:r>
          </a:p>
          <a:p>
            <a:pPr>
              <a:lnSpc>
                <a:spcPct val="170000"/>
              </a:lnSpc>
              <a:defRPr b="1">
                <a:latin typeface="Garamond"/>
                <a:ea typeface="Garamond"/>
                <a:cs typeface="Garamond"/>
                <a:sym typeface="Garamond"/>
              </a:defRPr>
            </a:pPr>
            <a:r>
              <a:t>Spring-boot architecture</a:t>
            </a:r>
          </a:p>
          <a:p>
            <a:pPr>
              <a:lnSpc>
                <a:spcPct val="170000"/>
              </a:lnSpc>
              <a:defRPr b="1">
                <a:latin typeface="Garamond"/>
                <a:ea typeface="Garamond"/>
                <a:cs typeface="Garamond"/>
                <a:sym typeface="Garamond"/>
              </a:defRPr>
            </a:pPr>
            <a:r>
              <a:t>TDD approach</a:t>
            </a:r>
          </a:p>
          <a:p>
            <a:pPr>
              <a:lnSpc>
                <a:spcPct val="170000"/>
              </a:lnSpc>
              <a:defRPr b="1">
                <a:latin typeface="Garamond"/>
                <a:ea typeface="Garamond"/>
                <a:cs typeface="Garamond"/>
                <a:sym typeface="Garamond"/>
              </a:defRPr>
            </a:pPr>
            <a:r>
              <a:t>Web Sockets</a:t>
            </a:r>
          </a:p>
          <a:p>
            <a:pPr>
              <a:lnSpc>
                <a:spcPct val="170000"/>
              </a:lnSpc>
              <a:defRPr b="1">
                <a:latin typeface="Garamond"/>
                <a:ea typeface="Garamond"/>
                <a:cs typeface="Garamond"/>
                <a:sym typeface="Garamond"/>
              </a:defRPr>
            </a:pPr>
            <a:r>
              <a:t>CI/CD</a:t>
            </a:r>
          </a:p>
          <a:p>
            <a:pPr>
              <a:lnSpc>
                <a:spcPct val="170000"/>
              </a:lnSpc>
              <a:defRPr b="1">
                <a:latin typeface="Garamond"/>
                <a:ea typeface="Garamond"/>
                <a:cs typeface="Garamond"/>
                <a:sym typeface="Garamond"/>
              </a:defRPr>
            </a:pPr>
            <a:r>
              <a:t>Use of Rest APIs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ctangle 3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4" name="Title 1"/>
          <p:cNvSpPr txBox="1"/>
          <p:nvPr>
            <p:ph type="title"/>
          </p:nvPr>
        </p:nvSpPr>
        <p:spPr>
          <a:xfrm>
            <a:off x="3700035" y="2716784"/>
            <a:ext cx="4791930" cy="1424431"/>
          </a:xfrm>
          <a:prstGeom prst="rect">
            <a:avLst/>
          </a:prstGeom>
        </p:spPr>
        <p:txBody>
          <a:bodyPr/>
          <a:lstStyle/>
          <a:p>
            <a:pPr algn="ctr">
              <a:defRPr b="1" sz="3200">
                <a:latin typeface="Garamond"/>
                <a:ea typeface="Garamond"/>
                <a:cs typeface="Garamond"/>
                <a:sym typeface="Garamond"/>
              </a:defRPr>
            </a:pPr>
            <a:r>
              <a:t>Demo </a:t>
            </a:r>
            <a:br/>
            <a:r>
              <a:t>Application Presentation</a:t>
            </a:r>
          </a:p>
        </p:txBody>
      </p:sp>
      <p:grpSp>
        <p:nvGrpSpPr>
          <p:cNvPr id="177" name="Group 41"/>
          <p:cNvGrpSpPr/>
          <p:nvPr/>
        </p:nvGrpSpPr>
        <p:grpSpPr>
          <a:xfrm>
            <a:off x="-1" y="4601497"/>
            <a:ext cx="1014062" cy="2017581"/>
            <a:chOff x="338019" y="156060"/>
            <a:chExt cx="1014060" cy="2017579"/>
          </a:xfrm>
        </p:grpSpPr>
        <p:sp>
          <p:nvSpPr>
            <p:cNvPr id="175" name="Isosceles Triangle 42"/>
            <p:cNvSpPr/>
            <p:nvPr/>
          </p:nvSpPr>
          <p:spPr>
            <a:xfrm rot="5400000">
              <a:off x="-163741" y="657820"/>
              <a:ext cx="2017581" cy="1014061"/>
            </a:xfrm>
            <a:prstGeom prst="triangle">
              <a:avLst/>
            </a:prstGeom>
            <a:solidFill>
              <a:schemeClr val="accent1">
                <a:alpha val="3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6" name="Rectangle 43"/>
            <p:cNvSpPr/>
            <p:nvPr/>
          </p:nvSpPr>
          <p:spPr>
            <a:xfrm rot="2700000">
              <a:off x="765935" y="1283271"/>
              <a:ext cx="485579" cy="485579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80" name="Group 45"/>
          <p:cNvGrpSpPr/>
          <p:nvPr/>
        </p:nvGrpSpPr>
        <p:grpSpPr>
          <a:xfrm>
            <a:off x="11219290" y="1"/>
            <a:ext cx="972710" cy="1935308"/>
            <a:chOff x="0" y="149696"/>
            <a:chExt cx="972708" cy="1935307"/>
          </a:xfrm>
        </p:grpSpPr>
        <p:sp>
          <p:nvSpPr>
            <p:cNvPr id="178" name="Rectangle 46"/>
            <p:cNvSpPr/>
            <p:nvPr/>
          </p:nvSpPr>
          <p:spPr>
            <a:xfrm rot="2700000">
              <a:off x="102128" y="1224689"/>
              <a:ext cx="493119" cy="493119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9" name="Isosceles Triangle 47"/>
            <p:cNvSpPr/>
            <p:nvPr/>
          </p:nvSpPr>
          <p:spPr>
            <a:xfrm rot="16200000">
              <a:off x="-481300" y="630995"/>
              <a:ext cx="1935309" cy="972710"/>
            </a:xfrm>
            <a:prstGeom prst="triangle">
              <a:avLst/>
            </a:prstGeom>
            <a:solidFill>
              <a:schemeClr val="accent4">
                <a:alpha val="3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