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60" r:id="rId5"/>
    <p:sldId id="259" r:id="rId6"/>
    <p:sldId id="268" r:id="rId7"/>
    <p:sldId id="261" r:id="rId8"/>
    <p:sldId id="265" r:id="rId9"/>
    <p:sldId id="262" r:id="rId10"/>
    <p:sldId id="267" r:id="rId11"/>
    <p:sldId id="266" r:id="rId12"/>
    <p:sldId id="263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vin%20Pei\Desktop\cs336finalproject\DataPatter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vin%20Pei\Desktop\cs336finalproject\DataPatter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Basketball Player Performance as a Function of</a:t>
            </a:r>
            <a:r>
              <a:rPr lang="en-US" sz="1200" baseline="0" dirty="0"/>
              <a:t> Height</a:t>
            </a:r>
            <a:endParaRPr lang="en-US" sz="12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9.3073709536307961E-2"/>
                  <c:y val="-0.3422517497812773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Sheet1!$B$1639:$B$1857</c:f>
              <c:numCache>
                <c:formatCode>General</c:formatCode>
                <c:ptCount val="219"/>
                <c:pt idx="0">
                  <c:v>81</c:v>
                </c:pt>
                <c:pt idx="1">
                  <c:v>73</c:v>
                </c:pt>
                <c:pt idx="2">
                  <c:v>81</c:v>
                </c:pt>
                <c:pt idx="3">
                  <c:v>70</c:v>
                </c:pt>
                <c:pt idx="4">
                  <c:v>80</c:v>
                </c:pt>
                <c:pt idx="5">
                  <c:v>78</c:v>
                </c:pt>
                <c:pt idx="6">
                  <c:v>70</c:v>
                </c:pt>
                <c:pt idx="7">
                  <c:v>78</c:v>
                </c:pt>
                <c:pt idx="8">
                  <c:v>82</c:v>
                </c:pt>
                <c:pt idx="9">
                  <c:v>78</c:v>
                </c:pt>
                <c:pt idx="10">
                  <c:v>76</c:v>
                </c:pt>
                <c:pt idx="11">
                  <c:v>87</c:v>
                </c:pt>
                <c:pt idx="12">
                  <c:v>86</c:v>
                </c:pt>
                <c:pt idx="13">
                  <c:v>76</c:v>
                </c:pt>
                <c:pt idx="14">
                  <c:v>73</c:v>
                </c:pt>
                <c:pt idx="15">
                  <c:v>75</c:v>
                </c:pt>
                <c:pt idx="16">
                  <c:v>80</c:v>
                </c:pt>
                <c:pt idx="17">
                  <c:v>75</c:v>
                </c:pt>
                <c:pt idx="18">
                  <c:v>78</c:v>
                </c:pt>
                <c:pt idx="19">
                  <c:v>80</c:v>
                </c:pt>
                <c:pt idx="20">
                  <c:v>85</c:v>
                </c:pt>
                <c:pt idx="21">
                  <c:v>74</c:v>
                </c:pt>
                <c:pt idx="22">
                  <c:v>80</c:v>
                </c:pt>
                <c:pt idx="23">
                  <c:v>77</c:v>
                </c:pt>
                <c:pt idx="24">
                  <c:v>77</c:v>
                </c:pt>
                <c:pt idx="25">
                  <c:v>82</c:v>
                </c:pt>
                <c:pt idx="26">
                  <c:v>76</c:v>
                </c:pt>
                <c:pt idx="27">
                  <c:v>81</c:v>
                </c:pt>
                <c:pt idx="28">
                  <c:v>76</c:v>
                </c:pt>
                <c:pt idx="29">
                  <c:v>75</c:v>
                </c:pt>
                <c:pt idx="30">
                  <c:v>82</c:v>
                </c:pt>
                <c:pt idx="31">
                  <c:v>81</c:v>
                </c:pt>
                <c:pt idx="32">
                  <c:v>73</c:v>
                </c:pt>
                <c:pt idx="33">
                  <c:v>79</c:v>
                </c:pt>
                <c:pt idx="34">
                  <c:v>76</c:v>
                </c:pt>
                <c:pt idx="35">
                  <c:v>76</c:v>
                </c:pt>
                <c:pt idx="36">
                  <c:v>79</c:v>
                </c:pt>
                <c:pt idx="37">
                  <c:v>74</c:v>
                </c:pt>
                <c:pt idx="38">
                  <c:v>81</c:v>
                </c:pt>
                <c:pt idx="39">
                  <c:v>85</c:v>
                </c:pt>
                <c:pt idx="40">
                  <c:v>73</c:v>
                </c:pt>
                <c:pt idx="41">
                  <c:v>79</c:v>
                </c:pt>
                <c:pt idx="42">
                  <c:v>82</c:v>
                </c:pt>
                <c:pt idx="43">
                  <c:v>70</c:v>
                </c:pt>
                <c:pt idx="44">
                  <c:v>74</c:v>
                </c:pt>
                <c:pt idx="45">
                  <c:v>81</c:v>
                </c:pt>
                <c:pt idx="46">
                  <c:v>77</c:v>
                </c:pt>
                <c:pt idx="47">
                  <c:v>74</c:v>
                </c:pt>
                <c:pt idx="48">
                  <c:v>78</c:v>
                </c:pt>
                <c:pt idx="49">
                  <c:v>74</c:v>
                </c:pt>
                <c:pt idx="50">
                  <c:v>80</c:v>
                </c:pt>
                <c:pt idx="51">
                  <c:v>74</c:v>
                </c:pt>
                <c:pt idx="52">
                  <c:v>73</c:v>
                </c:pt>
                <c:pt idx="53">
                  <c:v>73</c:v>
                </c:pt>
                <c:pt idx="54">
                  <c:v>70</c:v>
                </c:pt>
                <c:pt idx="55">
                  <c:v>80</c:v>
                </c:pt>
                <c:pt idx="56">
                  <c:v>83</c:v>
                </c:pt>
                <c:pt idx="57">
                  <c:v>82</c:v>
                </c:pt>
                <c:pt idx="58">
                  <c:v>81</c:v>
                </c:pt>
                <c:pt idx="59">
                  <c:v>85</c:v>
                </c:pt>
                <c:pt idx="60">
                  <c:v>82</c:v>
                </c:pt>
                <c:pt idx="61">
                  <c:v>79</c:v>
                </c:pt>
                <c:pt idx="62">
                  <c:v>80</c:v>
                </c:pt>
                <c:pt idx="63">
                  <c:v>78</c:v>
                </c:pt>
                <c:pt idx="64">
                  <c:v>76</c:v>
                </c:pt>
                <c:pt idx="65">
                  <c:v>73</c:v>
                </c:pt>
                <c:pt idx="66">
                  <c:v>79</c:v>
                </c:pt>
                <c:pt idx="67">
                  <c:v>73</c:v>
                </c:pt>
                <c:pt idx="68">
                  <c:v>73</c:v>
                </c:pt>
                <c:pt idx="69">
                  <c:v>76</c:v>
                </c:pt>
                <c:pt idx="70">
                  <c:v>83</c:v>
                </c:pt>
                <c:pt idx="71">
                  <c:v>71</c:v>
                </c:pt>
                <c:pt idx="72">
                  <c:v>85</c:v>
                </c:pt>
                <c:pt idx="73">
                  <c:v>80</c:v>
                </c:pt>
                <c:pt idx="74">
                  <c:v>77</c:v>
                </c:pt>
                <c:pt idx="75">
                  <c:v>80</c:v>
                </c:pt>
                <c:pt idx="76">
                  <c:v>82</c:v>
                </c:pt>
                <c:pt idx="77">
                  <c:v>73</c:v>
                </c:pt>
                <c:pt idx="78">
                  <c:v>79</c:v>
                </c:pt>
                <c:pt idx="79">
                  <c:v>80</c:v>
                </c:pt>
                <c:pt idx="80">
                  <c:v>77</c:v>
                </c:pt>
                <c:pt idx="81">
                  <c:v>76</c:v>
                </c:pt>
                <c:pt idx="82">
                  <c:v>74</c:v>
                </c:pt>
                <c:pt idx="83">
                  <c:v>81</c:v>
                </c:pt>
                <c:pt idx="84">
                  <c:v>77</c:v>
                </c:pt>
                <c:pt idx="85">
                  <c:v>79</c:v>
                </c:pt>
                <c:pt idx="86">
                  <c:v>75</c:v>
                </c:pt>
                <c:pt idx="87">
                  <c:v>82</c:v>
                </c:pt>
                <c:pt idx="88">
                  <c:v>75</c:v>
                </c:pt>
                <c:pt idx="89">
                  <c:v>75</c:v>
                </c:pt>
                <c:pt idx="90">
                  <c:v>80</c:v>
                </c:pt>
                <c:pt idx="91">
                  <c:v>80</c:v>
                </c:pt>
                <c:pt idx="92">
                  <c:v>78</c:v>
                </c:pt>
                <c:pt idx="93">
                  <c:v>77</c:v>
                </c:pt>
                <c:pt idx="94">
                  <c:v>83</c:v>
                </c:pt>
                <c:pt idx="95">
                  <c:v>73</c:v>
                </c:pt>
                <c:pt idx="96">
                  <c:v>70</c:v>
                </c:pt>
                <c:pt idx="97">
                  <c:v>70</c:v>
                </c:pt>
                <c:pt idx="98">
                  <c:v>81</c:v>
                </c:pt>
                <c:pt idx="99">
                  <c:v>75</c:v>
                </c:pt>
                <c:pt idx="100">
                  <c:v>76</c:v>
                </c:pt>
                <c:pt idx="101">
                  <c:v>79</c:v>
                </c:pt>
                <c:pt idx="102">
                  <c:v>80</c:v>
                </c:pt>
                <c:pt idx="103">
                  <c:v>79</c:v>
                </c:pt>
                <c:pt idx="104">
                  <c:v>81</c:v>
                </c:pt>
                <c:pt idx="105">
                  <c:v>83</c:v>
                </c:pt>
                <c:pt idx="106">
                  <c:v>75</c:v>
                </c:pt>
                <c:pt idx="107">
                  <c:v>80</c:v>
                </c:pt>
                <c:pt idx="108">
                  <c:v>79</c:v>
                </c:pt>
                <c:pt idx="109">
                  <c:v>79</c:v>
                </c:pt>
                <c:pt idx="110">
                  <c:v>83</c:v>
                </c:pt>
                <c:pt idx="111">
                  <c:v>73</c:v>
                </c:pt>
                <c:pt idx="112">
                  <c:v>77</c:v>
                </c:pt>
                <c:pt idx="113">
                  <c:v>81</c:v>
                </c:pt>
                <c:pt idx="114">
                  <c:v>76</c:v>
                </c:pt>
                <c:pt idx="115">
                  <c:v>74</c:v>
                </c:pt>
                <c:pt idx="116">
                  <c:v>81</c:v>
                </c:pt>
                <c:pt idx="117">
                  <c:v>79</c:v>
                </c:pt>
                <c:pt idx="118">
                  <c:v>76</c:v>
                </c:pt>
                <c:pt idx="119">
                  <c:v>81</c:v>
                </c:pt>
                <c:pt idx="120">
                  <c:v>77</c:v>
                </c:pt>
                <c:pt idx="121">
                  <c:v>80</c:v>
                </c:pt>
                <c:pt idx="122">
                  <c:v>79</c:v>
                </c:pt>
                <c:pt idx="123">
                  <c:v>83</c:v>
                </c:pt>
                <c:pt idx="124">
                  <c:v>73</c:v>
                </c:pt>
                <c:pt idx="125">
                  <c:v>78</c:v>
                </c:pt>
                <c:pt idx="126">
                  <c:v>73</c:v>
                </c:pt>
                <c:pt idx="127">
                  <c:v>81</c:v>
                </c:pt>
                <c:pt idx="128">
                  <c:v>73</c:v>
                </c:pt>
                <c:pt idx="129">
                  <c:v>81</c:v>
                </c:pt>
                <c:pt idx="130">
                  <c:v>79</c:v>
                </c:pt>
                <c:pt idx="131">
                  <c:v>76</c:v>
                </c:pt>
                <c:pt idx="132">
                  <c:v>75</c:v>
                </c:pt>
                <c:pt idx="133">
                  <c:v>77</c:v>
                </c:pt>
                <c:pt idx="134">
                  <c:v>77</c:v>
                </c:pt>
                <c:pt idx="135">
                  <c:v>74</c:v>
                </c:pt>
                <c:pt idx="136">
                  <c:v>76</c:v>
                </c:pt>
                <c:pt idx="137">
                  <c:v>73</c:v>
                </c:pt>
                <c:pt idx="138">
                  <c:v>82</c:v>
                </c:pt>
                <c:pt idx="139">
                  <c:v>78</c:v>
                </c:pt>
                <c:pt idx="140">
                  <c:v>81</c:v>
                </c:pt>
                <c:pt idx="141">
                  <c:v>76</c:v>
                </c:pt>
                <c:pt idx="142">
                  <c:v>77</c:v>
                </c:pt>
                <c:pt idx="143">
                  <c:v>73</c:v>
                </c:pt>
                <c:pt idx="144">
                  <c:v>74</c:v>
                </c:pt>
                <c:pt idx="145">
                  <c:v>73</c:v>
                </c:pt>
                <c:pt idx="146">
                  <c:v>74</c:v>
                </c:pt>
                <c:pt idx="147">
                  <c:v>78</c:v>
                </c:pt>
                <c:pt idx="148">
                  <c:v>80</c:v>
                </c:pt>
                <c:pt idx="149">
                  <c:v>79</c:v>
                </c:pt>
                <c:pt idx="150">
                  <c:v>81</c:v>
                </c:pt>
                <c:pt idx="151">
                  <c:v>73</c:v>
                </c:pt>
                <c:pt idx="152">
                  <c:v>76</c:v>
                </c:pt>
                <c:pt idx="153">
                  <c:v>76</c:v>
                </c:pt>
                <c:pt idx="154">
                  <c:v>76</c:v>
                </c:pt>
                <c:pt idx="155">
                  <c:v>76</c:v>
                </c:pt>
                <c:pt idx="156">
                  <c:v>73</c:v>
                </c:pt>
                <c:pt idx="157">
                  <c:v>79</c:v>
                </c:pt>
                <c:pt idx="158">
                  <c:v>75</c:v>
                </c:pt>
                <c:pt idx="159">
                  <c:v>74</c:v>
                </c:pt>
                <c:pt idx="160">
                  <c:v>73</c:v>
                </c:pt>
                <c:pt idx="161">
                  <c:v>75</c:v>
                </c:pt>
                <c:pt idx="162">
                  <c:v>74</c:v>
                </c:pt>
                <c:pt idx="163">
                  <c:v>80</c:v>
                </c:pt>
                <c:pt idx="164">
                  <c:v>78</c:v>
                </c:pt>
                <c:pt idx="165">
                  <c:v>82</c:v>
                </c:pt>
                <c:pt idx="166">
                  <c:v>78</c:v>
                </c:pt>
                <c:pt idx="167">
                  <c:v>82</c:v>
                </c:pt>
                <c:pt idx="168">
                  <c:v>74</c:v>
                </c:pt>
                <c:pt idx="169">
                  <c:v>80</c:v>
                </c:pt>
                <c:pt idx="170">
                  <c:v>79</c:v>
                </c:pt>
                <c:pt idx="171">
                  <c:v>81</c:v>
                </c:pt>
                <c:pt idx="172">
                  <c:v>78</c:v>
                </c:pt>
                <c:pt idx="173">
                  <c:v>85</c:v>
                </c:pt>
                <c:pt idx="174">
                  <c:v>76</c:v>
                </c:pt>
                <c:pt idx="175">
                  <c:v>73</c:v>
                </c:pt>
                <c:pt idx="176">
                  <c:v>77</c:v>
                </c:pt>
                <c:pt idx="177">
                  <c:v>80</c:v>
                </c:pt>
                <c:pt idx="178">
                  <c:v>74</c:v>
                </c:pt>
                <c:pt idx="179">
                  <c:v>81</c:v>
                </c:pt>
                <c:pt idx="180">
                  <c:v>77</c:v>
                </c:pt>
                <c:pt idx="181">
                  <c:v>76</c:v>
                </c:pt>
                <c:pt idx="182">
                  <c:v>81</c:v>
                </c:pt>
                <c:pt idx="183">
                  <c:v>74</c:v>
                </c:pt>
                <c:pt idx="184">
                  <c:v>80</c:v>
                </c:pt>
                <c:pt idx="185">
                  <c:v>82</c:v>
                </c:pt>
                <c:pt idx="186">
                  <c:v>80</c:v>
                </c:pt>
                <c:pt idx="187">
                  <c:v>73</c:v>
                </c:pt>
                <c:pt idx="188">
                  <c:v>75</c:v>
                </c:pt>
                <c:pt idx="189">
                  <c:v>73</c:v>
                </c:pt>
                <c:pt idx="190">
                  <c:v>80</c:v>
                </c:pt>
                <c:pt idx="191">
                  <c:v>77</c:v>
                </c:pt>
                <c:pt idx="192">
                  <c:v>73</c:v>
                </c:pt>
                <c:pt idx="193">
                  <c:v>75</c:v>
                </c:pt>
                <c:pt idx="194">
                  <c:v>81</c:v>
                </c:pt>
                <c:pt idx="195">
                  <c:v>80</c:v>
                </c:pt>
                <c:pt idx="196">
                  <c:v>80</c:v>
                </c:pt>
                <c:pt idx="197">
                  <c:v>78</c:v>
                </c:pt>
                <c:pt idx="198">
                  <c:v>78</c:v>
                </c:pt>
                <c:pt idx="199">
                  <c:v>83</c:v>
                </c:pt>
                <c:pt idx="200">
                  <c:v>73</c:v>
                </c:pt>
                <c:pt idx="201">
                  <c:v>77</c:v>
                </c:pt>
                <c:pt idx="202">
                  <c:v>76</c:v>
                </c:pt>
                <c:pt idx="203">
                  <c:v>81</c:v>
                </c:pt>
                <c:pt idx="204">
                  <c:v>85</c:v>
                </c:pt>
                <c:pt idx="205">
                  <c:v>74</c:v>
                </c:pt>
                <c:pt idx="206">
                  <c:v>74</c:v>
                </c:pt>
                <c:pt idx="207">
                  <c:v>73</c:v>
                </c:pt>
                <c:pt idx="208">
                  <c:v>79</c:v>
                </c:pt>
                <c:pt idx="209">
                  <c:v>76</c:v>
                </c:pt>
                <c:pt idx="210">
                  <c:v>82</c:v>
                </c:pt>
                <c:pt idx="211">
                  <c:v>81</c:v>
                </c:pt>
                <c:pt idx="212">
                  <c:v>71</c:v>
                </c:pt>
                <c:pt idx="213">
                  <c:v>78</c:v>
                </c:pt>
                <c:pt idx="214">
                  <c:v>77</c:v>
                </c:pt>
                <c:pt idx="215">
                  <c:v>79</c:v>
                </c:pt>
                <c:pt idx="216">
                  <c:v>82</c:v>
                </c:pt>
                <c:pt idx="217">
                  <c:v>74</c:v>
                </c:pt>
                <c:pt idx="218">
                  <c:v>82</c:v>
                </c:pt>
              </c:numCache>
            </c:numRef>
          </c:xVal>
          <c:yVal>
            <c:numRef>
              <c:f>Sheet1!$Z$1639:$Z$1857</c:f>
              <c:numCache>
                <c:formatCode>General</c:formatCode>
                <c:ptCount val="219"/>
                <c:pt idx="0">
                  <c:v>0</c:v>
                </c:pt>
                <c:pt idx="1">
                  <c:v>14</c:v>
                </c:pt>
                <c:pt idx="2">
                  <c:v>0</c:v>
                </c:pt>
                <c:pt idx="3">
                  <c:v>12.7</c:v>
                </c:pt>
                <c:pt idx="4">
                  <c:v>20.100000000000001</c:v>
                </c:pt>
                <c:pt idx="5">
                  <c:v>8.8000000000000007</c:v>
                </c:pt>
                <c:pt idx="6">
                  <c:v>0.1</c:v>
                </c:pt>
                <c:pt idx="7">
                  <c:v>0</c:v>
                </c:pt>
                <c:pt idx="8">
                  <c:v>4.0999999999999996</c:v>
                </c:pt>
                <c:pt idx="9">
                  <c:v>1.7</c:v>
                </c:pt>
                <c:pt idx="10">
                  <c:v>16.899999999999999</c:v>
                </c:pt>
                <c:pt idx="11">
                  <c:v>0</c:v>
                </c:pt>
                <c:pt idx="12">
                  <c:v>17</c:v>
                </c:pt>
                <c:pt idx="13">
                  <c:v>0</c:v>
                </c:pt>
                <c:pt idx="14">
                  <c:v>8.7999999999999989</c:v>
                </c:pt>
                <c:pt idx="15">
                  <c:v>3.2</c:v>
                </c:pt>
                <c:pt idx="16">
                  <c:v>0</c:v>
                </c:pt>
                <c:pt idx="17">
                  <c:v>0</c:v>
                </c:pt>
                <c:pt idx="18">
                  <c:v>0.79999999999999993</c:v>
                </c:pt>
                <c:pt idx="19">
                  <c:v>0.8</c:v>
                </c:pt>
                <c:pt idx="20">
                  <c:v>2.8</c:v>
                </c:pt>
                <c:pt idx="21">
                  <c:v>14.4</c:v>
                </c:pt>
                <c:pt idx="22">
                  <c:v>3.2</c:v>
                </c:pt>
                <c:pt idx="23">
                  <c:v>0.5</c:v>
                </c:pt>
                <c:pt idx="24">
                  <c:v>7.9</c:v>
                </c:pt>
                <c:pt idx="25">
                  <c:v>26.6</c:v>
                </c:pt>
                <c:pt idx="26">
                  <c:v>0</c:v>
                </c:pt>
                <c:pt idx="27">
                  <c:v>3.1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9</c:v>
                </c:pt>
                <c:pt idx="32">
                  <c:v>17</c:v>
                </c:pt>
                <c:pt idx="33">
                  <c:v>17.200000000000003</c:v>
                </c:pt>
                <c:pt idx="34">
                  <c:v>5.1000000000000005</c:v>
                </c:pt>
                <c:pt idx="35">
                  <c:v>0</c:v>
                </c:pt>
                <c:pt idx="36">
                  <c:v>4</c:v>
                </c:pt>
                <c:pt idx="37">
                  <c:v>0</c:v>
                </c:pt>
                <c:pt idx="38">
                  <c:v>8.6000000000000014</c:v>
                </c:pt>
                <c:pt idx="39">
                  <c:v>11.299999999999999</c:v>
                </c:pt>
                <c:pt idx="40">
                  <c:v>0.60000000000000009</c:v>
                </c:pt>
                <c:pt idx="41">
                  <c:v>17.5</c:v>
                </c:pt>
                <c:pt idx="42">
                  <c:v>0</c:v>
                </c:pt>
                <c:pt idx="43">
                  <c:v>0.4</c:v>
                </c:pt>
                <c:pt idx="44">
                  <c:v>0</c:v>
                </c:pt>
                <c:pt idx="45">
                  <c:v>0</c:v>
                </c:pt>
                <c:pt idx="46">
                  <c:v>15.5</c:v>
                </c:pt>
                <c:pt idx="47">
                  <c:v>23.4</c:v>
                </c:pt>
                <c:pt idx="48">
                  <c:v>21.200000000000003</c:v>
                </c:pt>
                <c:pt idx="49">
                  <c:v>0</c:v>
                </c:pt>
                <c:pt idx="50">
                  <c:v>18.5</c:v>
                </c:pt>
                <c:pt idx="51">
                  <c:v>1.4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5</c:v>
                </c:pt>
                <c:pt idx="56">
                  <c:v>5</c:v>
                </c:pt>
                <c:pt idx="57">
                  <c:v>17.5</c:v>
                </c:pt>
                <c:pt idx="58">
                  <c:v>12</c:v>
                </c:pt>
                <c:pt idx="59">
                  <c:v>2.9000000000000004</c:v>
                </c:pt>
                <c:pt idx="60">
                  <c:v>1</c:v>
                </c:pt>
                <c:pt idx="61">
                  <c:v>1.2999999999999998</c:v>
                </c:pt>
                <c:pt idx="62">
                  <c:v>0.70000000000000007</c:v>
                </c:pt>
                <c:pt idx="63">
                  <c:v>23.5</c:v>
                </c:pt>
                <c:pt idx="64">
                  <c:v>0</c:v>
                </c:pt>
                <c:pt idx="65">
                  <c:v>3.3000000000000003</c:v>
                </c:pt>
                <c:pt idx="66">
                  <c:v>0</c:v>
                </c:pt>
                <c:pt idx="67">
                  <c:v>22.9</c:v>
                </c:pt>
                <c:pt idx="68">
                  <c:v>0</c:v>
                </c:pt>
                <c:pt idx="69">
                  <c:v>13.899999999999999</c:v>
                </c:pt>
                <c:pt idx="70">
                  <c:v>16.8</c:v>
                </c:pt>
                <c:pt idx="71">
                  <c:v>0.4</c:v>
                </c:pt>
                <c:pt idx="72">
                  <c:v>1.5</c:v>
                </c:pt>
                <c:pt idx="73">
                  <c:v>10.4</c:v>
                </c:pt>
                <c:pt idx="74">
                  <c:v>1.7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19.899999999999999</c:v>
                </c:pt>
                <c:pt idx="79">
                  <c:v>19.200000000000003</c:v>
                </c:pt>
                <c:pt idx="80">
                  <c:v>0</c:v>
                </c:pt>
                <c:pt idx="81">
                  <c:v>0</c:v>
                </c:pt>
                <c:pt idx="82">
                  <c:v>8.3000000000000007</c:v>
                </c:pt>
                <c:pt idx="83">
                  <c:v>0</c:v>
                </c:pt>
                <c:pt idx="84">
                  <c:v>20</c:v>
                </c:pt>
                <c:pt idx="85">
                  <c:v>14.5</c:v>
                </c:pt>
                <c:pt idx="86">
                  <c:v>1.4</c:v>
                </c:pt>
                <c:pt idx="87">
                  <c:v>4.5999999999999996</c:v>
                </c:pt>
                <c:pt idx="88">
                  <c:v>20.9</c:v>
                </c:pt>
                <c:pt idx="89">
                  <c:v>0</c:v>
                </c:pt>
                <c:pt idx="90">
                  <c:v>1.7</c:v>
                </c:pt>
                <c:pt idx="91">
                  <c:v>11.100000000000001</c:v>
                </c:pt>
                <c:pt idx="92">
                  <c:v>3.6</c:v>
                </c:pt>
                <c:pt idx="93">
                  <c:v>9.6999999999999993</c:v>
                </c:pt>
                <c:pt idx="94">
                  <c:v>0</c:v>
                </c:pt>
                <c:pt idx="95">
                  <c:v>12.3</c:v>
                </c:pt>
                <c:pt idx="96">
                  <c:v>0</c:v>
                </c:pt>
                <c:pt idx="97">
                  <c:v>9</c:v>
                </c:pt>
                <c:pt idx="98">
                  <c:v>16.7</c:v>
                </c:pt>
                <c:pt idx="99">
                  <c:v>0</c:v>
                </c:pt>
                <c:pt idx="100">
                  <c:v>8.3999999999999986</c:v>
                </c:pt>
                <c:pt idx="101">
                  <c:v>27.099999999999998</c:v>
                </c:pt>
                <c:pt idx="102">
                  <c:v>0</c:v>
                </c:pt>
                <c:pt idx="103">
                  <c:v>8.1999999999999993</c:v>
                </c:pt>
                <c:pt idx="104">
                  <c:v>7.1999999999999993</c:v>
                </c:pt>
                <c:pt idx="105">
                  <c:v>6.6999999999999993</c:v>
                </c:pt>
                <c:pt idx="106">
                  <c:v>0.7</c:v>
                </c:pt>
                <c:pt idx="107">
                  <c:v>20.900000000000002</c:v>
                </c:pt>
                <c:pt idx="108">
                  <c:v>9.8999999999999986</c:v>
                </c:pt>
                <c:pt idx="109">
                  <c:v>4.3</c:v>
                </c:pt>
                <c:pt idx="110">
                  <c:v>0</c:v>
                </c:pt>
                <c:pt idx="111">
                  <c:v>17</c:v>
                </c:pt>
                <c:pt idx="112">
                  <c:v>8.9</c:v>
                </c:pt>
                <c:pt idx="113">
                  <c:v>17.3</c:v>
                </c:pt>
                <c:pt idx="114">
                  <c:v>0.4</c:v>
                </c:pt>
                <c:pt idx="115">
                  <c:v>0</c:v>
                </c:pt>
                <c:pt idx="116">
                  <c:v>5.6</c:v>
                </c:pt>
                <c:pt idx="117">
                  <c:v>0</c:v>
                </c:pt>
                <c:pt idx="118">
                  <c:v>6.5</c:v>
                </c:pt>
                <c:pt idx="119">
                  <c:v>7.4</c:v>
                </c:pt>
                <c:pt idx="120">
                  <c:v>0</c:v>
                </c:pt>
                <c:pt idx="121">
                  <c:v>14.8</c:v>
                </c:pt>
                <c:pt idx="122">
                  <c:v>16.899999999999999</c:v>
                </c:pt>
                <c:pt idx="123">
                  <c:v>0</c:v>
                </c:pt>
                <c:pt idx="124">
                  <c:v>0</c:v>
                </c:pt>
                <c:pt idx="125">
                  <c:v>7.8</c:v>
                </c:pt>
                <c:pt idx="126">
                  <c:v>9.1999999999999993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14.2</c:v>
                </c:pt>
                <c:pt idx="131">
                  <c:v>0</c:v>
                </c:pt>
                <c:pt idx="132">
                  <c:v>0</c:v>
                </c:pt>
                <c:pt idx="133">
                  <c:v>2.4000000000000004</c:v>
                </c:pt>
                <c:pt idx="134">
                  <c:v>24.3</c:v>
                </c:pt>
                <c:pt idx="135">
                  <c:v>0.8</c:v>
                </c:pt>
                <c:pt idx="136">
                  <c:v>0.7</c:v>
                </c:pt>
                <c:pt idx="137">
                  <c:v>0.4</c:v>
                </c:pt>
                <c:pt idx="138">
                  <c:v>11.4</c:v>
                </c:pt>
                <c:pt idx="139">
                  <c:v>0.6</c:v>
                </c:pt>
                <c:pt idx="140">
                  <c:v>7.4999999999999991</c:v>
                </c:pt>
                <c:pt idx="141">
                  <c:v>22</c:v>
                </c:pt>
                <c:pt idx="142">
                  <c:v>0</c:v>
                </c:pt>
                <c:pt idx="143">
                  <c:v>10.5</c:v>
                </c:pt>
                <c:pt idx="144">
                  <c:v>1.9</c:v>
                </c:pt>
                <c:pt idx="145">
                  <c:v>2.1</c:v>
                </c:pt>
                <c:pt idx="146">
                  <c:v>12.3</c:v>
                </c:pt>
                <c:pt idx="147">
                  <c:v>3.5999999999999996</c:v>
                </c:pt>
                <c:pt idx="148">
                  <c:v>0</c:v>
                </c:pt>
                <c:pt idx="149">
                  <c:v>16.100000000000001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5.5</c:v>
                </c:pt>
                <c:pt idx="155">
                  <c:v>0</c:v>
                </c:pt>
                <c:pt idx="156">
                  <c:v>13.9</c:v>
                </c:pt>
                <c:pt idx="157">
                  <c:v>0</c:v>
                </c:pt>
                <c:pt idx="158">
                  <c:v>18.400000000000002</c:v>
                </c:pt>
                <c:pt idx="159">
                  <c:v>0.10000000000000003</c:v>
                </c:pt>
                <c:pt idx="160">
                  <c:v>0</c:v>
                </c:pt>
                <c:pt idx="161">
                  <c:v>6.9000000000000012</c:v>
                </c:pt>
                <c:pt idx="162">
                  <c:v>0</c:v>
                </c:pt>
                <c:pt idx="163">
                  <c:v>14.8</c:v>
                </c:pt>
                <c:pt idx="164">
                  <c:v>3.5</c:v>
                </c:pt>
                <c:pt idx="165">
                  <c:v>9.8000000000000007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9.7999999999999989</c:v>
                </c:pt>
                <c:pt idx="171">
                  <c:v>3.7</c:v>
                </c:pt>
                <c:pt idx="172">
                  <c:v>1.4</c:v>
                </c:pt>
                <c:pt idx="173">
                  <c:v>3.1</c:v>
                </c:pt>
                <c:pt idx="174">
                  <c:v>2.2999999999999998</c:v>
                </c:pt>
                <c:pt idx="175">
                  <c:v>0</c:v>
                </c:pt>
                <c:pt idx="176">
                  <c:v>20.6</c:v>
                </c:pt>
                <c:pt idx="177">
                  <c:v>19.099999999999998</c:v>
                </c:pt>
                <c:pt idx="178">
                  <c:v>0</c:v>
                </c:pt>
                <c:pt idx="179">
                  <c:v>0</c:v>
                </c:pt>
                <c:pt idx="180">
                  <c:v>0.4</c:v>
                </c:pt>
                <c:pt idx="181">
                  <c:v>14.8</c:v>
                </c:pt>
                <c:pt idx="182">
                  <c:v>20.599999999999998</c:v>
                </c:pt>
                <c:pt idx="183">
                  <c:v>16.7</c:v>
                </c:pt>
                <c:pt idx="184">
                  <c:v>0</c:v>
                </c:pt>
                <c:pt idx="185">
                  <c:v>6.3999999999999995</c:v>
                </c:pt>
                <c:pt idx="186">
                  <c:v>7.5</c:v>
                </c:pt>
                <c:pt idx="187">
                  <c:v>0.8</c:v>
                </c:pt>
                <c:pt idx="188">
                  <c:v>1.5</c:v>
                </c:pt>
                <c:pt idx="189">
                  <c:v>18.799999999999997</c:v>
                </c:pt>
                <c:pt idx="190">
                  <c:v>10.7</c:v>
                </c:pt>
                <c:pt idx="191">
                  <c:v>9.1</c:v>
                </c:pt>
                <c:pt idx="192">
                  <c:v>0</c:v>
                </c:pt>
                <c:pt idx="193">
                  <c:v>3.8000000000000003</c:v>
                </c:pt>
                <c:pt idx="194">
                  <c:v>9.5</c:v>
                </c:pt>
                <c:pt idx="195">
                  <c:v>6.7999999999999989</c:v>
                </c:pt>
                <c:pt idx="196">
                  <c:v>0</c:v>
                </c:pt>
                <c:pt idx="197">
                  <c:v>19</c:v>
                </c:pt>
                <c:pt idx="198">
                  <c:v>0</c:v>
                </c:pt>
                <c:pt idx="199">
                  <c:v>8.8000000000000007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6.6</c:v>
                </c:pt>
                <c:pt idx="204">
                  <c:v>3.5</c:v>
                </c:pt>
                <c:pt idx="205">
                  <c:v>18.3</c:v>
                </c:pt>
                <c:pt idx="206">
                  <c:v>15.9</c:v>
                </c:pt>
                <c:pt idx="207">
                  <c:v>0.7</c:v>
                </c:pt>
                <c:pt idx="208">
                  <c:v>5.3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20.199999999999996</c:v>
                </c:pt>
                <c:pt idx="215">
                  <c:v>19.799999999999997</c:v>
                </c:pt>
                <c:pt idx="216">
                  <c:v>5.6</c:v>
                </c:pt>
                <c:pt idx="217">
                  <c:v>0</c:v>
                </c:pt>
                <c:pt idx="218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6827520"/>
        <c:axId val="1701271040"/>
      </c:scatterChart>
      <c:valAx>
        <c:axId val="1626827520"/>
        <c:scaling>
          <c:orientation val="minMax"/>
          <c:min val="6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Height</a:t>
                </a:r>
                <a:r>
                  <a:rPr lang="en-US" baseline="0"/>
                  <a:t> (in)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1271040"/>
        <c:crosses val="autoZero"/>
        <c:crossBetween val="midCat"/>
      </c:valAx>
      <c:valAx>
        <c:axId val="1701271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Points + Rebounds + Assists + Steals + Blocks - Turnovers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6827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 dirty="0">
                <a:effectLst/>
              </a:rPr>
              <a:t>Basketball Player Performance as a Function of Weight</a:t>
            </a:r>
            <a:endParaRPr lang="en-US" sz="105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7.4571959755030615E-2"/>
                  <c:y val="-0.3890503791192767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Sheet1!$C$1639:$C$1857</c:f>
              <c:numCache>
                <c:formatCode>General</c:formatCode>
                <c:ptCount val="219"/>
                <c:pt idx="0">
                  <c:v>200</c:v>
                </c:pt>
                <c:pt idx="1">
                  <c:v>200</c:v>
                </c:pt>
                <c:pt idx="2">
                  <c:v>215</c:v>
                </c:pt>
                <c:pt idx="3">
                  <c:v>185</c:v>
                </c:pt>
                <c:pt idx="4">
                  <c:v>225</c:v>
                </c:pt>
                <c:pt idx="5">
                  <c:v>195</c:v>
                </c:pt>
                <c:pt idx="6">
                  <c:v>150</c:v>
                </c:pt>
                <c:pt idx="7">
                  <c:v>220</c:v>
                </c:pt>
                <c:pt idx="8">
                  <c:v>240</c:v>
                </c:pt>
                <c:pt idx="9">
                  <c:v>220</c:v>
                </c:pt>
                <c:pt idx="10">
                  <c:v>200</c:v>
                </c:pt>
                <c:pt idx="11">
                  <c:v>250</c:v>
                </c:pt>
                <c:pt idx="12">
                  <c:v>290</c:v>
                </c:pt>
                <c:pt idx="13">
                  <c:v>195</c:v>
                </c:pt>
                <c:pt idx="14">
                  <c:v>177</c:v>
                </c:pt>
                <c:pt idx="15">
                  <c:v>197</c:v>
                </c:pt>
                <c:pt idx="16">
                  <c:v>215</c:v>
                </c:pt>
                <c:pt idx="17">
                  <c:v>210</c:v>
                </c:pt>
                <c:pt idx="18">
                  <c:v>205</c:v>
                </c:pt>
                <c:pt idx="19">
                  <c:v>220</c:v>
                </c:pt>
                <c:pt idx="20">
                  <c:v>228</c:v>
                </c:pt>
                <c:pt idx="21">
                  <c:v>196</c:v>
                </c:pt>
                <c:pt idx="22">
                  <c:v>255</c:v>
                </c:pt>
                <c:pt idx="23">
                  <c:v>197</c:v>
                </c:pt>
                <c:pt idx="24">
                  <c:v>210</c:v>
                </c:pt>
                <c:pt idx="25">
                  <c:v>235</c:v>
                </c:pt>
                <c:pt idx="26">
                  <c:v>203</c:v>
                </c:pt>
                <c:pt idx="27">
                  <c:v>231</c:v>
                </c:pt>
                <c:pt idx="28">
                  <c:v>197</c:v>
                </c:pt>
                <c:pt idx="29">
                  <c:v>205</c:v>
                </c:pt>
                <c:pt idx="30">
                  <c:v>215</c:v>
                </c:pt>
                <c:pt idx="31">
                  <c:v>250</c:v>
                </c:pt>
                <c:pt idx="32">
                  <c:v>170</c:v>
                </c:pt>
                <c:pt idx="33">
                  <c:v>190</c:v>
                </c:pt>
                <c:pt idx="34">
                  <c:v>210</c:v>
                </c:pt>
                <c:pt idx="35">
                  <c:v>205</c:v>
                </c:pt>
                <c:pt idx="36">
                  <c:v>205</c:v>
                </c:pt>
                <c:pt idx="37">
                  <c:v>180</c:v>
                </c:pt>
                <c:pt idx="38">
                  <c:v>228</c:v>
                </c:pt>
                <c:pt idx="39">
                  <c:v>250</c:v>
                </c:pt>
                <c:pt idx="40">
                  <c:v>175</c:v>
                </c:pt>
                <c:pt idx="41">
                  <c:v>225</c:v>
                </c:pt>
                <c:pt idx="42">
                  <c:v>245</c:v>
                </c:pt>
                <c:pt idx="43">
                  <c:v>190</c:v>
                </c:pt>
                <c:pt idx="44">
                  <c:v>178</c:v>
                </c:pt>
                <c:pt idx="45">
                  <c:v>220</c:v>
                </c:pt>
                <c:pt idx="46">
                  <c:v>190</c:v>
                </c:pt>
                <c:pt idx="47">
                  <c:v>190</c:v>
                </c:pt>
                <c:pt idx="48">
                  <c:v>240</c:v>
                </c:pt>
                <c:pt idx="49">
                  <c:v>185</c:v>
                </c:pt>
                <c:pt idx="50">
                  <c:v>195</c:v>
                </c:pt>
                <c:pt idx="51">
                  <c:v>185</c:v>
                </c:pt>
                <c:pt idx="52">
                  <c:v>160</c:v>
                </c:pt>
                <c:pt idx="53">
                  <c:v>185</c:v>
                </c:pt>
                <c:pt idx="54">
                  <c:v>170</c:v>
                </c:pt>
                <c:pt idx="55">
                  <c:v>220</c:v>
                </c:pt>
                <c:pt idx="56">
                  <c:v>235</c:v>
                </c:pt>
                <c:pt idx="57">
                  <c:v>260</c:v>
                </c:pt>
                <c:pt idx="58">
                  <c:v>235</c:v>
                </c:pt>
                <c:pt idx="59">
                  <c:v>240</c:v>
                </c:pt>
                <c:pt idx="60">
                  <c:v>245</c:v>
                </c:pt>
                <c:pt idx="61">
                  <c:v>200</c:v>
                </c:pt>
                <c:pt idx="62">
                  <c:v>220</c:v>
                </c:pt>
                <c:pt idx="63">
                  <c:v>200</c:v>
                </c:pt>
                <c:pt idx="64">
                  <c:v>190</c:v>
                </c:pt>
                <c:pt idx="65">
                  <c:v>185</c:v>
                </c:pt>
                <c:pt idx="66">
                  <c:v>230</c:v>
                </c:pt>
                <c:pt idx="67">
                  <c:v>185</c:v>
                </c:pt>
                <c:pt idx="68">
                  <c:v>165</c:v>
                </c:pt>
                <c:pt idx="69">
                  <c:v>190</c:v>
                </c:pt>
                <c:pt idx="70">
                  <c:v>245</c:v>
                </c:pt>
                <c:pt idx="71">
                  <c:v>180</c:v>
                </c:pt>
                <c:pt idx="72">
                  <c:v>255</c:v>
                </c:pt>
                <c:pt idx="73">
                  <c:v>215</c:v>
                </c:pt>
                <c:pt idx="74">
                  <c:v>200</c:v>
                </c:pt>
                <c:pt idx="75">
                  <c:v>225</c:v>
                </c:pt>
                <c:pt idx="76">
                  <c:v>245</c:v>
                </c:pt>
                <c:pt idx="77">
                  <c:v>170</c:v>
                </c:pt>
                <c:pt idx="78">
                  <c:v>200</c:v>
                </c:pt>
                <c:pt idx="79">
                  <c:v>235</c:v>
                </c:pt>
                <c:pt idx="80">
                  <c:v>210</c:v>
                </c:pt>
                <c:pt idx="81">
                  <c:v>205</c:v>
                </c:pt>
                <c:pt idx="82">
                  <c:v>190</c:v>
                </c:pt>
                <c:pt idx="83">
                  <c:v>230</c:v>
                </c:pt>
                <c:pt idx="84">
                  <c:v>210</c:v>
                </c:pt>
                <c:pt idx="85">
                  <c:v>188</c:v>
                </c:pt>
                <c:pt idx="86">
                  <c:v>200</c:v>
                </c:pt>
                <c:pt idx="87">
                  <c:v>240</c:v>
                </c:pt>
                <c:pt idx="88">
                  <c:v>200</c:v>
                </c:pt>
                <c:pt idx="89">
                  <c:v>190</c:v>
                </c:pt>
                <c:pt idx="90">
                  <c:v>225</c:v>
                </c:pt>
                <c:pt idx="91">
                  <c:v>235</c:v>
                </c:pt>
                <c:pt idx="92">
                  <c:v>210</c:v>
                </c:pt>
                <c:pt idx="93">
                  <c:v>210</c:v>
                </c:pt>
                <c:pt idx="94">
                  <c:v>242</c:v>
                </c:pt>
                <c:pt idx="95">
                  <c:v>185</c:v>
                </c:pt>
                <c:pt idx="96">
                  <c:v>175</c:v>
                </c:pt>
                <c:pt idx="97">
                  <c:v>175</c:v>
                </c:pt>
                <c:pt idx="98">
                  <c:v>235</c:v>
                </c:pt>
                <c:pt idx="99">
                  <c:v>185</c:v>
                </c:pt>
                <c:pt idx="100">
                  <c:v>200</c:v>
                </c:pt>
                <c:pt idx="101">
                  <c:v>225</c:v>
                </c:pt>
                <c:pt idx="102">
                  <c:v>260</c:v>
                </c:pt>
                <c:pt idx="103">
                  <c:v>230</c:v>
                </c:pt>
                <c:pt idx="104">
                  <c:v>245</c:v>
                </c:pt>
                <c:pt idx="105">
                  <c:v>235</c:v>
                </c:pt>
                <c:pt idx="106">
                  <c:v>200</c:v>
                </c:pt>
                <c:pt idx="107">
                  <c:v>245</c:v>
                </c:pt>
                <c:pt idx="108">
                  <c:v>235</c:v>
                </c:pt>
                <c:pt idx="109">
                  <c:v>195</c:v>
                </c:pt>
                <c:pt idx="110">
                  <c:v>225</c:v>
                </c:pt>
                <c:pt idx="111">
                  <c:v>180</c:v>
                </c:pt>
                <c:pt idx="112">
                  <c:v>205</c:v>
                </c:pt>
                <c:pt idx="113">
                  <c:v>255</c:v>
                </c:pt>
                <c:pt idx="114">
                  <c:v>190</c:v>
                </c:pt>
                <c:pt idx="115">
                  <c:v>160</c:v>
                </c:pt>
                <c:pt idx="116">
                  <c:v>250</c:v>
                </c:pt>
                <c:pt idx="117">
                  <c:v>200</c:v>
                </c:pt>
                <c:pt idx="118">
                  <c:v>196</c:v>
                </c:pt>
                <c:pt idx="119">
                  <c:v>220</c:v>
                </c:pt>
                <c:pt idx="120">
                  <c:v>200</c:v>
                </c:pt>
                <c:pt idx="121">
                  <c:v>240</c:v>
                </c:pt>
                <c:pt idx="122">
                  <c:v>210</c:v>
                </c:pt>
                <c:pt idx="123">
                  <c:v>235</c:v>
                </c:pt>
                <c:pt idx="124">
                  <c:v>170</c:v>
                </c:pt>
                <c:pt idx="125">
                  <c:v>225</c:v>
                </c:pt>
                <c:pt idx="126">
                  <c:v>180</c:v>
                </c:pt>
                <c:pt idx="127">
                  <c:v>215</c:v>
                </c:pt>
                <c:pt idx="128">
                  <c:v>175</c:v>
                </c:pt>
                <c:pt idx="129">
                  <c:v>225</c:v>
                </c:pt>
                <c:pt idx="130">
                  <c:v>230</c:v>
                </c:pt>
                <c:pt idx="131">
                  <c:v>225</c:v>
                </c:pt>
                <c:pt idx="132">
                  <c:v>190</c:v>
                </c:pt>
                <c:pt idx="133">
                  <c:v>210</c:v>
                </c:pt>
                <c:pt idx="134">
                  <c:v>190</c:v>
                </c:pt>
                <c:pt idx="135">
                  <c:v>180</c:v>
                </c:pt>
                <c:pt idx="136">
                  <c:v>200</c:v>
                </c:pt>
                <c:pt idx="137">
                  <c:v>190</c:v>
                </c:pt>
                <c:pt idx="138">
                  <c:v>235</c:v>
                </c:pt>
                <c:pt idx="139">
                  <c:v>220</c:v>
                </c:pt>
                <c:pt idx="140">
                  <c:v>240</c:v>
                </c:pt>
                <c:pt idx="141">
                  <c:v>230</c:v>
                </c:pt>
                <c:pt idx="142">
                  <c:v>200</c:v>
                </c:pt>
                <c:pt idx="143">
                  <c:v>175</c:v>
                </c:pt>
                <c:pt idx="144">
                  <c:v>190</c:v>
                </c:pt>
                <c:pt idx="145">
                  <c:v>180</c:v>
                </c:pt>
                <c:pt idx="146">
                  <c:v>185</c:v>
                </c:pt>
                <c:pt idx="147">
                  <c:v>220</c:v>
                </c:pt>
                <c:pt idx="148">
                  <c:v>205</c:v>
                </c:pt>
                <c:pt idx="149">
                  <c:v>235</c:v>
                </c:pt>
                <c:pt idx="150">
                  <c:v>270</c:v>
                </c:pt>
                <c:pt idx="151">
                  <c:v>175</c:v>
                </c:pt>
                <c:pt idx="152">
                  <c:v>205</c:v>
                </c:pt>
                <c:pt idx="153">
                  <c:v>175</c:v>
                </c:pt>
                <c:pt idx="154">
                  <c:v>175</c:v>
                </c:pt>
                <c:pt idx="155">
                  <c:v>175</c:v>
                </c:pt>
                <c:pt idx="156">
                  <c:v>195</c:v>
                </c:pt>
                <c:pt idx="157">
                  <c:v>220</c:v>
                </c:pt>
                <c:pt idx="158">
                  <c:v>195</c:v>
                </c:pt>
                <c:pt idx="159">
                  <c:v>187</c:v>
                </c:pt>
                <c:pt idx="160">
                  <c:v>185</c:v>
                </c:pt>
                <c:pt idx="161">
                  <c:v>186</c:v>
                </c:pt>
                <c:pt idx="162">
                  <c:v>171</c:v>
                </c:pt>
                <c:pt idx="163">
                  <c:v>230</c:v>
                </c:pt>
                <c:pt idx="164">
                  <c:v>205</c:v>
                </c:pt>
                <c:pt idx="165">
                  <c:v>249</c:v>
                </c:pt>
                <c:pt idx="166">
                  <c:v>220</c:v>
                </c:pt>
                <c:pt idx="167">
                  <c:v>220</c:v>
                </c:pt>
                <c:pt idx="168">
                  <c:v>175</c:v>
                </c:pt>
                <c:pt idx="169">
                  <c:v>220</c:v>
                </c:pt>
                <c:pt idx="170">
                  <c:v>220</c:v>
                </c:pt>
                <c:pt idx="171">
                  <c:v>225</c:v>
                </c:pt>
                <c:pt idx="172">
                  <c:v>220</c:v>
                </c:pt>
                <c:pt idx="173">
                  <c:v>255</c:v>
                </c:pt>
                <c:pt idx="174">
                  <c:v>203</c:v>
                </c:pt>
                <c:pt idx="175">
                  <c:v>170</c:v>
                </c:pt>
                <c:pt idx="176">
                  <c:v>204</c:v>
                </c:pt>
                <c:pt idx="177">
                  <c:v>226</c:v>
                </c:pt>
                <c:pt idx="178">
                  <c:v>175</c:v>
                </c:pt>
                <c:pt idx="179">
                  <c:v>243</c:v>
                </c:pt>
                <c:pt idx="180">
                  <c:v>192</c:v>
                </c:pt>
                <c:pt idx="181">
                  <c:v>210</c:v>
                </c:pt>
                <c:pt idx="182">
                  <c:v>254</c:v>
                </c:pt>
                <c:pt idx="183">
                  <c:v>196</c:v>
                </c:pt>
                <c:pt idx="184">
                  <c:v>234</c:v>
                </c:pt>
                <c:pt idx="185">
                  <c:v>248</c:v>
                </c:pt>
                <c:pt idx="186">
                  <c:v>247</c:v>
                </c:pt>
                <c:pt idx="187">
                  <c:v>191</c:v>
                </c:pt>
                <c:pt idx="188">
                  <c:v>192</c:v>
                </c:pt>
                <c:pt idx="189">
                  <c:v>173</c:v>
                </c:pt>
                <c:pt idx="190">
                  <c:v>215</c:v>
                </c:pt>
                <c:pt idx="191">
                  <c:v>206</c:v>
                </c:pt>
                <c:pt idx="192">
                  <c:v>180</c:v>
                </c:pt>
                <c:pt idx="193">
                  <c:v>195</c:v>
                </c:pt>
                <c:pt idx="194">
                  <c:v>221</c:v>
                </c:pt>
                <c:pt idx="195">
                  <c:v>226</c:v>
                </c:pt>
                <c:pt idx="196">
                  <c:v>265</c:v>
                </c:pt>
                <c:pt idx="197">
                  <c:v>210</c:v>
                </c:pt>
                <c:pt idx="198">
                  <c:v>215</c:v>
                </c:pt>
                <c:pt idx="199">
                  <c:v>268</c:v>
                </c:pt>
                <c:pt idx="200">
                  <c:v>180</c:v>
                </c:pt>
                <c:pt idx="201">
                  <c:v>194</c:v>
                </c:pt>
                <c:pt idx="202">
                  <c:v>180</c:v>
                </c:pt>
                <c:pt idx="203">
                  <c:v>235</c:v>
                </c:pt>
                <c:pt idx="204">
                  <c:v>275</c:v>
                </c:pt>
                <c:pt idx="205">
                  <c:v>176</c:v>
                </c:pt>
                <c:pt idx="206">
                  <c:v>196</c:v>
                </c:pt>
                <c:pt idx="207">
                  <c:v>170</c:v>
                </c:pt>
                <c:pt idx="208">
                  <c:v>234</c:v>
                </c:pt>
                <c:pt idx="209">
                  <c:v>260</c:v>
                </c:pt>
                <c:pt idx="210">
                  <c:v>264</c:v>
                </c:pt>
                <c:pt idx="211">
                  <c:v>243</c:v>
                </c:pt>
                <c:pt idx="212">
                  <c:v>170</c:v>
                </c:pt>
                <c:pt idx="213">
                  <c:v>205</c:v>
                </c:pt>
                <c:pt idx="214">
                  <c:v>190</c:v>
                </c:pt>
                <c:pt idx="215">
                  <c:v>227</c:v>
                </c:pt>
                <c:pt idx="216">
                  <c:v>190</c:v>
                </c:pt>
                <c:pt idx="217">
                  <c:v>220</c:v>
                </c:pt>
                <c:pt idx="218">
                  <c:v>230</c:v>
                </c:pt>
              </c:numCache>
            </c:numRef>
          </c:xVal>
          <c:yVal>
            <c:numRef>
              <c:f>Sheet1!$Z$1639:$Z$1857</c:f>
              <c:numCache>
                <c:formatCode>General</c:formatCode>
                <c:ptCount val="219"/>
                <c:pt idx="0">
                  <c:v>0</c:v>
                </c:pt>
                <c:pt idx="1">
                  <c:v>14</c:v>
                </c:pt>
                <c:pt idx="2">
                  <c:v>0</c:v>
                </c:pt>
                <c:pt idx="3">
                  <c:v>12.7</c:v>
                </c:pt>
                <c:pt idx="4">
                  <c:v>20.100000000000001</c:v>
                </c:pt>
                <c:pt idx="5">
                  <c:v>8.8000000000000007</c:v>
                </c:pt>
                <c:pt idx="6">
                  <c:v>0.1</c:v>
                </c:pt>
                <c:pt idx="7">
                  <c:v>0</c:v>
                </c:pt>
                <c:pt idx="8">
                  <c:v>4.0999999999999996</c:v>
                </c:pt>
                <c:pt idx="9">
                  <c:v>1.7</c:v>
                </c:pt>
                <c:pt idx="10">
                  <c:v>16.899999999999999</c:v>
                </c:pt>
                <c:pt idx="11">
                  <c:v>0</c:v>
                </c:pt>
                <c:pt idx="12">
                  <c:v>17</c:v>
                </c:pt>
                <c:pt idx="13">
                  <c:v>0</c:v>
                </c:pt>
                <c:pt idx="14">
                  <c:v>8.7999999999999989</c:v>
                </c:pt>
                <c:pt idx="15">
                  <c:v>3.2</c:v>
                </c:pt>
                <c:pt idx="16">
                  <c:v>0</c:v>
                </c:pt>
                <c:pt idx="17">
                  <c:v>0</c:v>
                </c:pt>
                <c:pt idx="18">
                  <c:v>0.79999999999999993</c:v>
                </c:pt>
                <c:pt idx="19">
                  <c:v>0.8</c:v>
                </c:pt>
                <c:pt idx="20">
                  <c:v>2.8</c:v>
                </c:pt>
                <c:pt idx="21">
                  <c:v>14.4</c:v>
                </c:pt>
                <c:pt idx="22">
                  <c:v>3.2</c:v>
                </c:pt>
                <c:pt idx="23">
                  <c:v>0.5</c:v>
                </c:pt>
                <c:pt idx="24">
                  <c:v>7.9</c:v>
                </c:pt>
                <c:pt idx="25">
                  <c:v>26.6</c:v>
                </c:pt>
                <c:pt idx="26">
                  <c:v>0</c:v>
                </c:pt>
                <c:pt idx="27">
                  <c:v>3.1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9</c:v>
                </c:pt>
                <c:pt idx="32">
                  <c:v>17</c:v>
                </c:pt>
                <c:pt idx="33">
                  <c:v>17.200000000000003</c:v>
                </c:pt>
                <c:pt idx="34">
                  <c:v>5.1000000000000005</c:v>
                </c:pt>
                <c:pt idx="35">
                  <c:v>0</c:v>
                </c:pt>
                <c:pt idx="36">
                  <c:v>4</c:v>
                </c:pt>
                <c:pt idx="37">
                  <c:v>0</c:v>
                </c:pt>
                <c:pt idx="38">
                  <c:v>8.6000000000000014</c:v>
                </c:pt>
                <c:pt idx="39">
                  <c:v>11.299999999999999</c:v>
                </c:pt>
                <c:pt idx="40">
                  <c:v>0.60000000000000009</c:v>
                </c:pt>
                <c:pt idx="41">
                  <c:v>17.5</c:v>
                </c:pt>
                <c:pt idx="42">
                  <c:v>0</c:v>
                </c:pt>
                <c:pt idx="43">
                  <c:v>0.4</c:v>
                </c:pt>
                <c:pt idx="44">
                  <c:v>0</c:v>
                </c:pt>
                <c:pt idx="45">
                  <c:v>0</c:v>
                </c:pt>
                <c:pt idx="46">
                  <c:v>15.5</c:v>
                </c:pt>
                <c:pt idx="47">
                  <c:v>23.4</c:v>
                </c:pt>
                <c:pt idx="48">
                  <c:v>21.200000000000003</c:v>
                </c:pt>
                <c:pt idx="49">
                  <c:v>0</c:v>
                </c:pt>
                <c:pt idx="50">
                  <c:v>18.5</c:v>
                </c:pt>
                <c:pt idx="51">
                  <c:v>1.4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5</c:v>
                </c:pt>
                <c:pt idx="56">
                  <c:v>5</c:v>
                </c:pt>
                <c:pt idx="57">
                  <c:v>17.5</c:v>
                </c:pt>
                <c:pt idx="58">
                  <c:v>12</c:v>
                </c:pt>
                <c:pt idx="59">
                  <c:v>2.9000000000000004</c:v>
                </c:pt>
                <c:pt idx="60">
                  <c:v>1</c:v>
                </c:pt>
                <c:pt idx="61">
                  <c:v>1.2999999999999998</c:v>
                </c:pt>
                <c:pt idx="62">
                  <c:v>0.70000000000000007</c:v>
                </c:pt>
                <c:pt idx="63">
                  <c:v>23.5</c:v>
                </c:pt>
                <c:pt idx="64">
                  <c:v>0</c:v>
                </c:pt>
                <c:pt idx="65">
                  <c:v>3.3000000000000003</c:v>
                </c:pt>
                <c:pt idx="66">
                  <c:v>0</c:v>
                </c:pt>
                <c:pt idx="67">
                  <c:v>22.9</c:v>
                </c:pt>
                <c:pt idx="68">
                  <c:v>0</c:v>
                </c:pt>
                <c:pt idx="69">
                  <c:v>13.899999999999999</c:v>
                </c:pt>
                <c:pt idx="70">
                  <c:v>16.8</c:v>
                </c:pt>
                <c:pt idx="71">
                  <c:v>0.4</c:v>
                </c:pt>
                <c:pt idx="72">
                  <c:v>1.5</c:v>
                </c:pt>
                <c:pt idx="73">
                  <c:v>10.4</c:v>
                </c:pt>
                <c:pt idx="74">
                  <c:v>1.7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19.899999999999999</c:v>
                </c:pt>
                <c:pt idx="79">
                  <c:v>19.200000000000003</c:v>
                </c:pt>
                <c:pt idx="80">
                  <c:v>0</c:v>
                </c:pt>
                <c:pt idx="81">
                  <c:v>0</c:v>
                </c:pt>
                <c:pt idx="82">
                  <c:v>8.3000000000000007</c:v>
                </c:pt>
                <c:pt idx="83">
                  <c:v>0</c:v>
                </c:pt>
                <c:pt idx="84">
                  <c:v>20</c:v>
                </c:pt>
                <c:pt idx="85">
                  <c:v>14.5</c:v>
                </c:pt>
                <c:pt idx="86">
                  <c:v>1.4</c:v>
                </c:pt>
                <c:pt idx="87">
                  <c:v>4.5999999999999996</c:v>
                </c:pt>
                <c:pt idx="88">
                  <c:v>20.9</c:v>
                </c:pt>
                <c:pt idx="89">
                  <c:v>0</c:v>
                </c:pt>
                <c:pt idx="90">
                  <c:v>1.7</c:v>
                </c:pt>
                <c:pt idx="91">
                  <c:v>11.100000000000001</c:v>
                </c:pt>
                <c:pt idx="92">
                  <c:v>3.6</c:v>
                </c:pt>
                <c:pt idx="93">
                  <c:v>9.6999999999999993</c:v>
                </c:pt>
                <c:pt idx="94">
                  <c:v>0</c:v>
                </c:pt>
                <c:pt idx="95">
                  <c:v>12.3</c:v>
                </c:pt>
                <c:pt idx="96">
                  <c:v>0</c:v>
                </c:pt>
                <c:pt idx="97">
                  <c:v>9</c:v>
                </c:pt>
                <c:pt idx="98">
                  <c:v>16.7</c:v>
                </c:pt>
                <c:pt idx="99">
                  <c:v>0</c:v>
                </c:pt>
                <c:pt idx="100">
                  <c:v>8.3999999999999986</c:v>
                </c:pt>
                <c:pt idx="101">
                  <c:v>27.099999999999998</c:v>
                </c:pt>
                <c:pt idx="102">
                  <c:v>0</c:v>
                </c:pt>
                <c:pt idx="103">
                  <c:v>8.1999999999999993</c:v>
                </c:pt>
                <c:pt idx="104">
                  <c:v>7.1999999999999993</c:v>
                </c:pt>
                <c:pt idx="105">
                  <c:v>6.6999999999999993</c:v>
                </c:pt>
                <c:pt idx="106">
                  <c:v>0.7</c:v>
                </c:pt>
                <c:pt idx="107">
                  <c:v>20.900000000000002</c:v>
                </c:pt>
                <c:pt idx="108">
                  <c:v>9.8999999999999986</c:v>
                </c:pt>
                <c:pt idx="109">
                  <c:v>4.3</c:v>
                </c:pt>
                <c:pt idx="110">
                  <c:v>0</c:v>
                </c:pt>
                <c:pt idx="111">
                  <c:v>17</c:v>
                </c:pt>
                <c:pt idx="112">
                  <c:v>8.9</c:v>
                </c:pt>
                <c:pt idx="113">
                  <c:v>17.3</c:v>
                </c:pt>
                <c:pt idx="114">
                  <c:v>0.4</c:v>
                </c:pt>
                <c:pt idx="115">
                  <c:v>0</c:v>
                </c:pt>
                <c:pt idx="116">
                  <c:v>5.6</c:v>
                </c:pt>
                <c:pt idx="117">
                  <c:v>0</c:v>
                </c:pt>
                <c:pt idx="118">
                  <c:v>6.5</c:v>
                </c:pt>
                <c:pt idx="119">
                  <c:v>7.4</c:v>
                </c:pt>
                <c:pt idx="120">
                  <c:v>0</c:v>
                </c:pt>
                <c:pt idx="121">
                  <c:v>14.8</c:v>
                </c:pt>
                <c:pt idx="122">
                  <c:v>16.899999999999999</c:v>
                </c:pt>
                <c:pt idx="123">
                  <c:v>0</c:v>
                </c:pt>
                <c:pt idx="124">
                  <c:v>0</c:v>
                </c:pt>
                <c:pt idx="125">
                  <c:v>7.8</c:v>
                </c:pt>
                <c:pt idx="126">
                  <c:v>9.1999999999999993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14.2</c:v>
                </c:pt>
                <c:pt idx="131">
                  <c:v>0</c:v>
                </c:pt>
                <c:pt idx="132">
                  <c:v>0</c:v>
                </c:pt>
                <c:pt idx="133">
                  <c:v>2.4000000000000004</c:v>
                </c:pt>
                <c:pt idx="134">
                  <c:v>24.3</c:v>
                </c:pt>
                <c:pt idx="135">
                  <c:v>0.8</c:v>
                </c:pt>
                <c:pt idx="136">
                  <c:v>0.7</c:v>
                </c:pt>
                <c:pt idx="137">
                  <c:v>0.4</c:v>
                </c:pt>
                <c:pt idx="138">
                  <c:v>11.4</c:v>
                </c:pt>
                <c:pt idx="139">
                  <c:v>0.6</c:v>
                </c:pt>
                <c:pt idx="140">
                  <c:v>7.4999999999999991</c:v>
                </c:pt>
                <c:pt idx="141">
                  <c:v>22</c:v>
                </c:pt>
                <c:pt idx="142">
                  <c:v>0</c:v>
                </c:pt>
                <c:pt idx="143">
                  <c:v>10.5</c:v>
                </c:pt>
                <c:pt idx="144">
                  <c:v>1.9</c:v>
                </c:pt>
                <c:pt idx="145">
                  <c:v>2.1</c:v>
                </c:pt>
                <c:pt idx="146">
                  <c:v>12.3</c:v>
                </c:pt>
                <c:pt idx="147">
                  <c:v>3.5999999999999996</c:v>
                </c:pt>
                <c:pt idx="148">
                  <c:v>0</c:v>
                </c:pt>
                <c:pt idx="149">
                  <c:v>16.100000000000001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5.5</c:v>
                </c:pt>
                <c:pt idx="155">
                  <c:v>0</c:v>
                </c:pt>
                <c:pt idx="156">
                  <c:v>13.9</c:v>
                </c:pt>
                <c:pt idx="157">
                  <c:v>0</c:v>
                </c:pt>
                <c:pt idx="158">
                  <c:v>18.400000000000002</c:v>
                </c:pt>
                <c:pt idx="159">
                  <c:v>0.10000000000000003</c:v>
                </c:pt>
                <c:pt idx="160">
                  <c:v>0</c:v>
                </c:pt>
                <c:pt idx="161">
                  <c:v>6.9000000000000012</c:v>
                </c:pt>
                <c:pt idx="162">
                  <c:v>0</c:v>
                </c:pt>
                <c:pt idx="163">
                  <c:v>14.8</c:v>
                </c:pt>
                <c:pt idx="164">
                  <c:v>3.5</c:v>
                </c:pt>
                <c:pt idx="165">
                  <c:v>9.8000000000000007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9.7999999999999989</c:v>
                </c:pt>
                <c:pt idx="171">
                  <c:v>3.7</c:v>
                </c:pt>
                <c:pt idx="172">
                  <c:v>1.4</c:v>
                </c:pt>
                <c:pt idx="173">
                  <c:v>3.1</c:v>
                </c:pt>
                <c:pt idx="174">
                  <c:v>2.2999999999999998</c:v>
                </c:pt>
                <c:pt idx="175">
                  <c:v>0</c:v>
                </c:pt>
                <c:pt idx="176">
                  <c:v>20.6</c:v>
                </c:pt>
                <c:pt idx="177">
                  <c:v>19.099999999999998</c:v>
                </c:pt>
                <c:pt idx="178">
                  <c:v>0</c:v>
                </c:pt>
                <c:pt idx="179">
                  <c:v>0</c:v>
                </c:pt>
                <c:pt idx="180">
                  <c:v>0.4</c:v>
                </c:pt>
                <c:pt idx="181">
                  <c:v>14.8</c:v>
                </c:pt>
                <c:pt idx="182">
                  <c:v>20.599999999999998</c:v>
                </c:pt>
                <c:pt idx="183">
                  <c:v>16.7</c:v>
                </c:pt>
                <c:pt idx="184">
                  <c:v>0</c:v>
                </c:pt>
                <c:pt idx="185">
                  <c:v>6.3999999999999995</c:v>
                </c:pt>
                <c:pt idx="186">
                  <c:v>7.5</c:v>
                </c:pt>
                <c:pt idx="187">
                  <c:v>0.8</c:v>
                </c:pt>
                <c:pt idx="188">
                  <c:v>1.5</c:v>
                </c:pt>
                <c:pt idx="189">
                  <c:v>18.799999999999997</c:v>
                </c:pt>
                <c:pt idx="190">
                  <c:v>10.7</c:v>
                </c:pt>
                <c:pt idx="191">
                  <c:v>9.1</c:v>
                </c:pt>
                <c:pt idx="192">
                  <c:v>0</c:v>
                </c:pt>
                <c:pt idx="193">
                  <c:v>3.8000000000000003</c:v>
                </c:pt>
                <c:pt idx="194">
                  <c:v>9.5</c:v>
                </c:pt>
                <c:pt idx="195">
                  <c:v>6.7999999999999989</c:v>
                </c:pt>
                <c:pt idx="196">
                  <c:v>0</c:v>
                </c:pt>
                <c:pt idx="197">
                  <c:v>19</c:v>
                </c:pt>
                <c:pt idx="198">
                  <c:v>0</c:v>
                </c:pt>
                <c:pt idx="199">
                  <c:v>8.8000000000000007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6.6</c:v>
                </c:pt>
                <c:pt idx="204">
                  <c:v>3.5</c:v>
                </c:pt>
                <c:pt idx="205">
                  <c:v>18.3</c:v>
                </c:pt>
                <c:pt idx="206">
                  <c:v>15.9</c:v>
                </c:pt>
                <c:pt idx="207">
                  <c:v>0.7</c:v>
                </c:pt>
                <c:pt idx="208">
                  <c:v>5.3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20.199999999999996</c:v>
                </c:pt>
                <c:pt idx="215">
                  <c:v>19.799999999999997</c:v>
                </c:pt>
                <c:pt idx="216">
                  <c:v>5.6</c:v>
                </c:pt>
                <c:pt idx="217">
                  <c:v>0</c:v>
                </c:pt>
                <c:pt idx="218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1275392"/>
        <c:axId val="1701262880"/>
      </c:scatterChart>
      <c:valAx>
        <c:axId val="1701275392"/>
        <c:scaling>
          <c:orientation val="minMax"/>
          <c:min val="1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Weight (lb)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1262880"/>
        <c:crosses val="autoZero"/>
        <c:crossBetween val="midCat"/>
      </c:valAx>
      <c:valAx>
        <c:axId val="1701262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baseline="0">
                    <a:effectLst/>
                  </a:rPr>
                  <a:t>Points + Rebounds + Assists + Steals + Blocks - Turnovers</a:t>
                </a:r>
                <a:endParaRPr lang="en-US" sz="40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1275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6757-6E0F-4EC2-ABCC-A3E40938F5A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F0C5-D2C9-417C-B4EC-F5459A04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0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6757-6E0F-4EC2-ABCC-A3E40938F5A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F0C5-D2C9-417C-B4EC-F5459A04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7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6757-6E0F-4EC2-ABCC-A3E40938F5A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F0C5-D2C9-417C-B4EC-F5459A048AE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3440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6757-6E0F-4EC2-ABCC-A3E40938F5A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F0C5-D2C9-417C-B4EC-F5459A04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02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6757-6E0F-4EC2-ABCC-A3E40938F5A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F0C5-D2C9-417C-B4EC-F5459A048AE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9769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6757-6E0F-4EC2-ABCC-A3E40938F5A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F0C5-D2C9-417C-B4EC-F5459A04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96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6757-6E0F-4EC2-ABCC-A3E40938F5A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F0C5-D2C9-417C-B4EC-F5459A04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6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6757-6E0F-4EC2-ABCC-A3E40938F5A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F0C5-D2C9-417C-B4EC-F5459A04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7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6757-6E0F-4EC2-ABCC-A3E40938F5A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F0C5-D2C9-417C-B4EC-F5459A04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5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6757-6E0F-4EC2-ABCC-A3E40938F5A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F0C5-D2C9-417C-B4EC-F5459A04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9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6757-6E0F-4EC2-ABCC-A3E40938F5A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F0C5-D2C9-417C-B4EC-F5459A04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5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6757-6E0F-4EC2-ABCC-A3E40938F5A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F0C5-D2C9-417C-B4EC-F5459A04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8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6757-6E0F-4EC2-ABCC-A3E40938F5A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F0C5-D2C9-417C-B4EC-F5459A04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1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6757-6E0F-4EC2-ABCC-A3E40938F5A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F0C5-D2C9-417C-B4EC-F5459A04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4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6757-6E0F-4EC2-ABCC-A3E40938F5A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F0C5-D2C9-417C-B4EC-F5459A04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6757-6E0F-4EC2-ABCC-A3E40938F5A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F0C5-D2C9-417C-B4EC-F5459A04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3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56757-6E0F-4EC2-ABCC-A3E40938F5A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1FF0C5-D2C9-417C-B4EC-F5459A04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sports.usatoday.com/ncaa/finances/" TargetMode="External"/><Relationship Id="rId3" Type="http://schemas.openxmlformats.org/officeDocument/2006/relationships/hyperlink" Target="http://www.espn.com/mens-college-basketball/team/roster/_/id/164" TargetMode="External"/><Relationship Id="rId7" Type="http://schemas.openxmlformats.org/officeDocument/2006/relationships/hyperlink" Target="http://msa.maryland.gov/msa/mdmanual/25univ/umcp/html/umcpb.html" TargetMode="External"/><Relationship Id="rId2" Type="http://schemas.openxmlformats.org/officeDocument/2006/relationships/hyperlink" Target="http://www.espn.com/college-football/team/roster/_/id/16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ebestschools.org/features/richest-universities-endowments-generosity-research/" TargetMode="External"/><Relationship Id="rId5" Type="http://schemas.openxmlformats.org/officeDocument/2006/relationships/hyperlink" Target="https://blog.prepscholar.com/big-10-schools" TargetMode="External"/><Relationship Id="rId10" Type="http://schemas.openxmlformats.org/officeDocument/2006/relationships/hyperlink" Target="http://www.pennlive.com/pennstatefootball/index.ssf/2017/05/penn_state_football_b1g_revenu.html" TargetMode="External"/><Relationship Id="rId4" Type="http://schemas.openxmlformats.org/officeDocument/2006/relationships/hyperlink" Target="https://www.usnews.com/best-colleges/rankings/national-universities" TargetMode="External"/><Relationship Id="rId9" Type="http://schemas.openxmlformats.org/officeDocument/2006/relationships/hyperlink" Target="http://www.nwherald.com/2016/01/27/what-big-ten-athletic-departments-spentmadepaid-in-2014-15/aohcy86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CS336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Moran &amp; Kevin Pei</a:t>
            </a:r>
          </a:p>
        </p:txBody>
      </p:sp>
    </p:spTree>
    <p:extLst>
      <p:ext uri="{BB962C8B-B14F-4D97-AF65-F5344CB8AC3E}">
        <p14:creationId xmlns:p14="http://schemas.microsoft.com/office/powerpoint/2010/main" val="1951104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F14E5C-FAA0-4A8E-B3D4-167EED09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66" y="156238"/>
            <a:ext cx="8596668" cy="831904"/>
          </a:xfrm>
        </p:spPr>
        <p:txBody>
          <a:bodyPr/>
          <a:lstStyle/>
          <a:p>
            <a:r>
              <a:rPr lang="en-US" dirty="0"/>
              <a:t>More Discoveries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476CB6-F5CA-45BC-A448-0C16EF7E4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33" y="988142"/>
            <a:ext cx="10022622" cy="5619135"/>
          </a:xfrm>
        </p:spPr>
        <p:txBody>
          <a:bodyPr/>
          <a:lstStyle/>
          <a:p>
            <a:r>
              <a:rPr lang="en-US" dirty="0" smtClean="0"/>
              <a:t>The higher a player’s play time, the better their stats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" y="1374778"/>
            <a:ext cx="11230854" cy="300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7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31679" y="1401510"/>
            <a:ext cx="5383850" cy="4050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F14E5C-FAA0-4A8E-B3D4-167EED09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66" y="156238"/>
            <a:ext cx="8596668" cy="831904"/>
          </a:xfrm>
        </p:spPr>
        <p:txBody>
          <a:bodyPr/>
          <a:lstStyle/>
          <a:p>
            <a:r>
              <a:rPr lang="en-US" dirty="0"/>
              <a:t>More Discoveries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476CB6-F5CA-45BC-A448-0C16EF7E4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33" y="988142"/>
            <a:ext cx="10022622" cy="5619135"/>
          </a:xfrm>
        </p:spPr>
        <p:txBody>
          <a:bodyPr/>
          <a:lstStyle/>
          <a:p>
            <a:r>
              <a:rPr lang="en-US" dirty="0" smtClean="0"/>
              <a:t>A basketball player’s stats are determined more by weight than by height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But both have only marginal effects at best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3599158"/>
              </p:ext>
            </p:extLst>
          </p:nvPr>
        </p:nvGraphicFramePr>
        <p:xfrm>
          <a:off x="220133" y="1485900"/>
          <a:ext cx="5414786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0378729"/>
              </p:ext>
            </p:extLst>
          </p:nvPr>
        </p:nvGraphicFramePr>
        <p:xfrm>
          <a:off x="5674906" y="1469734"/>
          <a:ext cx="5166360" cy="3901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52913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F2078C-CAE9-42B5-86AD-DBBC97318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4239"/>
            <a:ext cx="8596668" cy="961103"/>
          </a:xfrm>
        </p:spPr>
        <p:txBody>
          <a:bodyPr>
            <a:normAutofit/>
          </a:bodyPr>
          <a:lstStyle/>
          <a:p>
            <a:r>
              <a:rPr lang="en-US" sz="48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99EBA8-EDE1-43CA-B24E-8254B76BF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0703"/>
            <a:ext cx="8596668" cy="4470659"/>
          </a:xfrm>
        </p:spPr>
        <p:txBody>
          <a:bodyPr>
            <a:normAutofit/>
          </a:bodyPr>
          <a:lstStyle/>
          <a:p>
            <a:r>
              <a:rPr lang="en-US" sz="2400" dirty="0"/>
              <a:t>FUBAR brings immense power to the hands of its user.  Never before has a fan, coach or athletic director been able to look at their opponents in such a thorough and  personal way.  </a:t>
            </a:r>
          </a:p>
          <a:p>
            <a:r>
              <a:rPr lang="en-US" sz="2400" dirty="0"/>
              <a:t>FUBAR will help users identify a teams strong points and, at the same time, their weaknesses.</a:t>
            </a:r>
          </a:p>
          <a:p>
            <a:r>
              <a:rPr lang="en-US" sz="2400" dirty="0"/>
              <a:t>FUBAR will help your team win!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0CCB872-0B30-42EA-B78C-F19CD4CD4F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249" y="5233161"/>
            <a:ext cx="1692837" cy="64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72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95955"/>
            <a:ext cx="8596668" cy="1320800"/>
          </a:xfrm>
        </p:spPr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1690"/>
            <a:ext cx="9645986" cy="5516310"/>
          </a:xfrm>
        </p:spPr>
        <p:txBody>
          <a:bodyPr>
            <a:noAutofit/>
          </a:bodyPr>
          <a:lstStyle/>
          <a:p>
            <a:r>
              <a:rPr lang="en-US" sz="2000" dirty="0"/>
              <a:t>We collected data from </a:t>
            </a:r>
            <a:r>
              <a:rPr lang="en-US" sz="2000" u="sng" dirty="0">
                <a:hlinkClick r:id="rId2"/>
              </a:rPr>
              <a:t>http://www.espn.com/college-football/team/roster/_/id/164</a:t>
            </a:r>
            <a:r>
              <a:rPr lang="en-US" sz="2000" dirty="0"/>
              <a:t> for football players and </a:t>
            </a:r>
            <a:r>
              <a:rPr lang="en-US" sz="2000" u="sng" dirty="0">
                <a:hlinkClick r:id="rId3"/>
              </a:rPr>
              <a:t>http://www.espn.com/mens-college-basketball/team/roster/_/id/164</a:t>
            </a:r>
            <a:r>
              <a:rPr lang="en-US" sz="2000" dirty="0"/>
              <a:t> for basketball players</a:t>
            </a:r>
          </a:p>
          <a:p>
            <a:r>
              <a:rPr lang="en-US" sz="2000" u="sng" dirty="0">
                <a:hlinkClick r:id="rId4"/>
              </a:rPr>
              <a:t>https://www.usnews.com/best-colleges/rankings/national-universities</a:t>
            </a:r>
            <a:r>
              <a:rPr lang="en-US" sz="2000" dirty="0"/>
              <a:t>, </a:t>
            </a:r>
            <a:r>
              <a:rPr lang="en-US" sz="2000" u="sng" dirty="0">
                <a:hlinkClick r:id="rId5"/>
              </a:rPr>
              <a:t>https://blog.prepscholar.com/big-10-schools</a:t>
            </a:r>
            <a:r>
              <a:rPr lang="en-US" sz="2000" dirty="0"/>
              <a:t>, </a:t>
            </a:r>
            <a:r>
              <a:rPr lang="en-US" sz="2000" u="sng" dirty="0">
                <a:hlinkClick r:id="rId6"/>
              </a:rPr>
              <a:t>https://thebestschools.org/features/richest-universities-endowments-generosity-research/</a:t>
            </a:r>
            <a:r>
              <a:rPr lang="en-US" sz="2000" dirty="0"/>
              <a:t>, and </a:t>
            </a:r>
            <a:r>
              <a:rPr lang="en-US" sz="2000" u="sng" dirty="0">
                <a:hlinkClick r:id="rId7"/>
              </a:rPr>
              <a:t>http://msa.maryland.gov/msa/mdmanual/25univ/umcp/html/umcpb.html</a:t>
            </a:r>
            <a:r>
              <a:rPr lang="en-US" sz="2000" dirty="0"/>
              <a:t> for school data like ranking, SAT scores, and endowment</a:t>
            </a:r>
          </a:p>
          <a:p>
            <a:r>
              <a:rPr lang="en-US" sz="2000" u="sng" dirty="0">
                <a:hlinkClick r:id="rId8"/>
              </a:rPr>
              <a:t>http://sports.usatoday.com/ncaa/finances/</a:t>
            </a:r>
            <a:r>
              <a:rPr lang="en-US" sz="2000" u="sng" dirty="0"/>
              <a:t>, </a:t>
            </a:r>
            <a:r>
              <a:rPr lang="en-US" sz="2000" u="sng" dirty="0">
                <a:hlinkClick r:id="rId9"/>
              </a:rPr>
              <a:t>http://www.nwherald.com/2016/01/27/what-big-ten-athletic-departments-spentmadepaid-in-2014-15/aohcy86/</a:t>
            </a:r>
            <a:r>
              <a:rPr lang="en-US" sz="2000" dirty="0"/>
              <a:t>, and </a:t>
            </a:r>
            <a:r>
              <a:rPr lang="en-US" sz="2000" u="sng" dirty="0">
                <a:hlinkClick r:id="rId10"/>
              </a:rPr>
              <a:t>http://www.pennlive.com/pennstatefootball/index.ssf/2017/05/penn_state_football_b1g_revenu.html</a:t>
            </a:r>
            <a:r>
              <a:rPr lang="en-US" sz="2000" dirty="0"/>
              <a:t> for school revenue and expenses</a:t>
            </a:r>
          </a:p>
        </p:txBody>
      </p:sp>
    </p:spTree>
    <p:extLst>
      <p:ext uri="{BB962C8B-B14F-4D97-AF65-F5344CB8AC3E}">
        <p14:creationId xmlns:p14="http://schemas.microsoft.com/office/powerpoint/2010/main" val="80237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71716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2273"/>
            <a:ext cx="8596668" cy="4800650"/>
          </a:xfrm>
        </p:spPr>
        <p:txBody>
          <a:bodyPr>
            <a:normAutofit/>
          </a:bodyPr>
          <a:lstStyle/>
          <a:p>
            <a:r>
              <a:rPr lang="en-US" sz="2400" dirty="0"/>
              <a:t>FUBAR is a sports website that can be use to look up basketball and football stats for schools in the Big 10</a:t>
            </a:r>
          </a:p>
          <a:p>
            <a:pPr lvl="1"/>
            <a:r>
              <a:rPr lang="en-US" sz="2000" dirty="0"/>
              <a:t>Includes in depth information about players, the school itself, and the school’s teams</a:t>
            </a:r>
          </a:p>
          <a:p>
            <a:r>
              <a:rPr lang="en-US" sz="2400" dirty="0"/>
              <a:t>It’s a tool for fans, coaches, and administrators that can be used to explore the factors that contribute to winning teams</a:t>
            </a:r>
          </a:p>
          <a:p>
            <a:r>
              <a:rPr lang="en-US" sz="2400" dirty="0"/>
              <a:t>It can be used to obtain inside knowledge, found nowhere else, about a particular players criminal history, GPA, injury history, and much more!</a:t>
            </a:r>
          </a:p>
        </p:txBody>
      </p:sp>
    </p:spTree>
    <p:extLst>
      <p:ext uri="{BB962C8B-B14F-4D97-AF65-F5344CB8AC3E}">
        <p14:creationId xmlns:p14="http://schemas.microsoft.com/office/powerpoint/2010/main" val="406568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1A2078-CB78-4180-8B13-80989998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741" y="416064"/>
            <a:ext cx="8596668" cy="846652"/>
          </a:xfrm>
        </p:spPr>
        <p:txBody>
          <a:bodyPr/>
          <a:lstStyle/>
          <a:p>
            <a:r>
              <a:rPr lang="en-US" dirty="0"/>
              <a:t>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56FC8D-AFA1-4D40-971A-793E1D8AE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01097"/>
            <a:ext cx="8596668" cy="2831690"/>
          </a:xfrm>
        </p:spPr>
        <p:txBody>
          <a:bodyPr/>
          <a:lstStyle/>
          <a:p>
            <a:r>
              <a:rPr lang="en-US" dirty="0"/>
              <a:t>User can:</a:t>
            </a:r>
          </a:p>
          <a:p>
            <a:pPr lvl="1"/>
            <a:r>
              <a:rPr lang="en-US" dirty="0"/>
              <a:t>Create your own data list with parameter fields that you choose</a:t>
            </a:r>
          </a:p>
          <a:p>
            <a:pPr lvl="1"/>
            <a:r>
              <a:rPr lang="en-US" dirty="0"/>
              <a:t>Explore existing queries about BIG10 Basketball and Football Teams</a:t>
            </a:r>
          </a:p>
          <a:p>
            <a:pPr lvl="1"/>
            <a:r>
              <a:rPr lang="en-US" dirty="0"/>
              <a:t>Update the database by inserting new players</a:t>
            </a:r>
          </a:p>
          <a:p>
            <a:pPr lvl="1"/>
            <a:r>
              <a:rPr lang="en-US" dirty="0"/>
              <a:t>Update the database by modifying the information of an existing player (can only do this if you know a players school and secret personal student ID number)</a:t>
            </a:r>
          </a:p>
          <a:p>
            <a:pPr lvl="1"/>
            <a:r>
              <a:rPr lang="en-US" dirty="0"/>
              <a:t>Delete a particular player (maybe they got cut from the team?)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B66DDB2-08CB-43AA-B7A4-7EF6F0EEC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181" y="4511277"/>
            <a:ext cx="4318971" cy="140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0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ectangle 271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33240" y="5211238"/>
            <a:ext cx="1108904" cy="4745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School</a:t>
            </a:r>
          </a:p>
        </p:txBody>
      </p:sp>
      <p:sp>
        <p:nvSpPr>
          <p:cNvPr id="5" name="Rectangle 4"/>
          <p:cNvSpPr/>
          <p:nvPr/>
        </p:nvSpPr>
        <p:spPr>
          <a:xfrm>
            <a:off x="7097506" y="3508224"/>
            <a:ext cx="1395105" cy="5677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331802" y="1948039"/>
            <a:ext cx="1340768" cy="4405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</a:t>
            </a:r>
          </a:p>
        </p:txBody>
      </p:sp>
      <p:sp>
        <p:nvSpPr>
          <p:cNvPr id="86" name="Oval 85"/>
          <p:cNvSpPr/>
          <p:nvPr/>
        </p:nvSpPr>
        <p:spPr>
          <a:xfrm>
            <a:off x="9887716" y="3938875"/>
            <a:ext cx="1889558" cy="4732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Hometown</a:t>
            </a:r>
          </a:p>
        </p:txBody>
      </p:sp>
      <p:cxnSp>
        <p:nvCxnSpPr>
          <p:cNvPr id="88" name="Straight Connector 87"/>
          <p:cNvCxnSpPr>
            <a:stCxn id="5" idx="3"/>
            <a:endCxn id="86" idx="2"/>
          </p:cNvCxnSpPr>
          <p:nvPr/>
        </p:nvCxnSpPr>
        <p:spPr>
          <a:xfrm>
            <a:off x="8492611" y="3792114"/>
            <a:ext cx="1395105" cy="3834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Diamond 88"/>
          <p:cNvSpPr/>
          <p:nvPr/>
        </p:nvSpPr>
        <p:spPr>
          <a:xfrm>
            <a:off x="8403959" y="864661"/>
            <a:ext cx="1520487" cy="1076900"/>
          </a:xfrm>
          <a:prstGeom prst="diamon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Plays for</a:t>
            </a:r>
          </a:p>
        </p:txBody>
      </p:sp>
      <p:sp>
        <p:nvSpPr>
          <p:cNvPr id="95" name="Oval 94"/>
          <p:cNvSpPr/>
          <p:nvPr/>
        </p:nvSpPr>
        <p:spPr>
          <a:xfrm>
            <a:off x="529042" y="523652"/>
            <a:ext cx="1234998" cy="5219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Wins</a:t>
            </a:r>
            <a:endParaRPr lang="en-US" dirty="0"/>
          </a:p>
        </p:txBody>
      </p:sp>
      <p:cxnSp>
        <p:nvCxnSpPr>
          <p:cNvPr id="97" name="Straight Connector 96"/>
          <p:cNvCxnSpPr>
            <a:stCxn id="69" idx="0"/>
            <a:endCxn id="95" idx="5"/>
          </p:cNvCxnSpPr>
          <p:nvPr/>
        </p:nvCxnSpPr>
        <p:spPr>
          <a:xfrm flipH="1" flipV="1">
            <a:off x="1583179" y="969156"/>
            <a:ext cx="419007" cy="97888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10639850" y="5196822"/>
            <a:ext cx="1426854" cy="5688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Injury Record</a:t>
            </a:r>
          </a:p>
        </p:txBody>
      </p:sp>
      <p:cxnSp>
        <p:nvCxnSpPr>
          <p:cNvPr id="104" name="Straight Connector 103"/>
          <p:cNvCxnSpPr>
            <a:stCxn id="102" idx="1"/>
            <a:endCxn id="5" idx="2"/>
          </p:cNvCxnSpPr>
          <p:nvPr/>
        </p:nvCxnSpPr>
        <p:spPr>
          <a:xfrm flipH="1" flipV="1">
            <a:off x="7795059" y="4076003"/>
            <a:ext cx="3053749" cy="120412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9149727" y="6178228"/>
            <a:ext cx="1584167" cy="6066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Criminal Record</a:t>
            </a:r>
          </a:p>
        </p:txBody>
      </p:sp>
      <p:cxnSp>
        <p:nvCxnSpPr>
          <p:cNvPr id="107" name="Straight Connector 106"/>
          <p:cNvCxnSpPr>
            <a:stCxn id="105" idx="0"/>
            <a:endCxn id="5" idx="2"/>
          </p:cNvCxnSpPr>
          <p:nvPr/>
        </p:nvCxnSpPr>
        <p:spPr>
          <a:xfrm flipH="1" flipV="1">
            <a:off x="7795059" y="4076003"/>
            <a:ext cx="2146752" cy="210222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1489327" y="86925"/>
            <a:ext cx="1340204" cy="60443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School</a:t>
            </a:r>
            <a:endParaRPr lang="en-US" u="sng" dirty="0"/>
          </a:p>
        </p:txBody>
      </p:sp>
      <p:cxnSp>
        <p:nvCxnSpPr>
          <p:cNvPr id="112" name="Straight Connector 111"/>
          <p:cNvCxnSpPr>
            <a:stCxn id="69" idx="0"/>
            <a:endCxn id="109" idx="4"/>
          </p:cNvCxnSpPr>
          <p:nvPr/>
        </p:nvCxnSpPr>
        <p:spPr>
          <a:xfrm flipV="1">
            <a:off x="2002186" y="691356"/>
            <a:ext cx="157243" cy="125668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10095" y="4993486"/>
            <a:ext cx="1105329" cy="47090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Name</a:t>
            </a:r>
          </a:p>
        </p:txBody>
      </p:sp>
      <p:cxnSp>
        <p:nvCxnSpPr>
          <p:cNvPr id="114" name="Straight Connector 113"/>
          <p:cNvCxnSpPr>
            <a:stCxn id="4" idx="1"/>
            <a:endCxn id="113" idx="7"/>
          </p:cNvCxnSpPr>
          <p:nvPr/>
        </p:nvCxnSpPr>
        <p:spPr>
          <a:xfrm flipH="1" flipV="1">
            <a:off x="953552" y="5062448"/>
            <a:ext cx="579688" cy="3860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10500678" y="4506648"/>
            <a:ext cx="1155678" cy="589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cxnSp>
        <p:nvCxnSpPr>
          <p:cNvPr id="118" name="Straight Connector 117"/>
          <p:cNvCxnSpPr>
            <a:stCxn id="117" idx="2"/>
            <a:endCxn id="5" idx="3"/>
          </p:cNvCxnSpPr>
          <p:nvPr/>
        </p:nvCxnSpPr>
        <p:spPr>
          <a:xfrm flipH="1" flipV="1">
            <a:off x="8492611" y="3792114"/>
            <a:ext cx="2008067" cy="1009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1" y="1282874"/>
            <a:ext cx="1454426" cy="5465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Losses</a:t>
            </a:r>
            <a:endParaRPr lang="en-US" dirty="0"/>
          </a:p>
        </p:txBody>
      </p:sp>
      <p:cxnSp>
        <p:nvCxnSpPr>
          <p:cNvPr id="139" name="Straight Connector 138"/>
          <p:cNvCxnSpPr>
            <a:stCxn id="137" idx="5"/>
            <a:endCxn id="69" idx="0"/>
          </p:cNvCxnSpPr>
          <p:nvPr/>
        </p:nvCxnSpPr>
        <p:spPr>
          <a:xfrm>
            <a:off x="1241431" y="1749361"/>
            <a:ext cx="760755" cy="19867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89" idx="0"/>
            <a:endCxn id="35" idx="2"/>
          </p:cNvCxnSpPr>
          <p:nvPr/>
        </p:nvCxnSpPr>
        <p:spPr>
          <a:xfrm flipH="1" flipV="1">
            <a:off x="7398394" y="666374"/>
            <a:ext cx="1765809" cy="19828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10705173" y="1626981"/>
            <a:ext cx="1387869" cy="7135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Playing Time</a:t>
            </a:r>
          </a:p>
        </p:txBody>
      </p:sp>
      <p:cxnSp>
        <p:nvCxnSpPr>
          <p:cNvPr id="195" name="Straight Connector 194"/>
          <p:cNvCxnSpPr>
            <a:stCxn id="89" idx="3"/>
            <a:endCxn id="194" idx="2"/>
          </p:cNvCxnSpPr>
          <p:nvPr/>
        </p:nvCxnSpPr>
        <p:spPr>
          <a:xfrm>
            <a:off x="9924446" y="1403111"/>
            <a:ext cx="780727" cy="5806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9090699" y="3258422"/>
            <a:ext cx="1749301" cy="66640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School ID</a:t>
            </a:r>
          </a:p>
        </p:txBody>
      </p:sp>
      <p:cxnSp>
        <p:nvCxnSpPr>
          <p:cNvPr id="201" name="Straight Connector 200"/>
          <p:cNvCxnSpPr>
            <a:stCxn id="5" idx="3"/>
            <a:endCxn id="200" idx="2"/>
          </p:cNvCxnSpPr>
          <p:nvPr/>
        </p:nvCxnSpPr>
        <p:spPr>
          <a:xfrm flipV="1">
            <a:off x="8492611" y="3591623"/>
            <a:ext cx="598088" cy="20049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1232504" y="3479674"/>
            <a:ext cx="1483601" cy="121132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Funding Spent on </a:t>
            </a:r>
            <a:r>
              <a:rPr lang="en-US" dirty="0" smtClean="0"/>
              <a:t>Sports</a:t>
            </a:r>
            <a:endParaRPr lang="en-US" dirty="0"/>
          </a:p>
        </p:txBody>
      </p:sp>
      <p:cxnSp>
        <p:nvCxnSpPr>
          <p:cNvPr id="210" name="Straight Connector 209"/>
          <p:cNvCxnSpPr>
            <a:stCxn id="206" idx="4"/>
          </p:cNvCxnSpPr>
          <p:nvPr/>
        </p:nvCxnSpPr>
        <p:spPr>
          <a:xfrm flipV="1">
            <a:off x="1974305" y="4539479"/>
            <a:ext cx="483749" cy="15151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Oval 211"/>
          <p:cNvSpPr/>
          <p:nvPr/>
        </p:nvSpPr>
        <p:spPr>
          <a:xfrm>
            <a:off x="28449" y="5547029"/>
            <a:ext cx="1391608" cy="57528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School Rank</a:t>
            </a:r>
          </a:p>
        </p:txBody>
      </p:sp>
      <p:cxnSp>
        <p:nvCxnSpPr>
          <p:cNvPr id="213" name="Straight Connector 212"/>
          <p:cNvCxnSpPr>
            <a:stCxn id="4" idx="1"/>
            <a:endCxn id="212" idx="7"/>
          </p:cNvCxnSpPr>
          <p:nvPr/>
        </p:nvCxnSpPr>
        <p:spPr>
          <a:xfrm flipH="1">
            <a:off x="1216261" y="5448520"/>
            <a:ext cx="316979" cy="1827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/>
          <p:cNvSpPr/>
          <p:nvPr/>
        </p:nvSpPr>
        <p:spPr>
          <a:xfrm>
            <a:off x="4850" y="4192260"/>
            <a:ext cx="1270636" cy="6428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Budget</a:t>
            </a:r>
          </a:p>
        </p:txBody>
      </p:sp>
      <p:cxnSp>
        <p:nvCxnSpPr>
          <p:cNvPr id="218" name="Straight Connector 217"/>
          <p:cNvCxnSpPr>
            <a:stCxn id="216" idx="5"/>
            <a:endCxn id="4" idx="1"/>
          </p:cNvCxnSpPr>
          <p:nvPr/>
        </p:nvCxnSpPr>
        <p:spPr>
          <a:xfrm>
            <a:off x="1089406" y="4740995"/>
            <a:ext cx="443834" cy="70752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9" idx="2"/>
            <a:endCxn id="5" idx="0"/>
          </p:cNvCxnSpPr>
          <p:nvPr/>
        </p:nvCxnSpPr>
        <p:spPr>
          <a:xfrm flipH="1">
            <a:off x="7795059" y="1941561"/>
            <a:ext cx="1369144" cy="156666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255824" y="5739497"/>
            <a:ext cx="892727" cy="43873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GPA</a:t>
            </a:r>
          </a:p>
        </p:txBody>
      </p:sp>
      <p:sp>
        <p:nvSpPr>
          <p:cNvPr id="68" name="Oval 67"/>
          <p:cNvSpPr/>
          <p:nvPr/>
        </p:nvSpPr>
        <p:spPr>
          <a:xfrm>
            <a:off x="8379247" y="5654666"/>
            <a:ext cx="1156376" cy="5601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Major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64353" y="134649"/>
            <a:ext cx="2068082" cy="5317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Football Team</a:t>
            </a:r>
          </a:p>
        </p:txBody>
      </p:sp>
      <p:sp>
        <p:nvSpPr>
          <p:cNvPr id="36" name="Isosceles Triangle 35"/>
          <p:cNvSpPr/>
          <p:nvPr/>
        </p:nvSpPr>
        <p:spPr>
          <a:xfrm rot="15225397">
            <a:off x="3248065" y="1520109"/>
            <a:ext cx="1024599" cy="600984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Isa</a:t>
            </a:r>
          </a:p>
        </p:txBody>
      </p:sp>
      <p:cxnSp>
        <p:nvCxnSpPr>
          <p:cNvPr id="38" name="Straight Connector 37"/>
          <p:cNvCxnSpPr>
            <a:stCxn id="36" idx="3"/>
            <a:endCxn id="35" idx="2"/>
          </p:cNvCxnSpPr>
          <p:nvPr/>
        </p:nvCxnSpPr>
        <p:spPr>
          <a:xfrm flipV="1">
            <a:off x="4048861" y="666374"/>
            <a:ext cx="3349533" cy="107017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0"/>
            <a:endCxn id="69" idx="3"/>
          </p:cNvCxnSpPr>
          <p:nvPr/>
        </p:nvCxnSpPr>
        <p:spPr>
          <a:xfrm flipH="1">
            <a:off x="2672570" y="1904654"/>
            <a:ext cx="799297" cy="26367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344528" y="108188"/>
            <a:ext cx="1869864" cy="5234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Basketball Team</a:t>
            </a:r>
          </a:p>
        </p:txBody>
      </p:sp>
      <p:sp>
        <p:nvSpPr>
          <p:cNvPr id="196" name="Isosceles Triangle 195"/>
          <p:cNvSpPr/>
          <p:nvPr/>
        </p:nvSpPr>
        <p:spPr>
          <a:xfrm rot="13156519">
            <a:off x="1956846" y="1068774"/>
            <a:ext cx="1067053" cy="600984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Isa</a:t>
            </a:r>
          </a:p>
        </p:txBody>
      </p:sp>
      <p:cxnSp>
        <p:nvCxnSpPr>
          <p:cNvPr id="181" name="Straight Connector 180"/>
          <p:cNvCxnSpPr>
            <a:stCxn id="85" idx="1"/>
            <a:endCxn id="196" idx="3"/>
          </p:cNvCxnSpPr>
          <p:nvPr/>
        </p:nvCxnSpPr>
        <p:spPr>
          <a:xfrm flipH="1">
            <a:off x="2680598" y="369911"/>
            <a:ext cx="663930" cy="76674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96" idx="0"/>
            <a:endCxn id="69" idx="0"/>
          </p:cNvCxnSpPr>
          <p:nvPr/>
        </p:nvCxnSpPr>
        <p:spPr>
          <a:xfrm flipH="1">
            <a:off x="2002186" y="1601880"/>
            <a:ext cx="297960" cy="34615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10347374" y="1102447"/>
            <a:ext cx="1453212" cy="42757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Tackles</a:t>
            </a:r>
            <a:endParaRPr lang="en-US" dirty="0"/>
          </a:p>
        </p:txBody>
      </p:sp>
      <p:cxnSp>
        <p:nvCxnSpPr>
          <p:cNvPr id="190" name="Straight Connector 189"/>
          <p:cNvCxnSpPr>
            <a:stCxn id="89" idx="3"/>
            <a:endCxn id="186" idx="2"/>
          </p:cNvCxnSpPr>
          <p:nvPr/>
        </p:nvCxnSpPr>
        <p:spPr>
          <a:xfrm flipV="1">
            <a:off x="9924446" y="1316233"/>
            <a:ext cx="422928" cy="8687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Oval 220"/>
          <p:cNvSpPr/>
          <p:nvPr/>
        </p:nvSpPr>
        <p:spPr>
          <a:xfrm>
            <a:off x="9878621" y="533902"/>
            <a:ext cx="2033938" cy="4457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Touchdowns</a:t>
            </a:r>
            <a:endParaRPr lang="en-US" dirty="0"/>
          </a:p>
        </p:txBody>
      </p:sp>
      <p:cxnSp>
        <p:nvCxnSpPr>
          <p:cNvPr id="223" name="Straight Connector 222"/>
          <p:cNvCxnSpPr>
            <a:stCxn id="221" idx="2"/>
            <a:endCxn id="89" idx="0"/>
          </p:cNvCxnSpPr>
          <p:nvPr/>
        </p:nvCxnSpPr>
        <p:spPr>
          <a:xfrm flipH="1">
            <a:off x="9164203" y="756767"/>
            <a:ext cx="714418" cy="1078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Diamond 234"/>
          <p:cNvSpPr/>
          <p:nvPr/>
        </p:nvSpPr>
        <p:spPr>
          <a:xfrm>
            <a:off x="5534988" y="2504359"/>
            <a:ext cx="1603924" cy="1076900"/>
          </a:xfrm>
          <a:prstGeom prst="diamon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Plays for</a:t>
            </a:r>
          </a:p>
        </p:txBody>
      </p:sp>
      <p:cxnSp>
        <p:nvCxnSpPr>
          <p:cNvPr id="237" name="Straight Connector 236"/>
          <p:cNvCxnSpPr>
            <a:stCxn id="235" idx="2"/>
            <a:endCxn id="5" idx="1"/>
          </p:cNvCxnSpPr>
          <p:nvPr/>
        </p:nvCxnSpPr>
        <p:spPr>
          <a:xfrm>
            <a:off x="6336950" y="3581259"/>
            <a:ext cx="760556" cy="2108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235" idx="0"/>
            <a:endCxn id="85" idx="2"/>
          </p:cNvCxnSpPr>
          <p:nvPr/>
        </p:nvCxnSpPr>
        <p:spPr>
          <a:xfrm flipH="1" flipV="1">
            <a:off x="4279460" y="631633"/>
            <a:ext cx="2057490" cy="187272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247"/>
          <p:cNvSpPr/>
          <p:nvPr/>
        </p:nvSpPr>
        <p:spPr>
          <a:xfrm>
            <a:off x="8663441" y="96602"/>
            <a:ext cx="1602041" cy="42352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Position</a:t>
            </a:r>
            <a:endParaRPr lang="en-US" dirty="0"/>
          </a:p>
        </p:txBody>
      </p:sp>
      <p:cxnSp>
        <p:nvCxnSpPr>
          <p:cNvPr id="250" name="Straight Connector 249"/>
          <p:cNvCxnSpPr>
            <a:stCxn id="248" idx="4"/>
            <a:endCxn id="89" idx="0"/>
          </p:cNvCxnSpPr>
          <p:nvPr/>
        </p:nvCxnSpPr>
        <p:spPr>
          <a:xfrm flipH="1">
            <a:off x="9164203" y="520125"/>
            <a:ext cx="300259" cy="3445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>
            <a:off x="5734953" y="1251917"/>
            <a:ext cx="1484901" cy="55620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Passes</a:t>
            </a:r>
          </a:p>
        </p:txBody>
      </p:sp>
      <p:cxnSp>
        <p:nvCxnSpPr>
          <p:cNvPr id="253" name="Straight Connector 252"/>
          <p:cNvCxnSpPr>
            <a:stCxn id="251" idx="4"/>
            <a:endCxn id="235" idx="3"/>
          </p:cNvCxnSpPr>
          <p:nvPr/>
        </p:nvCxnSpPr>
        <p:spPr>
          <a:xfrm>
            <a:off x="6477404" y="1808118"/>
            <a:ext cx="661508" cy="123469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Oval 253"/>
          <p:cNvSpPr/>
          <p:nvPr/>
        </p:nvSpPr>
        <p:spPr>
          <a:xfrm>
            <a:off x="2863641" y="3662600"/>
            <a:ext cx="1443647" cy="6164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Playing Time</a:t>
            </a:r>
          </a:p>
        </p:txBody>
      </p:sp>
      <p:cxnSp>
        <p:nvCxnSpPr>
          <p:cNvPr id="255" name="Straight Connector 254"/>
          <p:cNvCxnSpPr>
            <a:stCxn id="235" idx="1"/>
            <a:endCxn id="254" idx="7"/>
          </p:cNvCxnSpPr>
          <p:nvPr/>
        </p:nvCxnSpPr>
        <p:spPr>
          <a:xfrm flipH="1">
            <a:off x="4095871" y="3042809"/>
            <a:ext cx="1439117" cy="71006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val 255"/>
          <p:cNvSpPr/>
          <p:nvPr/>
        </p:nvSpPr>
        <p:spPr>
          <a:xfrm>
            <a:off x="2911614" y="3188792"/>
            <a:ext cx="1391371" cy="42908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Position</a:t>
            </a:r>
          </a:p>
        </p:txBody>
      </p:sp>
      <p:cxnSp>
        <p:nvCxnSpPr>
          <p:cNvPr id="257" name="Straight Connector 256"/>
          <p:cNvCxnSpPr>
            <a:stCxn id="235" idx="1"/>
            <a:endCxn id="256" idx="7"/>
          </p:cNvCxnSpPr>
          <p:nvPr/>
        </p:nvCxnSpPr>
        <p:spPr>
          <a:xfrm flipH="1">
            <a:off x="4099223" y="3042809"/>
            <a:ext cx="1435765" cy="20882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Oval 305"/>
          <p:cNvSpPr/>
          <p:nvPr/>
        </p:nvSpPr>
        <p:spPr>
          <a:xfrm>
            <a:off x="3068062" y="2722272"/>
            <a:ext cx="1695669" cy="4341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Turnovers</a:t>
            </a:r>
            <a:endParaRPr lang="en-US" dirty="0"/>
          </a:p>
        </p:txBody>
      </p:sp>
      <p:cxnSp>
        <p:nvCxnSpPr>
          <p:cNvPr id="308" name="Straight Connector 307"/>
          <p:cNvCxnSpPr>
            <a:stCxn id="306" idx="6"/>
            <a:endCxn id="235" idx="1"/>
          </p:cNvCxnSpPr>
          <p:nvPr/>
        </p:nvCxnSpPr>
        <p:spPr>
          <a:xfrm>
            <a:off x="4763731" y="2939349"/>
            <a:ext cx="771257" cy="1034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Oval 308"/>
          <p:cNvSpPr/>
          <p:nvPr/>
        </p:nvSpPr>
        <p:spPr>
          <a:xfrm>
            <a:off x="2809730" y="2247008"/>
            <a:ext cx="1671049" cy="4426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Rebounds</a:t>
            </a:r>
            <a:endParaRPr lang="en-US" dirty="0"/>
          </a:p>
        </p:txBody>
      </p:sp>
      <p:cxnSp>
        <p:nvCxnSpPr>
          <p:cNvPr id="311" name="Straight Connector 310"/>
          <p:cNvCxnSpPr>
            <a:stCxn id="309" idx="6"/>
            <a:endCxn id="235" idx="1"/>
          </p:cNvCxnSpPr>
          <p:nvPr/>
        </p:nvCxnSpPr>
        <p:spPr>
          <a:xfrm>
            <a:off x="4480779" y="2468350"/>
            <a:ext cx="1054209" cy="57445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Oval 316"/>
          <p:cNvSpPr/>
          <p:nvPr/>
        </p:nvSpPr>
        <p:spPr>
          <a:xfrm>
            <a:off x="4322060" y="1745406"/>
            <a:ext cx="1348994" cy="58524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Points Scored</a:t>
            </a:r>
            <a:endParaRPr lang="en-US" dirty="0"/>
          </a:p>
        </p:txBody>
      </p:sp>
      <p:cxnSp>
        <p:nvCxnSpPr>
          <p:cNvPr id="319" name="Straight Connector 318"/>
          <p:cNvCxnSpPr>
            <a:stCxn id="317" idx="4"/>
            <a:endCxn id="235" idx="1"/>
          </p:cNvCxnSpPr>
          <p:nvPr/>
        </p:nvCxnSpPr>
        <p:spPr>
          <a:xfrm>
            <a:off x="4996557" y="2330648"/>
            <a:ext cx="538431" cy="7121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Oval 319"/>
          <p:cNvSpPr/>
          <p:nvPr/>
        </p:nvSpPr>
        <p:spPr>
          <a:xfrm>
            <a:off x="130760" y="6180023"/>
            <a:ext cx="1928420" cy="6242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of students</a:t>
            </a:r>
          </a:p>
        </p:txBody>
      </p:sp>
      <p:cxnSp>
        <p:nvCxnSpPr>
          <p:cNvPr id="331" name="Straight Connector 330"/>
          <p:cNvCxnSpPr>
            <a:stCxn id="4" idx="2"/>
            <a:endCxn id="320" idx="6"/>
          </p:cNvCxnSpPr>
          <p:nvPr/>
        </p:nvCxnSpPr>
        <p:spPr>
          <a:xfrm flipH="1">
            <a:off x="2059180" y="5685802"/>
            <a:ext cx="28512" cy="80632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1345594" y="2655533"/>
            <a:ext cx="1454426" cy="6556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Coach’s Salary</a:t>
            </a:r>
            <a:endParaRPr lang="en-US" dirty="0"/>
          </a:p>
        </p:txBody>
      </p:sp>
      <p:cxnSp>
        <p:nvCxnSpPr>
          <p:cNvPr id="52" name="Straight Connector 51"/>
          <p:cNvCxnSpPr>
            <a:stCxn id="115" idx="0"/>
            <a:endCxn id="69" idx="2"/>
          </p:cNvCxnSpPr>
          <p:nvPr/>
        </p:nvCxnSpPr>
        <p:spPr>
          <a:xfrm flipH="1" flipV="1">
            <a:off x="2002186" y="2388612"/>
            <a:ext cx="70621" cy="266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51664" y="2487572"/>
            <a:ext cx="1309521" cy="46038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Coach</a:t>
            </a:r>
            <a:endParaRPr lang="en-US" dirty="0"/>
          </a:p>
        </p:txBody>
      </p:sp>
      <p:cxnSp>
        <p:nvCxnSpPr>
          <p:cNvPr id="79" name="Straight Connector 78"/>
          <p:cNvCxnSpPr>
            <a:stCxn id="119" idx="7"/>
            <a:endCxn id="69" idx="2"/>
          </p:cNvCxnSpPr>
          <p:nvPr/>
        </p:nvCxnSpPr>
        <p:spPr>
          <a:xfrm flipV="1">
            <a:off x="1169410" y="2388612"/>
            <a:ext cx="832776" cy="166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4170013" y="3963036"/>
            <a:ext cx="1423392" cy="69218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Jersey Number</a:t>
            </a:r>
            <a:endParaRPr lang="en-US" dirty="0"/>
          </a:p>
        </p:txBody>
      </p:sp>
      <p:cxnSp>
        <p:nvCxnSpPr>
          <p:cNvPr id="101" name="Straight Connector 100"/>
          <p:cNvCxnSpPr>
            <a:stCxn id="156" idx="0"/>
            <a:endCxn id="235" idx="1"/>
          </p:cNvCxnSpPr>
          <p:nvPr/>
        </p:nvCxnSpPr>
        <p:spPr>
          <a:xfrm flipV="1">
            <a:off x="4881709" y="3042809"/>
            <a:ext cx="653279" cy="920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>
            <a:off x="5204655" y="3505483"/>
            <a:ext cx="1008382" cy="53624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Fouls</a:t>
            </a:r>
            <a:endParaRPr lang="en-US" dirty="0"/>
          </a:p>
        </p:txBody>
      </p:sp>
      <p:cxnSp>
        <p:nvCxnSpPr>
          <p:cNvPr id="106" name="Straight Connector 105"/>
          <p:cNvCxnSpPr>
            <a:stCxn id="159" idx="7"/>
            <a:endCxn id="235" idx="2"/>
          </p:cNvCxnSpPr>
          <p:nvPr/>
        </p:nvCxnSpPr>
        <p:spPr>
          <a:xfrm flipV="1">
            <a:off x="6065363" y="3581259"/>
            <a:ext cx="271587" cy="2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>
          <a:xfrm>
            <a:off x="6975631" y="1709432"/>
            <a:ext cx="1484901" cy="55620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Assists</a:t>
            </a:r>
            <a:endParaRPr lang="en-US" dirty="0"/>
          </a:p>
        </p:txBody>
      </p:sp>
      <p:cxnSp>
        <p:nvCxnSpPr>
          <p:cNvPr id="120" name="Straight Connector 119"/>
          <p:cNvCxnSpPr>
            <a:stCxn id="235" idx="3"/>
            <a:endCxn id="165" idx="4"/>
          </p:cNvCxnSpPr>
          <p:nvPr/>
        </p:nvCxnSpPr>
        <p:spPr>
          <a:xfrm flipV="1">
            <a:off x="7138912" y="2265633"/>
            <a:ext cx="579170" cy="777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6299123" y="4104779"/>
            <a:ext cx="1169714" cy="53624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Steals</a:t>
            </a:r>
            <a:endParaRPr lang="en-US" dirty="0"/>
          </a:p>
        </p:txBody>
      </p:sp>
      <p:cxnSp>
        <p:nvCxnSpPr>
          <p:cNvPr id="125" name="Straight Connector 124"/>
          <p:cNvCxnSpPr>
            <a:stCxn id="171" idx="0"/>
            <a:endCxn id="235" idx="2"/>
          </p:cNvCxnSpPr>
          <p:nvPr/>
        </p:nvCxnSpPr>
        <p:spPr>
          <a:xfrm flipH="1" flipV="1">
            <a:off x="6336950" y="3581259"/>
            <a:ext cx="547030" cy="5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/>
          <p:cNvSpPr/>
          <p:nvPr/>
        </p:nvSpPr>
        <p:spPr>
          <a:xfrm>
            <a:off x="5365485" y="4641021"/>
            <a:ext cx="1169714" cy="53624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Blocks</a:t>
            </a:r>
            <a:endParaRPr lang="en-US" dirty="0"/>
          </a:p>
        </p:txBody>
      </p:sp>
      <p:cxnSp>
        <p:nvCxnSpPr>
          <p:cNvPr id="129" name="Straight Connector 128"/>
          <p:cNvCxnSpPr>
            <a:stCxn id="175" idx="0"/>
            <a:endCxn id="235" idx="2"/>
          </p:cNvCxnSpPr>
          <p:nvPr/>
        </p:nvCxnSpPr>
        <p:spPr>
          <a:xfrm flipV="1">
            <a:off x="5950342" y="3581259"/>
            <a:ext cx="386608" cy="105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Oval 201"/>
          <p:cNvSpPr/>
          <p:nvPr/>
        </p:nvSpPr>
        <p:spPr>
          <a:xfrm>
            <a:off x="10804131" y="2526045"/>
            <a:ext cx="1387869" cy="7135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Goals</a:t>
            </a:r>
            <a:endParaRPr lang="en-US" dirty="0"/>
          </a:p>
        </p:txBody>
      </p:sp>
      <p:cxnSp>
        <p:nvCxnSpPr>
          <p:cNvPr id="157" name="Straight Connector 156"/>
          <p:cNvCxnSpPr>
            <a:stCxn id="89" idx="3"/>
            <a:endCxn id="202" idx="2"/>
          </p:cNvCxnSpPr>
          <p:nvPr/>
        </p:nvCxnSpPr>
        <p:spPr>
          <a:xfrm>
            <a:off x="9924446" y="1403111"/>
            <a:ext cx="879685" cy="1479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Oval 258"/>
          <p:cNvSpPr/>
          <p:nvPr/>
        </p:nvSpPr>
        <p:spPr>
          <a:xfrm>
            <a:off x="10741606" y="6163094"/>
            <a:ext cx="1340204" cy="60443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School</a:t>
            </a:r>
            <a:endParaRPr lang="en-US" u="sng" dirty="0"/>
          </a:p>
        </p:txBody>
      </p:sp>
      <p:cxnSp>
        <p:nvCxnSpPr>
          <p:cNvPr id="244" name="Straight Connector 243"/>
          <p:cNvCxnSpPr>
            <a:stCxn id="5" idx="2"/>
            <a:endCxn id="259" idx="0"/>
          </p:cNvCxnSpPr>
          <p:nvPr/>
        </p:nvCxnSpPr>
        <p:spPr>
          <a:xfrm>
            <a:off x="7795059" y="4076003"/>
            <a:ext cx="3616649" cy="2087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endCxn id="4" idx="0"/>
          </p:cNvCxnSpPr>
          <p:nvPr/>
        </p:nvCxnSpPr>
        <p:spPr>
          <a:xfrm>
            <a:off x="2025312" y="4704087"/>
            <a:ext cx="62380" cy="507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endCxn id="5" idx="2"/>
          </p:cNvCxnSpPr>
          <p:nvPr/>
        </p:nvCxnSpPr>
        <p:spPr>
          <a:xfrm flipV="1">
            <a:off x="7726823" y="4076003"/>
            <a:ext cx="68236" cy="1658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68" idx="0"/>
            <a:endCxn id="5" idx="2"/>
          </p:cNvCxnSpPr>
          <p:nvPr/>
        </p:nvCxnSpPr>
        <p:spPr>
          <a:xfrm flipH="1" flipV="1">
            <a:off x="7795059" y="4076003"/>
            <a:ext cx="1162376" cy="1578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Oval 296"/>
          <p:cNvSpPr/>
          <p:nvPr/>
        </p:nvSpPr>
        <p:spPr>
          <a:xfrm>
            <a:off x="8417946" y="2611744"/>
            <a:ext cx="1423392" cy="69218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Number</a:t>
            </a:r>
            <a:endParaRPr lang="en-US" dirty="0"/>
          </a:p>
        </p:txBody>
      </p:sp>
      <p:cxnSp>
        <p:nvCxnSpPr>
          <p:cNvPr id="290" name="Straight Connector 289"/>
          <p:cNvCxnSpPr>
            <a:stCxn id="297" idx="0"/>
            <a:endCxn id="89" idx="2"/>
          </p:cNvCxnSpPr>
          <p:nvPr/>
        </p:nvCxnSpPr>
        <p:spPr>
          <a:xfrm flipV="1">
            <a:off x="9129642" y="1941561"/>
            <a:ext cx="34561" cy="67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2119256" y="6258793"/>
            <a:ext cx="1928420" cy="6242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Enrollment Rate</a:t>
            </a:r>
            <a:endParaRPr lang="en-US" dirty="0"/>
          </a:p>
        </p:txBody>
      </p:sp>
      <p:cxnSp>
        <p:nvCxnSpPr>
          <p:cNvPr id="292" name="Straight Connector 291"/>
          <p:cNvCxnSpPr>
            <a:stCxn id="300" idx="0"/>
            <a:endCxn id="4" idx="2"/>
          </p:cNvCxnSpPr>
          <p:nvPr/>
        </p:nvCxnSpPr>
        <p:spPr>
          <a:xfrm flipH="1" flipV="1">
            <a:off x="2087692" y="5685802"/>
            <a:ext cx="995774" cy="572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Oval 342"/>
          <p:cNvSpPr/>
          <p:nvPr/>
        </p:nvSpPr>
        <p:spPr>
          <a:xfrm>
            <a:off x="7702188" y="6258793"/>
            <a:ext cx="1426854" cy="5688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Height</a:t>
            </a:r>
            <a:endParaRPr lang="en-US" dirty="0"/>
          </a:p>
        </p:txBody>
      </p:sp>
      <p:cxnSp>
        <p:nvCxnSpPr>
          <p:cNvPr id="348" name="Straight Connector 347"/>
          <p:cNvCxnSpPr>
            <a:stCxn id="343" idx="0"/>
            <a:endCxn id="5" idx="2"/>
          </p:cNvCxnSpPr>
          <p:nvPr/>
        </p:nvCxnSpPr>
        <p:spPr>
          <a:xfrm flipH="1" flipV="1">
            <a:off x="7795059" y="4076003"/>
            <a:ext cx="620556" cy="2182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Oval 348"/>
          <p:cNvSpPr/>
          <p:nvPr/>
        </p:nvSpPr>
        <p:spPr>
          <a:xfrm>
            <a:off x="6206252" y="6264206"/>
            <a:ext cx="1426854" cy="5688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Weight</a:t>
            </a:r>
            <a:endParaRPr lang="en-US" dirty="0"/>
          </a:p>
        </p:txBody>
      </p:sp>
      <p:cxnSp>
        <p:nvCxnSpPr>
          <p:cNvPr id="351" name="Straight Connector 350"/>
          <p:cNvCxnSpPr>
            <a:stCxn id="349" idx="0"/>
            <a:endCxn id="5" idx="2"/>
          </p:cNvCxnSpPr>
          <p:nvPr/>
        </p:nvCxnSpPr>
        <p:spPr>
          <a:xfrm flipV="1">
            <a:off x="6919679" y="4076003"/>
            <a:ext cx="875380" cy="2188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Oval 371"/>
          <p:cNvSpPr/>
          <p:nvPr/>
        </p:nvSpPr>
        <p:spPr>
          <a:xfrm>
            <a:off x="5492825" y="5553455"/>
            <a:ext cx="1426854" cy="5688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374" name="Straight Connector 373"/>
          <p:cNvCxnSpPr>
            <a:stCxn id="372" idx="7"/>
            <a:endCxn id="5" idx="2"/>
          </p:cNvCxnSpPr>
          <p:nvPr/>
        </p:nvCxnSpPr>
        <p:spPr>
          <a:xfrm flipV="1">
            <a:off x="6710721" y="4076003"/>
            <a:ext cx="1084338" cy="156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Oval 375"/>
          <p:cNvSpPr/>
          <p:nvPr/>
        </p:nvSpPr>
        <p:spPr>
          <a:xfrm>
            <a:off x="9207162" y="2134795"/>
            <a:ext cx="1226376" cy="5207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cxnSp>
        <p:nvCxnSpPr>
          <p:cNvPr id="379" name="Straight Connector 378"/>
          <p:cNvCxnSpPr>
            <a:stCxn id="376" idx="0"/>
            <a:endCxn id="89" idx="3"/>
          </p:cNvCxnSpPr>
          <p:nvPr/>
        </p:nvCxnSpPr>
        <p:spPr>
          <a:xfrm flipV="1">
            <a:off x="9820350" y="1403111"/>
            <a:ext cx="104096" cy="731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Oval 381"/>
          <p:cNvSpPr/>
          <p:nvPr/>
        </p:nvSpPr>
        <p:spPr>
          <a:xfrm>
            <a:off x="3452866" y="5453416"/>
            <a:ext cx="1928420" cy="6242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Average ACT Score</a:t>
            </a:r>
            <a:endParaRPr lang="en-US" dirty="0"/>
          </a:p>
        </p:txBody>
      </p:sp>
      <p:cxnSp>
        <p:nvCxnSpPr>
          <p:cNvPr id="384" name="Straight Connector 383"/>
          <p:cNvCxnSpPr>
            <a:stCxn id="4" idx="3"/>
            <a:endCxn id="382" idx="2"/>
          </p:cNvCxnSpPr>
          <p:nvPr/>
        </p:nvCxnSpPr>
        <p:spPr>
          <a:xfrm>
            <a:off x="2642144" y="5448520"/>
            <a:ext cx="810722" cy="31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Oval 384"/>
          <p:cNvSpPr/>
          <p:nvPr/>
        </p:nvSpPr>
        <p:spPr>
          <a:xfrm>
            <a:off x="4137361" y="6129190"/>
            <a:ext cx="1928420" cy="6242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Average SAT Score</a:t>
            </a:r>
            <a:endParaRPr lang="en-US" dirty="0"/>
          </a:p>
        </p:txBody>
      </p:sp>
      <p:cxnSp>
        <p:nvCxnSpPr>
          <p:cNvPr id="387" name="Straight Connector 386"/>
          <p:cNvCxnSpPr>
            <a:stCxn id="385" idx="1"/>
            <a:endCxn id="4" idx="2"/>
          </p:cNvCxnSpPr>
          <p:nvPr/>
        </p:nvCxnSpPr>
        <p:spPr>
          <a:xfrm flipH="1" flipV="1">
            <a:off x="2087692" y="5685802"/>
            <a:ext cx="2332080" cy="534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Oval 414"/>
          <p:cNvSpPr/>
          <p:nvPr/>
        </p:nvSpPr>
        <p:spPr>
          <a:xfrm>
            <a:off x="2869426" y="4555261"/>
            <a:ext cx="1491809" cy="6220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Football Revenue</a:t>
            </a:r>
            <a:endParaRPr lang="en-US" b="1" dirty="0"/>
          </a:p>
        </p:txBody>
      </p:sp>
      <p:cxnSp>
        <p:nvCxnSpPr>
          <p:cNvPr id="417" name="Straight Connector 416"/>
          <p:cNvCxnSpPr>
            <a:stCxn id="4" idx="3"/>
            <a:endCxn id="415" idx="4"/>
          </p:cNvCxnSpPr>
          <p:nvPr/>
        </p:nvCxnSpPr>
        <p:spPr>
          <a:xfrm flipV="1">
            <a:off x="2642144" y="5177263"/>
            <a:ext cx="973187" cy="271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2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611" y="100781"/>
            <a:ext cx="8596668" cy="813619"/>
          </a:xfrm>
        </p:spPr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914401"/>
            <a:ext cx="9174589" cy="5126962"/>
          </a:xfrm>
        </p:spPr>
        <p:txBody>
          <a:bodyPr>
            <a:normAutofit/>
          </a:bodyPr>
          <a:lstStyle/>
          <a:p>
            <a:r>
              <a:rPr lang="en-US" sz="2400" dirty="0"/>
              <a:t>GPA is related to injuries (unless </a:t>
            </a:r>
            <a:r>
              <a:rPr lang="en-US" sz="2400" dirty="0" smtClean="0"/>
              <a:t>you’re </a:t>
            </a:r>
            <a:r>
              <a:rPr lang="en-US" sz="2400" dirty="0"/>
              <a:t>Penn State) and injuries are determined by position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93D97EB-352E-4B14-84E4-B95377BDE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88" y="2083524"/>
            <a:ext cx="4533933" cy="1614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A968A3F-F40F-485D-89EB-9EFD796B5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88" y="3698023"/>
            <a:ext cx="4481545" cy="9239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30F1AE8-0021-45F8-AC45-AF53EF4061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88" y="1807626"/>
            <a:ext cx="5157825" cy="280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4E223C1-39FA-4A75-8BFA-1B3ACADC04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88" y="5012153"/>
            <a:ext cx="3090885" cy="2952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48F7AC5-F809-47E3-ABE9-3D45B13F94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88" y="5304242"/>
            <a:ext cx="3019447" cy="6762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A30BC16-8401-4878-84B6-A28C3EB20F29}"/>
              </a:ext>
            </a:extLst>
          </p:cNvPr>
          <p:cNvSpPr txBox="1"/>
          <p:nvPr/>
        </p:nvSpPr>
        <p:spPr>
          <a:xfrm>
            <a:off x="6272919" y="3046491"/>
            <a:ext cx="57190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Query:</a:t>
            </a:r>
          </a:p>
          <a:p>
            <a:r>
              <a:rPr lang="en-US" dirty="0"/>
              <a:t>SELECT </a:t>
            </a:r>
            <a:r>
              <a:rPr lang="en-US" dirty="0" err="1"/>
              <a:t>a.Position</a:t>
            </a:r>
            <a:r>
              <a:rPr lang="en-US" dirty="0"/>
              <a:t>, AVG(</a:t>
            </a:r>
            <a:r>
              <a:rPr lang="en-US" dirty="0" err="1"/>
              <a:t>b.GPA</a:t>
            </a:r>
            <a:r>
              <a:rPr lang="en-US" dirty="0"/>
              <a:t>), AVG(</a:t>
            </a:r>
            <a:r>
              <a:rPr lang="en-US" dirty="0" err="1"/>
              <a:t>b.INJURIES</a:t>
            </a:r>
            <a:r>
              <a:rPr lang="en-US" dirty="0"/>
              <a:t>)</a:t>
            </a:r>
          </a:p>
          <a:p>
            <a:r>
              <a:rPr lang="en-US" dirty="0"/>
              <a:t>FROM </a:t>
            </a:r>
            <a:r>
              <a:rPr lang="en-US" dirty="0" err="1"/>
              <a:t>PlaysForF</a:t>
            </a:r>
            <a:r>
              <a:rPr lang="en-US" dirty="0"/>
              <a:t> a, </a:t>
            </a:r>
            <a:r>
              <a:rPr lang="en-US" dirty="0" err="1"/>
              <a:t>PlayerData</a:t>
            </a:r>
            <a:r>
              <a:rPr lang="en-US" dirty="0"/>
              <a:t> b</a:t>
            </a:r>
          </a:p>
          <a:p>
            <a:r>
              <a:rPr lang="en-US" dirty="0"/>
              <a:t>WHERE </a:t>
            </a:r>
            <a:r>
              <a:rPr lang="en-US" dirty="0" err="1"/>
              <a:t>a.IDnum</a:t>
            </a:r>
            <a:r>
              <a:rPr lang="en-US" dirty="0"/>
              <a:t> = </a:t>
            </a:r>
            <a:r>
              <a:rPr lang="en-US" dirty="0" err="1"/>
              <a:t>b.IDnum</a:t>
            </a:r>
            <a:r>
              <a:rPr lang="en-US" dirty="0"/>
              <a:t> AND </a:t>
            </a:r>
            <a:r>
              <a:rPr lang="en-US" dirty="0" err="1"/>
              <a:t>a.School</a:t>
            </a:r>
            <a:r>
              <a:rPr lang="en-US" dirty="0"/>
              <a:t> = </a:t>
            </a:r>
            <a:r>
              <a:rPr lang="en-US" dirty="0" err="1"/>
              <a:t>b.School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a.Position</a:t>
            </a:r>
            <a:endParaRPr lang="en-US" dirty="0"/>
          </a:p>
          <a:p>
            <a:r>
              <a:rPr lang="en-US" dirty="0"/>
              <a:t>ORDER BY AVG(</a:t>
            </a:r>
            <a:r>
              <a:rPr lang="en-US" dirty="0" err="1"/>
              <a:t>b.INJURIES</a:t>
            </a:r>
            <a:r>
              <a:rPr lang="en-US" dirty="0"/>
              <a:t>) </a:t>
            </a:r>
            <a:r>
              <a:rPr lang="en-US" dirty="0" err="1"/>
              <a:t>desc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76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891921"/>
              </p:ext>
            </p:extLst>
          </p:nvPr>
        </p:nvGraphicFramePr>
        <p:xfrm>
          <a:off x="3238875" y="1887671"/>
          <a:ext cx="5588950" cy="4800600"/>
        </p:xfrm>
        <a:graphic>
          <a:graphicData uri="http://schemas.openxmlformats.org/drawingml/2006/table">
            <a:tbl>
              <a:tblPr/>
              <a:tblGrid>
                <a:gridCol w="476319"/>
                <a:gridCol w="1634493"/>
                <a:gridCol w="1768979"/>
                <a:gridCol w="1709159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Tahoma" panose="020B0604030504040204" pitchFamily="34" charset="0"/>
                        </a:rPr>
                        <a:t>POS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AVG(f.TACKLES)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AVG(f.TOUCHDOWNS)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AVG(f.FIELD_GOALS)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WR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0.8571428571428571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TE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13.25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S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36.4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RB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36.16379310344828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5.758620689655173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QB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10.525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Tahoma" panose="020B0604030504040204" pitchFamily="34" charset="0"/>
                        </a:rPr>
                        <a:t>1.925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PK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14.545454545454545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P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OT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88.18181818181819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0.45454545454545453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OL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53.19166666666667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0.44583333333333336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NT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51.5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LS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LB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54.215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G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72.4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FB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56.827586206896555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2.7586206896551726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DT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34.3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DL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26.705882352941178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DE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33.440677966101696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DB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49.029411764705884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CB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24.150943396226417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C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253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xmlns="" id="{19F14E5C-FAA0-4A8E-B3D4-167EED095CF9}"/>
              </a:ext>
            </a:extLst>
          </p:cNvPr>
          <p:cNvSpPr txBox="1">
            <a:spLocks/>
          </p:cNvSpPr>
          <p:nvPr/>
        </p:nvSpPr>
        <p:spPr>
          <a:xfrm>
            <a:off x="153766" y="156238"/>
            <a:ext cx="8596668" cy="8319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41476CB6-F5CA-45BC-A448-0C16EF7E42C2}"/>
              </a:ext>
            </a:extLst>
          </p:cNvPr>
          <p:cNvSpPr txBox="1">
            <a:spLocks/>
          </p:cNvSpPr>
          <p:nvPr/>
        </p:nvSpPr>
        <p:spPr>
          <a:xfrm>
            <a:off x="220133" y="988142"/>
            <a:ext cx="10022622" cy="5619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Position determines a football player’s stats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5053" y="1418602"/>
            <a:ext cx="80778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f.POS</a:t>
            </a:r>
            <a:r>
              <a:rPr lang="en-US" dirty="0"/>
              <a:t>, </a:t>
            </a:r>
            <a:r>
              <a:rPr lang="en-US" b="1" dirty="0"/>
              <a:t>AVG</a:t>
            </a:r>
            <a:r>
              <a:rPr lang="en-US" dirty="0"/>
              <a:t>(</a:t>
            </a:r>
            <a:r>
              <a:rPr lang="en-US" dirty="0" err="1"/>
              <a:t>f.TACKLES</a:t>
            </a:r>
            <a:r>
              <a:rPr lang="en-US" dirty="0"/>
              <a:t>), </a:t>
            </a:r>
            <a:r>
              <a:rPr lang="en-US" b="1" dirty="0"/>
              <a:t>AVG</a:t>
            </a:r>
            <a:r>
              <a:rPr lang="en-US" dirty="0"/>
              <a:t>(</a:t>
            </a:r>
            <a:r>
              <a:rPr lang="en-US" dirty="0" err="1"/>
              <a:t>f.TOUCHDOWNS</a:t>
            </a:r>
            <a:r>
              <a:rPr lang="en-US" dirty="0"/>
              <a:t>), </a:t>
            </a:r>
            <a:r>
              <a:rPr lang="en-US" b="1" dirty="0"/>
              <a:t>AVG</a:t>
            </a:r>
            <a:r>
              <a:rPr lang="en-US" dirty="0"/>
              <a:t>(</a:t>
            </a:r>
            <a:r>
              <a:rPr lang="en-US" dirty="0" err="1"/>
              <a:t>f.FIELD_GOALS</a:t>
            </a:r>
            <a:r>
              <a:rPr lang="en-US" dirty="0"/>
              <a:t>)</a:t>
            </a:r>
          </a:p>
          <a:p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PlaysForF</a:t>
            </a:r>
            <a:r>
              <a:rPr lang="en-US" dirty="0"/>
              <a:t> f</a:t>
            </a:r>
          </a:p>
          <a:p>
            <a:r>
              <a:rPr lang="en-US" b="1" dirty="0"/>
              <a:t>GROUP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</a:t>
            </a:r>
            <a:r>
              <a:rPr lang="en-US" dirty="0" err="1"/>
              <a:t>f.POS</a:t>
            </a:r>
            <a:endParaRPr lang="en-US" dirty="0"/>
          </a:p>
          <a:p>
            <a:r>
              <a:rPr lang="en-US" b="1" dirty="0"/>
              <a:t>ORDER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</a:t>
            </a:r>
            <a:r>
              <a:rPr lang="en-US" dirty="0" err="1"/>
              <a:t>f.POS</a:t>
            </a:r>
            <a:r>
              <a:rPr lang="en-US" dirty="0"/>
              <a:t> </a:t>
            </a:r>
            <a:r>
              <a:rPr lang="en-US" b="1" dirty="0"/>
              <a:t>DESC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83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BC580F-1F3E-4C37-94EC-8DCF6EBED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61" y="174523"/>
            <a:ext cx="8596668" cy="879987"/>
          </a:xfrm>
        </p:spPr>
        <p:txBody>
          <a:bodyPr/>
          <a:lstStyle/>
          <a:p>
            <a:r>
              <a:rPr lang="en-US" dirty="0"/>
              <a:t>Interesting Finds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D63E76DD-6806-43A8-A034-8D7863442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45" y="1701613"/>
            <a:ext cx="4019579" cy="224791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D7F3222-7E66-45AD-9690-D03EBDD4F1E1}"/>
              </a:ext>
            </a:extLst>
          </p:cNvPr>
          <p:cNvSpPr txBox="1"/>
          <p:nvPr/>
        </p:nvSpPr>
        <p:spPr>
          <a:xfrm>
            <a:off x="501445" y="914400"/>
            <a:ext cx="8841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Win/Loss Ratio has a positive relation to Coach’s Pay in Football, but not in Basketball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22280F1-1400-4C2C-8C9D-2F363011E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050" y="1701613"/>
            <a:ext cx="3981479" cy="22479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68547C9-AB4E-4147-9F0E-A3F1CFDAC7B7}"/>
              </a:ext>
            </a:extLst>
          </p:cNvPr>
          <p:cNvSpPr txBox="1"/>
          <p:nvPr/>
        </p:nvSpPr>
        <p:spPr>
          <a:xfrm>
            <a:off x="405581" y="4218039"/>
            <a:ext cx="607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Rutgers players commit a lot of crimes!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97238186-03F0-46FE-85AD-3FE3E6AF8F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45" y="5097100"/>
            <a:ext cx="9639370" cy="11620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9B210A98-EF3E-4A6C-ACFB-E2FD2F5D81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95" y="4806585"/>
            <a:ext cx="9601270" cy="29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35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F14E5C-FAA0-4A8E-B3D4-167EED09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66" y="156238"/>
            <a:ext cx="8596668" cy="831904"/>
          </a:xfrm>
        </p:spPr>
        <p:txBody>
          <a:bodyPr/>
          <a:lstStyle/>
          <a:p>
            <a:r>
              <a:rPr lang="en-US" dirty="0" smtClean="0"/>
              <a:t>Interesting Finds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476CB6-F5CA-45BC-A448-0C16EF7E4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766" y="662254"/>
            <a:ext cx="10022622" cy="561913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school’s endowment affects their crime rate (except for Rutgers)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0791" y="1494158"/>
            <a:ext cx="5554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s.SCHOOL</a:t>
            </a:r>
            <a:r>
              <a:rPr lang="en-US" dirty="0"/>
              <a:t>, </a:t>
            </a:r>
            <a:r>
              <a:rPr lang="en-US" dirty="0" err="1"/>
              <a:t>s.ENDOWMENT</a:t>
            </a:r>
            <a:r>
              <a:rPr lang="en-US" dirty="0"/>
              <a:t>, </a:t>
            </a:r>
            <a:r>
              <a:rPr lang="en-US" b="1" dirty="0"/>
              <a:t>AVG</a:t>
            </a:r>
            <a:r>
              <a:rPr lang="en-US" dirty="0"/>
              <a:t>(</a:t>
            </a:r>
            <a:r>
              <a:rPr lang="en-US" dirty="0" err="1"/>
              <a:t>p.CRIMES</a:t>
            </a:r>
            <a:r>
              <a:rPr lang="en-US" dirty="0"/>
              <a:t>)</a:t>
            </a:r>
          </a:p>
          <a:p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SchoolData</a:t>
            </a:r>
            <a:r>
              <a:rPr lang="en-US" dirty="0"/>
              <a:t> s, </a:t>
            </a:r>
            <a:r>
              <a:rPr lang="en-US" dirty="0" err="1"/>
              <a:t>PlayerData</a:t>
            </a:r>
            <a:r>
              <a:rPr lang="en-US" dirty="0"/>
              <a:t> p</a:t>
            </a:r>
          </a:p>
          <a:p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s.SCHOOL</a:t>
            </a:r>
            <a:r>
              <a:rPr lang="en-US" dirty="0"/>
              <a:t> = </a:t>
            </a:r>
            <a:r>
              <a:rPr lang="en-US" dirty="0" err="1"/>
              <a:t>p.SCHOOL</a:t>
            </a:r>
            <a:endParaRPr lang="en-US" dirty="0"/>
          </a:p>
          <a:p>
            <a:r>
              <a:rPr lang="en-US" b="1" dirty="0"/>
              <a:t>GROUP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</a:t>
            </a:r>
            <a:r>
              <a:rPr lang="en-US" dirty="0" err="1"/>
              <a:t>s.SCHOOL</a:t>
            </a:r>
            <a:endParaRPr lang="en-US" dirty="0"/>
          </a:p>
          <a:p>
            <a:r>
              <a:rPr lang="en-US" b="1" dirty="0"/>
              <a:t>ORDER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</a:t>
            </a:r>
            <a:r>
              <a:rPr lang="en-US" dirty="0" err="1"/>
              <a:t>s.ENDOWMENT</a:t>
            </a:r>
            <a:r>
              <a:rPr lang="en-US" dirty="0"/>
              <a:t> </a:t>
            </a:r>
            <a:r>
              <a:rPr lang="en-US" b="1" dirty="0"/>
              <a:t>DESC</a:t>
            </a: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281714"/>
              </p:ext>
            </p:extLst>
          </p:nvPr>
        </p:nvGraphicFramePr>
        <p:xfrm>
          <a:off x="2480646" y="3238648"/>
          <a:ext cx="4827558" cy="3429000"/>
        </p:xfrm>
        <a:graphic>
          <a:graphicData uri="http://schemas.openxmlformats.org/drawingml/2006/table">
            <a:tbl>
              <a:tblPr/>
              <a:tblGrid>
                <a:gridCol w="1609186"/>
                <a:gridCol w="1609186"/>
                <a:gridCol w="1609186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Tahoma" panose="020B0604030504040204" pitchFamily="34" charset="0"/>
                        </a:rPr>
                        <a:t>SCHOOL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ENDOWMENT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AVG(p.CRIMES)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Michigan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Tahoma" panose="020B0604030504040204" pitchFamily="34" charset="0"/>
                        </a:rPr>
                        <a:t>9743000000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6.6424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Northwestern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9648000000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7.6429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Penn State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3602000000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1.2609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Ohio State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3579000000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1.2460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Minnesota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3281000000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1.1154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Wisconsin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Tahoma" panose="020B0604030504040204" pitchFamily="34" charset="0"/>
                        </a:rPr>
                        <a:t>2419000000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0.4044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Illinois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2291000000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0.3504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Purdue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2255000000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0.3158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Michigan State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2225000000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0.3206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Indiana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1986000000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0.1905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Nebraska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1475000000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Tahoma" panose="020B0604030504040204" pitchFamily="34" charset="0"/>
                        </a:rPr>
                        <a:t>0.0350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Iowa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1259000000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0.0000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Rutgers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1077000000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10.0379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Maryland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Tahoma" panose="020B0604030504040204" pitchFamily="34" charset="0"/>
                        </a:rPr>
                        <a:t>280300000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Tahoma" panose="020B0604030504040204" pitchFamily="34" charset="0"/>
                        </a:rPr>
                        <a:t>0.0000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452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F14E5C-FAA0-4A8E-B3D4-167EED09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66" y="156238"/>
            <a:ext cx="8596668" cy="831904"/>
          </a:xfrm>
        </p:spPr>
        <p:txBody>
          <a:bodyPr/>
          <a:lstStyle/>
          <a:p>
            <a:r>
              <a:rPr lang="en-US" dirty="0"/>
              <a:t>More Discoveries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476CB6-F5CA-45BC-A448-0C16EF7E4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33" y="988142"/>
            <a:ext cx="10022622" cy="5619135"/>
          </a:xfrm>
        </p:spPr>
        <p:txBody>
          <a:bodyPr/>
          <a:lstStyle/>
          <a:p>
            <a:r>
              <a:rPr lang="en-US" dirty="0"/>
              <a:t>Win/Loss Ratio has a positive relation to sports expenses in Football, but not in Basketball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basketball players position does not impact a players GPA or injury record; however, certain positions have longer criminal histories.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DEAB52E-1C99-4F25-9674-653E2CFCD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647" y="1429203"/>
            <a:ext cx="3952026" cy="22002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33C2A26-38CC-45E4-8BCE-40F8F381A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72" y="1429203"/>
            <a:ext cx="3967192" cy="22002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17C6AF7-F757-46B3-80A1-0139D162C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50" y="4898301"/>
            <a:ext cx="9305993" cy="97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273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rgbClr val="FFFFFF"/>
      </a:lt1>
      <a:dk2>
        <a:srgbClr val="C42F1A"/>
      </a:dk2>
      <a:lt2>
        <a:srgbClr val="EBEBEB"/>
      </a:lt2>
      <a:accent1>
        <a:srgbClr val="C42F1A"/>
      </a:accent1>
      <a:accent2>
        <a:srgbClr val="932313"/>
      </a:accent2>
      <a:accent3>
        <a:srgbClr val="FF0000"/>
      </a:accent3>
      <a:accent4>
        <a:srgbClr val="C42F1A"/>
      </a:accent4>
      <a:accent5>
        <a:srgbClr val="C42F1A"/>
      </a:accent5>
      <a:accent6>
        <a:srgbClr val="62170C"/>
      </a:accent6>
      <a:hlink>
        <a:srgbClr val="2C3C43"/>
      </a:hlink>
      <a:folHlink>
        <a:srgbClr val="7030A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314</TotalTime>
  <Words>777</Words>
  <Application>Microsoft Office PowerPoint</Application>
  <PresentationFormat>Widescreen</PresentationFormat>
  <Paragraphs>272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Tahoma</vt:lpstr>
      <vt:lpstr>Trebuchet MS</vt:lpstr>
      <vt:lpstr>Wingdings</vt:lpstr>
      <vt:lpstr>Wingdings 3</vt:lpstr>
      <vt:lpstr>Facet</vt:lpstr>
      <vt:lpstr>CS336 Final Project</vt:lpstr>
      <vt:lpstr>Description</vt:lpstr>
      <vt:lpstr>Features:</vt:lpstr>
      <vt:lpstr>PowerPoint Presentation</vt:lpstr>
      <vt:lpstr>Patterns</vt:lpstr>
      <vt:lpstr>PowerPoint Presentation</vt:lpstr>
      <vt:lpstr>Interesting Finds</vt:lpstr>
      <vt:lpstr>Interesting Finds</vt:lpstr>
      <vt:lpstr>More Discoveries</vt:lpstr>
      <vt:lpstr>More Discoveries</vt:lpstr>
      <vt:lpstr>More Discoveries</vt:lpstr>
      <vt:lpstr>Conclusion</vt:lpstr>
      <vt:lpstr>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Pei</dc:creator>
  <cp:lastModifiedBy>Kevin Pei</cp:lastModifiedBy>
  <cp:revision>163</cp:revision>
  <dcterms:created xsi:type="dcterms:W3CDTF">2017-11-21T21:00:10Z</dcterms:created>
  <dcterms:modified xsi:type="dcterms:W3CDTF">2017-11-22T05:52:33Z</dcterms:modified>
</cp:coreProperties>
</file>