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F71E-5360-4CC2-9B68-737209F70D1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2FB0-DB5A-4B09-8E63-25C7AE1F6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59"/>
            <a:ext cx="7500990" cy="785818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Prelo Black" pitchFamily="2" charset="0"/>
              </a:rPr>
              <a:t>Proses</a:t>
            </a:r>
            <a:endParaRPr lang="en-US" sz="3600" dirty="0">
              <a:solidFill>
                <a:schemeClr val="bg1"/>
              </a:solidFill>
              <a:latin typeface="Prelo Black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357304"/>
            <a:ext cx="8572560" cy="35719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Proses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program yang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sedang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dieksekusi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.</a:t>
            </a:r>
          </a:p>
          <a:p>
            <a:pPr algn="l"/>
            <a:endParaRPr lang="en-US" dirty="0" smtClean="0">
              <a:solidFill>
                <a:schemeClr val="bg1"/>
              </a:solidFill>
              <a:latin typeface="Product Sans" pitchFamily="34" charset="0"/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Proses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unit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kerja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secara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individu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memiliki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sumber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daya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dijadwalkan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oleh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sistem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duct Sans" pitchFamily="34" charset="0"/>
              </a:rPr>
              <a:t>operasi</a:t>
            </a:r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59"/>
            <a:ext cx="7500990" cy="785818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Prelo Black" pitchFamily="2" charset="0"/>
              </a:rPr>
              <a:t>Prinsip</a:t>
            </a:r>
            <a:r>
              <a:rPr lang="en-US" sz="3600" dirty="0" smtClean="0">
                <a:solidFill>
                  <a:schemeClr val="bg1"/>
                </a:solidFill>
                <a:latin typeface="Prelo Black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Prelo Black" pitchFamily="2" charset="0"/>
              </a:rPr>
              <a:t>Proses</a:t>
            </a:r>
            <a:r>
              <a:rPr lang="en-US" sz="3600" dirty="0" smtClean="0">
                <a:solidFill>
                  <a:schemeClr val="bg1"/>
                </a:solidFill>
                <a:latin typeface="Prelo Black" pitchFamily="2" charset="0"/>
              </a:rPr>
              <a:t> (Program)</a:t>
            </a:r>
            <a:endParaRPr lang="en-US" sz="3600" dirty="0">
              <a:solidFill>
                <a:schemeClr val="bg1"/>
              </a:solidFill>
              <a:latin typeface="Prelo Black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357304"/>
            <a:ext cx="8572560" cy="35719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a. Independent.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b. One program at any instant.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59"/>
            <a:ext cx="7500990" cy="785818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Prelo Black" pitchFamily="2" charset="0"/>
              </a:rPr>
              <a:t>Pengendalian</a:t>
            </a:r>
            <a:r>
              <a:rPr lang="en-US" sz="3600" dirty="0" smtClean="0">
                <a:solidFill>
                  <a:schemeClr val="bg1"/>
                </a:solidFill>
                <a:latin typeface="Prelo Black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Prelo Black" pitchFamily="2" charset="0"/>
              </a:rPr>
              <a:t>Proses</a:t>
            </a:r>
            <a:endParaRPr lang="en-US" sz="3600" dirty="0">
              <a:solidFill>
                <a:schemeClr val="bg1"/>
              </a:solidFill>
              <a:latin typeface="Prelo Black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357304"/>
            <a:ext cx="8572560" cy="3571900"/>
          </a:xfrm>
        </p:spPr>
        <p:txBody>
          <a:bodyPr>
            <a:normAutofit/>
          </a:bodyPr>
          <a:lstStyle/>
          <a:p>
            <a:pPr marL="514350" indent="-514350" algn="l">
              <a:buAutoNum type="alphaLcPeriod"/>
            </a:pPr>
            <a:r>
              <a:rPr lang="nb-NO" dirty="0" smtClean="0">
                <a:solidFill>
                  <a:schemeClr val="bg1"/>
                </a:solidFill>
                <a:latin typeface="Product Sans" pitchFamily="34" charset="0"/>
              </a:rPr>
              <a:t>Saling melanjutkan (interleave).</a:t>
            </a:r>
          </a:p>
          <a:p>
            <a:pPr marL="514350" indent="-514350" algn="l">
              <a:buAutoNum type="alphaLcPeriod"/>
            </a:pPr>
            <a:r>
              <a:rPr lang="nb-NO" dirty="0" smtClean="0">
                <a:solidFill>
                  <a:schemeClr val="bg1"/>
                </a:solidFill>
                <a:latin typeface="Product Sans" pitchFamily="34" charset="0"/>
              </a:rPr>
              <a:t>Kebijaksaan tertentu.</a:t>
            </a:r>
          </a:p>
          <a:p>
            <a:pPr marL="514350" indent="-514350" algn="l">
              <a:buAutoNum type="alphaLcPeriod"/>
            </a:pPr>
            <a:r>
              <a:rPr lang="nb-NO" dirty="0" smtClean="0">
                <a:solidFill>
                  <a:schemeClr val="bg1"/>
                </a:solidFill>
                <a:latin typeface="Product Sans" pitchFamily="34" charset="0"/>
              </a:rPr>
              <a:t>Komunikasi antar proses dan penciptaan proses.</a:t>
            </a:r>
          </a:p>
          <a:p>
            <a:pPr algn="l"/>
            <a:endParaRPr lang="nb-NO" dirty="0" smtClean="0">
              <a:solidFill>
                <a:schemeClr val="bg1"/>
              </a:solidFill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59"/>
            <a:ext cx="7500990" cy="78581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Prelo Black" pitchFamily="2" charset="0"/>
              </a:rPr>
              <a:t>Status/State </a:t>
            </a:r>
            <a:r>
              <a:rPr lang="en-US" sz="3600" dirty="0" err="1" smtClean="0">
                <a:solidFill>
                  <a:schemeClr val="bg1"/>
                </a:solidFill>
                <a:latin typeface="Prelo Black" pitchFamily="2" charset="0"/>
              </a:rPr>
              <a:t>Proses</a:t>
            </a:r>
            <a:endParaRPr lang="en-US" sz="3600" dirty="0">
              <a:solidFill>
                <a:schemeClr val="bg1"/>
              </a:solidFill>
              <a:latin typeface="Prelo Black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357304"/>
            <a:ext cx="8572560" cy="3571900"/>
          </a:xfrm>
        </p:spPr>
        <p:txBody>
          <a:bodyPr>
            <a:normAutofit/>
          </a:bodyPr>
          <a:lstStyle/>
          <a:p>
            <a:pPr marL="514350" indent="-514350" algn="l">
              <a:buAutoNum type="alphaLcPeriod"/>
            </a:pPr>
            <a:r>
              <a:rPr lang="nb-NO" dirty="0" smtClean="0">
                <a:solidFill>
                  <a:schemeClr val="bg1"/>
                </a:solidFill>
                <a:latin typeface="Product Sans" pitchFamily="34" charset="0"/>
              </a:rPr>
              <a:t>Running.</a:t>
            </a:r>
          </a:p>
          <a:p>
            <a:pPr marL="514350" indent="-514350" algn="l">
              <a:buAutoNum type="alphaLcPeriod"/>
            </a:pPr>
            <a:r>
              <a:rPr lang="nb-NO" dirty="0" smtClean="0">
                <a:solidFill>
                  <a:schemeClr val="bg1"/>
                </a:solidFill>
                <a:latin typeface="Product Sans" pitchFamily="34" charset="0"/>
              </a:rPr>
              <a:t>Ready.</a:t>
            </a:r>
          </a:p>
          <a:p>
            <a:pPr marL="514350" indent="-514350" algn="l">
              <a:buAutoNum type="alphaLcPeriod"/>
            </a:pPr>
            <a:r>
              <a:rPr lang="nb-NO" dirty="0" smtClean="0">
                <a:solidFill>
                  <a:schemeClr val="bg1"/>
                </a:solidFill>
                <a:latin typeface="Product Sans" pitchFamily="34" charset="0"/>
              </a:rPr>
              <a:t>Blocked.</a:t>
            </a:r>
          </a:p>
          <a:p>
            <a:pPr algn="l"/>
            <a:endParaRPr lang="nb-NO" dirty="0" smtClean="0">
              <a:solidFill>
                <a:schemeClr val="bg1"/>
              </a:solidFill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59"/>
            <a:ext cx="7500990" cy="78581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Prelo Black" pitchFamily="2" charset="0"/>
              </a:rPr>
              <a:t>Diagram State</a:t>
            </a:r>
            <a:endParaRPr lang="en-US" sz="3600" dirty="0">
              <a:solidFill>
                <a:schemeClr val="bg1"/>
              </a:solidFill>
              <a:latin typeface="Prelo Black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357304"/>
            <a:ext cx="8572560" cy="3571900"/>
          </a:xfrm>
        </p:spPr>
        <p:txBody>
          <a:bodyPr>
            <a:normAutofit fontScale="55000" lnSpcReduction="20000"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++---------------------------++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::                           ::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\/                           ::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Submit  +----------+    Dispatch    +-----------+ Completion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--------&gt;:   Ready  :---------------&gt;:  Running  :----------&gt;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+----------+                +-----------+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/\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::                           ::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::                           ::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::       +------------+      ::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::-------:  Blocked   :&lt;-----::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Event    +------------+   Event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occurs                    wait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59"/>
            <a:ext cx="7500990" cy="78581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Prelo Black" pitchFamily="2" charset="0"/>
              </a:rPr>
              <a:t>State </a:t>
            </a:r>
            <a:r>
              <a:rPr lang="en-US" sz="3600" dirty="0" err="1" smtClean="0">
                <a:solidFill>
                  <a:schemeClr val="bg1"/>
                </a:solidFill>
                <a:latin typeface="Prelo Black" pitchFamily="2" charset="0"/>
              </a:rPr>
              <a:t>Proses</a:t>
            </a:r>
            <a:r>
              <a:rPr lang="en-US" sz="3600" dirty="0" smtClean="0">
                <a:solidFill>
                  <a:schemeClr val="bg1"/>
                </a:solidFill>
                <a:latin typeface="Prelo Black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Prelo Black" pitchFamily="2" charset="0"/>
              </a:rPr>
              <a:t>Lanjut</a:t>
            </a:r>
            <a:endParaRPr lang="en-US" sz="3600" dirty="0">
              <a:solidFill>
                <a:schemeClr val="bg1"/>
              </a:solidFill>
              <a:latin typeface="Prelo Black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357304"/>
            <a:ext cx="8572560" cy="35719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nb-NO" dirty="0" smtClean="0">
                <a:solidFill>
                  <a:schemeClr val="bg1"/>
                </a:solidFill>
                <a:latin typeface="Product Sans" pitchFamily="34" charset="0"/>
              </a:rPr>
              <a:t>Penundaan (suspend) adalah operasi penting dan telah diterapkan dengan beragam cara. Suspend dan resume penting sebab :</a:t>
            </a:r>
          </a:p>
          <a:p>
            <a:pPr marL="514350" indent="-514350" algn="l">
              <a:buFont typeface="+mj-lt"/>
              <a:buAutoNum type="alphaLcPeriod"/>
              <a:tabLst>
                <a:tab pos="539750" algn="l"/>
              </a:tabLst>
            </a:pPr>
            <a:r>
              <a:rPr lang="nb-NO" dirty="0" smtClean="0">
                <a:solidFill>
                  <a:schemeClr val="bg1"/>
                </a:solidFill>
                <a:latin typeface="Product Sans" pitchFamily="34" charset="0"/>
              </a:rPr>
              <a:t>Jika sistem berfungsi secara buruk dan mungkin gagal maka proses-proses dapat disuspend agar diresume setelah masalah diselesaikan.</a:t>
            </a:r>
          </a:p>
          <a:p>
            <a:pPr marL="514350" indent="-514350" algn="l">
              <a:buFont typeface="+mj-lt"/>
              <a:buAutoNum type="alphaLcPeriod"/>
              <a:tabLst>
                <a:tab pos="539750" algn="l"/>
              </a:tabLst>
            </a:pPr>
            <a:r>
              <a:rPr lang="nb-NO" dirty="0" smtClean="0">
                <a:solidFill>
                  <a:schemeClr val="bg1"/>
                </a:solidFill>
                <a:latin typeface="Product Sans" pitchFamily="34" charset="0"/>
              </a:rPr>
              <a:t>Pemakai yang ragu/khawatir mengenai hasil proses dapat mensuspend proses (bukan membuang/abort proses). Saat pemakai yakin proses akan berfungsi secara benar maka dapat me-resume proses yang disuspend.</a:t>
            </a:r>
          </a:p>
          <a:p>
            <a:pPr marL="514350" indent="-514350" algn="l">
              <a:buFont typeface="+mj-lt"/>
              <a:buAutoNum type="alphaLcPeriod"/>
              <a:tabLst>
                <a:tab pos="539750" algn="l"/>
              </a:tabLst>
            </a:pPr>
            <a:r>
              <a:rPr lang="nb-NO" dirty="0" smtClean="0">
                <a:solidFill>
                  <a:schemeClr val="bg1"/>
                </a:solidFill>
                <a:latin typeface="Product Sans" pitchFamily="34" charset="0"/>
              </a:rPr>
              <a:t>Sebagai tanggapan terhadap fluktuasi jangka pendek beban sistem, beberapa proses dapat disuspend.</a:t>
            </a:r>
          </a:p>
          <a:p>
            <a:pPr marL="514350" indent="-514350" algn="l">
              <a:buFont typeface="+mj-lt"/>
              <a:buAutoNum type="alphaLcPeriod"/>
              <a:tabLst>
                <a:tab pos="539750" algn="l"/>
              </a:tabLst>
            </a:pPr>
            <a:endParaRPr lang="nb-NO" dirty="0" smtClean="0">
              <a:solidFill>
                <a:schemeClr val="bg1"/>
              </a:solidFill>
              <a:latin typeface="Product Sans" pitchFamily="34" charset="0"/>
            </a:endParaRPr>
          </a:p>
          <a:p>
            <a:pPr marL="514350" indent="-514350" algn="l">
              <a:buFont typeface="+mj-lt"/>
              <a:buAutoNum type="alphaLcPeriod"/>
              <a:tabLst>
                <a:tab pos="539750" algn="l"/>
              </a:tabLst>
            </a:pPr>
            <a:endParaRPr lang="nb-NO" dirty="0" smtClean="0">
              <a:solidFill>
                <a:schemeClr val="bg1"/>
              </a:solidFill>
              <a:latin typeface="Product Sans" pitchFamily="34" charset="0"/>
            </a:endParaRPr>
          </a:p>
          <a:p>
            <a:pPr marL="514350" indent="-514350" algn="l">
              <a:buFont typeface="+mj-lt"/>
              <a:buAutoNum type="alphaLcPeriod"/>
              <a:tabLst>
                <a:tab pos="539750" algn="l"/>
              </a:tabLst>
            </a:pPr>
            <a:endParaRPr lang="nb-NO" dirty="0" smtClean="0">
              <a:solidFill>
                <a:schemeClr val="bg1"/>
              </a:solidFill>
              <a:latin typeface="Product Sans" pitchFamily="34" charset="0"/>
            </a:endParaRPr>
          </a:p>
          <a:p>
            <a:pPr algn="l"/>
            <a:endParaRPr lang="nb-NO" dirty="0" smtClean="0">
              <a:solidFill>
                <a:schemeClr val="bg1"/>
              </a:solidFill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59"/>
            <a:ext cx="7500990" cy="78581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Prelo Black" pitchFamily="2" charset="0"/>
              </a:rPr>
              <a:t>Diagram State </a:t>
            </a:r>
            <a:r>
              <a:rPr lang="en-US" sz="3600" dirty="0" err="1" smtClean="0">
                <a:solidFill>
                  <a:schemeClr val="bg1"/>
                </a:solidFill>
                <a:latin typeface="Prelo Black" pitchFamily="2" charset="0"/>
              </a:rPr>
              <a:t>Proses</a:t>
            </a:r>
            <a:r>
              <a:rPr lang="en-US" sz="3600" dirty="0" smtClean="0">
                <a:solidFill>
                  <a:schemeClr val="bg1"/>
                </a:solidFill>
                <a:latin typeface="Prelo Black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Prelo Black" pitchFamily="2" charset="0"/>
              </a:rPr>
              <a:t>Lanjut</a:t>
            </a:r>
            <a:endParaRPr lang="en-US" sz="3600" dirty="0">
              <a:solidFill>
                <a:schemeClr val="bg1"/>
              </a:solidFill>
              <a:latin typeface="Prelo Black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1214428"/>
            <a:ext cx="7572428" cy="3714776"/>
          </a:xfrm>
        </p:spPr>
        <p:txBody>
          <a:bodyPr>
            <a:normAutofit fontScale="40000" lnSpcReduction="20000"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			</a:t>
            </a:r>
            <a:r>
              <a:rPr kumimoji="0" lang="en-US" sz="33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3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Timeout</a:t>
            </a:r>
            <a:endParaRPr kumimoji="0" lang="id-ID" sz="3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++---------------------------++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::                           ::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\/                           ::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Submit  +----------+    Dispatch    +-----------+ Completion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--------&gt;:   Ready  :---------------&gt;:  Running  :------------&gt;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+----------+                +-----------+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/\  ::   /\                       ::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::  ::   ::                       ::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::  ::   :: Event                 :: Event 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::  ::   :: occur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\/ wait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::  ::   ::                 +------------+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::  ::   ::-----------------:  Blocked   :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::  ::                      +------------+  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::  ::                              /\  ::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::  ::                              ::  ::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::  \/       I/O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compeletion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::  \/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+-----------+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atau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+------------+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: Suspended :&lt;-------------&gt;: Suspended  :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:   ready   :     event     :  blocked   :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+-----------+   completion  +------------+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157</Words>
  <Application>Microsoft Office PowerPoint</Application>
  <PresentationFormat>On-screen Show (16:9)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Proses</vt:lpstr>
      <vt:lpstr>Prinsip Proses (Program)</vt:lpstr>
      <vt:lpstr>Pengendalian Proses</vt:lpstr>
      <vt:lpstr>Status/State Proses</vt:lpstr>
      <vt:lpstr>Diagram State</vt:lpstr>
      <vt:lpstr>State Proses Lanjut</vt:lpstr>
      <vt:lpstr>Diagram State Proses Lanjut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Proses</dc:title>
  <dc:creator>Windows User</dc:creator>
  <cp:lastModifiedBy>Windows User</cp:lastModifiedBy>
  <cp:revision>32</cp:revision>
  <dcterms:created xsi:type="dcterms:W3CDTF">2020-03-18T03:40:11Z</dcterms:created>
  <dcterms:modified xsi:type="dcterms:W3CDTF">2020-03-18T15:19:56Z</dcterms:modified>
</cp:coreProperties>
</file>