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3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E182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35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Kevin\Documents\General%20Assembly\DSI_kickstarterscrape_dataset%20excel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evin\Documents\General%20Assembly\DSI_kickstarterscrape_dataset%20excel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evin\Documents\General%20Assembly\DSI_kickstarterscrape_dataset%20excel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681822548605393"/>
          <c:y val="1.5956540036087614E-2"/>
          <c:w val="0.86256597755991904"/>
          <c:h val="0.81249778673059547"/>
        </c:manualLayout>
      </c:layout>
      <c:barChart>
        <c:barDir val="col"/>
        <c:grouping val="clustered"/>
        <c:varyColors val="0"/>
        <c:ser>
          <c:idx val="0"/>
          <c:order val="0"/>
          <c:tx>
            <c:v>Frequency</c:v>
          </c:tx>
          <c:invertIfNegative val="0"/>
          <c:cat>
            <c:strRef>
              <c:f>'Backers histogram'!$A$2:$A$25</c:f>
              <c:strCache>
                <c:ptCount val="24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  <c:pt idx="10">
                  <c:v>200</c:v>
                </c:pt>
                <c:pt idx="11">
                  <c:v>300</c:v>
                </c:pt>
                <c:pt idx="12">
                  <c:v>400</c:v>
                </c:pt>
                <c:pt idx="13">
                  <c:v>500</c:v>
                </c:pt>
                <c:pt idx="14">
                  <c:v>600</c:v>
                </c:pt>
                <c:pt idx="15">
                  <c:v>700</c:v>
                </c:pt>
                <c:pt idx="16">
                  <c:v>800</c:v>
                </c:pt>
                <c:pt idx="17">
                  <c:v>900</c:v>
                </c:pt>
                <c:pt idx="18">
                  <c:v>1000</c:v>
                </c:pt>
                <c:pt idx="19">
                  <c:v>5000</c:v>
                </c:pt>
                <c:pt idx="20">
                  <c:v>10000</c:v>
                </c:pt>
                <c:pt idx="21">
                  <c:v>25000</c:v>
                </c:pt>
                <c:pt idx="22">
                  <c:v>50000</c:v>
                </c:pt>
                <c:pt idx="23">
                  <c:v>More</c:v>
                </c:pt>
              </c:strCache>
            </c:strRef>
          </c:cat>
          <c:val>
            <c:numRef>
              <c:f>'Backers histogram'!$B$2:$B$25</c:f>
              <c:numCache>
                <c:formatCode>General</c:formatCode>
                <c:ptCount val="24"/>
                <c:pt idx="0">
                  <c:v>16146</c:v>
                </c:pt>
                <c:pt idx="1">
                  <c:v>5643</c:v>
                </c:pt>
                <c:pt idx="2">
                  <c:v>4497</c:v>
                </c:pt>
                <c:pt idx="3">
                  <c:v>3497</c:v>
                </c:pt>
                <c:pt idx="4">
                  <c:v>2758</c:v>
                </c:pt>
                <c:pt idx="5">
                  <c:v>2126</c:v>
                </c:pt>
                <c:pt idx="6">
                  <c:v>1867</c:v>
                </c:pt>
                <c:pt idx="7">
                  <c:v>1438</c:v>
                </c:pt>
                <c:pt idx="8">
                  <c:v>1107</c:v>
                </c:pt>
                <c:pt idx="9">
                  <c:v>870</c:v>
                </c:pt>
                <c:pt idx="10">
                  <c:v>3787</c:v>
                </c:pt>
                <c:pt idx="11">
                  <c:v>959</c:v>
                </c:pt>
                <c:pt idx="12">
                  <c:v>412</c:v>
                </c:pt>
                <c:pt idx="13">
                  <c:v>224</c:v>
                </c:pt>
                <c:pt idx="14">
                  <c:v>144</c:v>
                </c:pt>
                <c:pt idx="15">
                  <c:v>81</c:v>
                </c:pt>
                <c:pt idx="16">
                  <c:v>55</c:v>
                </c:pt>
                <c:pt idx="17">
                  <c:v>42</c:v>
                </c:pt>
                <c:pt idx="18">
                  <c:v>27</c:v>
                </c:pt>
                <c:pt idx="19">
                  <c:v>245</c:v>
                </c:pt>
                <c:pt idx="20">
                  <c:v>18</c:v>
                </c:pt>
                <c:pt idx="21">
                  <c:v>10</c:v>
                </c:pt>
                <c:pt idx="22">
                  <c:v>1</c:v>
                </c:pt>
                <c:pt idx="23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006-4281-AC95-B29C34BF77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75699392"/>
        <c:axId val="375703000"/>
      </c:barChart>
      <c:catAx>
        <c:axId val="37569939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/>
                  <a:t>Backers</a:t>
                </a:r>
              </a:p>
            </c:rich>
          </c:tx>
          <c:layout>
            <c:manualLayout>
              <c:xMode val="edge"/>
              <c:yMode val="edge"/>
              <c:x val="0.13312896741763708"/>
              <c:y val="0.8917223312500463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375703000"/>
        <c:crosses val="autoZero"/>
        <c:auto val="1"/>
        <c:lblAlgn val="ctr"/>
        <c:lblOffset val="100"/>
        <c:noMultiLvlLbl val="0"/>
      </c:catAx>
      <c:valAx>
        <c:axId val="375703000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/>
                  <a:t>Projects</a:t>
                </a:r>
              </a:p>
            </c:rich>
          </c:tx>
          <c:layout>
            <c:manualLayout>
              <c:xMode val="edge"/>
              <c:yMode val="edge"/>
              <c:x val="8.1528038435428399E-3"/>
              <c:y val="0.74125768879496845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375699392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Duration</a:t>
            </a:r>
            <a:r>
              <a:rPr lang="en-US" baseline="0"/>
              <a:t> vs Success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'Duration Success'!$N$4</c:f>
              <c:strCache>
                <c:ptCount val="1"/>
                <c:pt idx="0">
                  <c:v>Success %</c:v>
                </c:pt>
              </c:strCache>
            </c:strRef>
          </c:tx>
          <c:spPr>
            <a:ln w="95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1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trendline>
            <c:spPr>
              <a:ln w="19050" cap="rnd">
                <a:solidFill>
                  <a:schemeClr val="accent1"/>
                </a:solidFill>
                <a:prstDash val="sysDash"/>
              </a:ln>
              <a:effectLst/>
            </c:spPr>
            <c:trendlineType val="linear"/>
            <c:dispRSqr val="0"/>
            <c:dispEq val="0"/>
          </c:trendline>
          <c:xVal>
            <c:numRef>
              <c:f>'Duration Success'!$M$5:$M$96</c:f>
              <c:numCache>
                <c:formatCode>0</c:formatCode>
                <c:ptCount val="9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51.51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</c:numCache>
            </c:numRef>
          </c:xVal>
          <c:yVal>
            <c:numRef>
              <c:f>'Duration Success'!$N$5:$N$96</c:f>
              <c:numCache>
                <c:formatCode>0%</c:formatCode>
                <c:ptCount val="92"/>
                <c:pt idx="0">
                  <c:v>0.77777777777777779</c:v>
                </c:pt>
                <c:pt idx="1">
                  <c:v>0.61111111111111116</c:v>
                </c:pt>
                <c:pt idx="2">
                  <c:v>0.53333333333333333</c:v>
                </c:pt>
                <c:pt idx="3">
                  <c:v>0.66666666666666663</c:v>
                </c:pt>
                <c:pt idx="4">
                  <c:v>0.54545454545454541</c:v>
                </c:pt>
                <c:pt idx="5">
                  <c:v>0.57894736842105265</c:v>
                </c:pt>
                <c:pt idx="6">
                  <c:v>0.65079365079365081</c:v>
                </c:pt>
                <c:pt idx="7">
                  <c:v>0.69512195121951215</c:v>
                </c:pt>
                <c:pt idx="8">
                  <c:v>0.6875</c:v>
                </c:pt>
                <c:pt idx="9">
                  <c:v>0.69696969696969702</c:v>
                </c:pt>
                <c:pt idx="10">
                  <c:v>0.69791666666666663</c:v>
                </c:pt>
                <c:pt idx="11">
                  <c:v>0.6470588235294118</c:v>
                </c:pt>
                <c:pt idx="12">
                  <c:v>0.69523809523809521</c:v>
                </c:pt>
                <c:pt idx="13">
                  <c:v>0.69870129870129871</c:v>
                </c:pt>
                <c:pt idx="14">
                  <c:v>0.63495575221238942</c:v>
                </c:pt>
                <c:pt idx="15">
                  <c:v>0.68981481481481477</c:v>
                </c:pt>
                <c:pt idx="16">
                  <c:v>0.67045454545454541</c:v>
                </c:pt>
                <c:pt idx="17">
                  <c:v>0.71698113207547165</c:v>
                </c:pt>
                <c:pt idx="18">
                  <c:v>0.78260869565217395</c:v>
                </c:pt>
                <c:pt idx="19">
                  <c:v>0.66216216216216217</c:v>
                </c:pt>
                <c:pt idx="20">
                  <c:v>0.72303206997084546</c:v>
                </c:pt>
                <c:pt idx="21">
                  <c:v>0.68512110726643594</c:v>
                </c:pt>
                <c:pt idx="22">
                  <c:v>0.71311475409836067</c:v>
                </c:pt>
                <c:pt idx="23">
                  <c:v>0.647887323943662</c:v>
                </c:pt>
                <c:pt idx="24">
                  <c:v>0.63345864661654139</c:v>
                </c:pt>
                <c:pt idx="25">
                  <c:v>0.71661237785016285</c:v>
                </c:pt>
                <c:pt idx="26">
                  <c:v>0.6836363636363636</c:v>
                </c:pt>
                <c:pt idx="27">
                  <c:v>0.71685393258426966</c:v>
                </c:pt>
                <c:pt idx="28">
                  <c:v>0.68622448979591832</c:v>
                </c:pt>
                <c:pt idx="29">
                  <c:v>0.52974504249291787</c:v>
                </c:pt>
                <c:pt idx="30">
                  <c:v>0.65354838709677421</c:v>
                </c:pt>
                <c:pt idx="31">
                  <c:v>0.66433566433566438</c:v>
                </c:pt>
                <c:pt idx="32">
                  <c:v>0.64</c:v>
                </c:pt>
                <c:pt idx="33">
                  <c:v>0.69533169533169537</c:v>
                </c:pt>
                <c:pt idx="34">
                  <c:v>0.58291457286432158</c:v>
                </c:pt>
                <c:pt idx="35">
                  <c:v>0.6064516129032258</c:v>
                </c:pt>
                <c:pt idx="36">
                  <c:v>0.62096774193548387</c:v>
                </c:pt>
                <c:pt idx="37">
                  <c:v>0.59210526315789469</c:v>
                </c:pt>
                <c:pt idx="38">
                  <c:v>0.62132352941176472</c:v>
                </c:pt>
                <c:pt idx="39">
                  <c:v>0.55149253731343284</c:v>
                </c:pt>
                <c:pt idx="40">
                  <c:v>0.61650485436893199</c:v>
                </c:pt>
                <c:pt idx="41">
                  <c:v>0.59948979591836737</c:v>
                </c:pt>
                <c:pt idx="42">
                  <c:v>0.59589041095890416</c:v>
                </c:pt>
                <c:pt idx="43">
                  <c:v>0.6151419558359621</c:v>
                </c:pt>
                <c:pt idx="44">
                  <c:v>0.47456421202419069</c:v>
                </c:pt>
                <c:pt idx="45">
                  <c:v>0.54432348367029548</c:v>
                </c:pt>
                <c:pt idx="46">
                  <c:v>0.60338983050847461</c:v>
                </c:pt>
                <c:pt idx="47">
                  <c:v>0.55555555555555558</c:v>
                </c:pt>
                <c:pt idx="48">
                  <c:v>0.5822222222222222</c:v>
                </c:pt>
                <c:pt idx="49">
                  <c:v>0.52370689655172409</c:v>
                </c:pt>
                <c:pt idx="50">
                  <c:v>0.56950672645739908</c:v>
                </c:pt>
                <c:pt idx="51">
                  <c:v>0.53260869565217395</c:v>
                </c:pt>
                <c:pt idx="52">
                  <c:v>0.57432432432432434</c:v>
                </c:pt>
                <c:pt idx="53">
                  <c:v>0.57342657342657344</c:v>
                </c:pt>
                <c:pt idx="54">
                  <c:v>0.52577319587628868</c:v>
                </c:pt>
                <c:pt idx="55">
                  <c:v>0.53284671532846717</c:v>
                </c:pt>
                <c:pt idx="56">
                  <c:v>0.49305555555555558</c:v>
                </c:pt>
                <c:pt idx="57">
                  <c:v>0.52727272727272723</c:v>
                </c:pt>
                <c:pt idx="58">
                  <c:v>0.45517241379310347</c:v>
                </c:pt>
                <c:pt idx="59">
                  <c:v>0.39648392320148046</c:v>
                </c:pt>
                <c:pt idx="60">
                  <c:v>0.47792706333973128</c:v>
                </c:pt>
                <c:pt idx="61">
                  <c:v>0.52604166666666663</c:v>
                </c:pt>
                <c:pt idx="62">
                  <c:v>0.52830188679245282</c:v>
                </c:pt>
                <c:pt idx="63">
                  <c:v>0.47058823529411764</c:v>
                </c:pt>
                <c:pt idx="64">
                  <c:v>0.58888888888888891</c:v>
                </c:pt>
                <c:pt idx="65">
                  <c:v>0.5</c:v>
                </c:pt>
                <c:pt idx="66">
                  <c:v>0.6071428571428571</c:v>
                </c:pt>
                <c:pt idx="67">
                  <c:v>0.52083333333333337</c:v>
                </c:pt>
                <c:pt idx="68">
                  <c:v>0.54545454545454541</c:v>
                </c:pt>
                <c:pt idx="69">
                  <c:v>0.5</c:v>
                </c:pt>
                <c:pt idx="70">
                  <c:v>0.6029411764705882</c:v>
                </c:pt>
                <c:pt idx="71">
                  <c:v>0.51724137931034486</c:v>
                </c:pt>
                <c:pt idx="72">
                  <c:v>0.46511627906976744</c:v>
                </c:pt>
                <c:pt idx="73">
                  <c:v>0.42424242424242425</c:v>
                </c:pt>
                <c:pt idx="74">
                  <c:v>0.46835443037974683</c:v>
                </c:pt>
                <c:pt idx="75">
                  <c:v>0.43548387096774194</c:v>
                </c:pt>
                <c:pt idx="76">
                  <c:v>0.54285714285714282</c:v>
                </c:pt>
                <c:pt idx="77">
                  <c:v>0.5</c:v>
                </c:pt>
                <c:pt idx="78">
                  <c:v>0.39285714285714285</c:v>
                </c:pt>
                <c:pt idx="79">
                  <c:v>0.5892857142857143</c:v>
                </c:pt>
                <c:pt idx="80">
                  <c:v>0.42105263157894735</c:v>
                </c:pt>
                <c:pt idx="81">
                  <c:v>0.47619047619047616</c:v>
                </c:pt>
                <c:pt idx="82">
                  <c:v>0.33333333333333331</c:v>
                </c:pt>
                <c:pt idx="83">
                  <c:v>0.48979591836734693</c:v>
                </c:pt>
                <c:pt idx="84">
                  <c:v>0.3902439024390244</c:v>
                </c:pt>
                <c:pt idx="85">
                  <c:v>0.38181818181818183</c:v>
                </c:pt>
                <c:pt idx="86">
                  <c:v>0.38333333333333336</c:v>
                </c:pt>
                <c:pt idx="87">
                  <c:v>0.43209876543209874</c:v>
                </c:pt>
                <c:pt idx="88">
                  <c:v>0.44886363636363635</c:v>
                </c:pt>
                <c:pt idx="89">
                  <c:v>0.36887608069164263</c:v>
                </c:pt>
                <c:pt idx="90">
                  <c:v>0.35714285714285715</c:v>
                </c:pt>
                <c:pt idx="91">
                  <c:v>0.30769230769230771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FC3F-4335-B7AA-1919A35D53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36209264"/>
        <c:axId val="436206640"/>
      </c:scatterChart>
      <c:valAx>
        <c:axId val="4362092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Duration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6206640"/>
        <c:crosses val="autoZero"/>
        <c:crossBetween val="midCat"/>
      </c:valAx>
      <c:valAx>
        <c:axId val="436206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Successful</a:t>
                </a:r>
                <a:r>
                  <a:rPr lang="en-US" baseline="0"/>
                  <a:t> Kickstarts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620926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Successful</a:t>
            </a:r>
            <a:r>
              <a:rPr lang="en-US" baseline="0"/>
              <a:t> Project Goals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'Ideal Goal'!$I$4</c:f>
              <c:strCache>
                <c:ptCount val="1"/>
                <c:pt idx="0">
                  <c:v>Success %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'Ideal Goal'!$H$5:$H$42</c:f>
              <c:strCache>
                <c:ptCount val="38"/>
                <c:pt idx="0">
                  <c:v>0-100</c:v>
                </c:pt>
                <c:pt idx="1">
                  <c:v>101-200</c:v>
                </c:pt>
                <c:pt idx="2">
                  <c:v>201-300</c:v>
                </c:pt>
                <c:pt idx="3">
                  <c:v>301-400</c:v>
                </c:pt>
                <c:pt idx="4">
                  <c:v>401-500</c:v>
                </c:pt>
                <c:pt idx="5">
                  <c:v>501-600</c:v>
                </c:pt>
                <c:pt idx="6">
                  <c:v>601-700</c:v>
                </c:pt>
                <c:pt idx="7">
                  <c:v>701-800</c:v>
                </c:pt>
                <c:pt idx="8">
                  <c:v>801-900</c:v>
                </c:pt>
                <c:pt idx="9">
                  <c:v>901-1000</c:v>
                </c:pt>
                <c:pt idx="10">
                  <c:v>1001-1100</c:v>
                </c:pt>
                <c:pt idx="11">
                  <c:v>1101-1200</c:v>
                </c:pt>
                <c:pt idx="12">
                  <c:v>1201-1300</c:v>
                </c:pt>
                <c:pt idx="13">
                  <c:v>1301-1400</c:v>
                </c:pt>
                <c:pt idx="14">
                  <c:v>1401-1500</c:v>
                </c:pt>
                <c:pt idx="15">
                  <c:v>1501-2000</c:v>
                </c:pt>
                <c:pt idx="16">
                  <c:v>2001-2500</c:v>
                </c:pt>
                <c:pt idx="17">
                  <c:v>2501-3000</c:v>
                </c:pt>
                <c:pt idx="18">
                  <c:v>3001-3500</c:v>
                </c:pt>
                <c:pt idx="19">
                  <c:v>3501-4000</c:v>
                </c:pt>
                <c:pt idx="20">
                  <c:v>4001-4500</c:v>
                </c:pt>
                <c:pt idx="21">
                  <c:v>4501-5000</c:v>
                </c:pt>
                <c:pt idx="22">
                  <c:v>5001-6000</c:v>
                </c:pt>
                <c:pt idx="23">
                  <c:v>6001-7000</c:v>
                </c:pt>
                <c:pt idx="24">
                  <c:v>7001-8000</c:v>
                </c:pt>
                <c:pt idx="25">
                  <c:v>8001-9000</c:v>
                </c:pt>
                <c:pt idx="26">
                  <c:v>9001-10000</c:v>
                </c:pt>
                <c:pt idx="27">
                  <c:v>10000-15000</c:v>
                </c:pt>
                <c:pt idx="28">
                  <c:v>15001-20000</c:v>
                </c:pt>
                <c:pt idx="29">
                  <c:v>20001-25000</c:v>
                </c:pt>
                <c:pt idx="30">
                  <c:v>25001-30000</c:v>
                </c:pt>
                <c:pt idx="31">
                  <c:v>30001-50000</c:v>
                </c:pt>
                <c:pt idx="32">
                  <c:v>50000-75000</c:v>
                </c:pt>
                <c:pt idx="33">
                  <c:v>75001-100000</c:v>
                </c:pt>
                <c:pt idx="34">
                  <c:v>100001-150000</c:v>
                </c:pt>
                <c:pt idx="35">
                  <c:v>150001-250000</c:v>
                </c:pt>
                <c:pt idx="36">
                  <c:v>250001-500000</c:v>
                </c:pt>
                <c:pt idx="37">
                  <c:v>500000+</c:v>
                </c:pt>
              </c:strCache>
            </c:strRef>
          </c:cat>
          <c:val>
            <c:numRef>
              <c:f>'Ideal Goal'!$I$5:$I$42</c:f>
              <c:numCache>
                <c:formatCode>0.0%</c:formatCode>
                <c:ptCount val="38"/>
                <c:pt idx="0">
                  <c:v>0.77224199288256223</c:v>
                </c:pt>
                <c:pt idx="1">
                  <c:v>0.65423728813559323</c:v>
                </c:pt>
                <c:pt idx="2">
                  <c:v>0.71794871794871795</c:v>
                </c:pt>
                <c:pt idx="3">
                  <c:v>0.76240208877284599</c:v>
                </c:pt>
                <c:pt idx="4">
                  <c:v>0.71272974812797818</c:v>
                </c:pt>
                <c:pt idx="5">
                  <c:v>0.72597864768683273</c:v>
                </c:pt>
                <c:pt idx="6">
                  <c:v>0.65974025974025974</c:v>
                </c:pt>
                <c:pt idx="7">
                  <c:v>0.7123834886817576</c:v>
                </c:pt>
                <c:pt idx="8">
                  <c:v>0.68478260869565222</c:v>
                </c:pt>
                <c:pt idx="9">
                  <c:v>0.64594483326471797</c:v>
                </c:pt>
                <c:pt idx="10">
                  <c:v>0.73039215686274506</c:v>
                </c:pt>
                <c:pt idx="11">
                  <c:v>0.66833333333333333</c:v>
                </c:pt>
                <c:pt idx="12">
                  <c:v>0.67796610169491522</c:v>
                </c:pt>
                <c:pt idx="13">
                  <c:v>0.68224299065420557</c:v>
                </c:pt>
                <c:pt idx="14">
                  <c:v>0.66552119129438714</c:v>
                </c:pt>
                <c:pt idx="15">
                  <c:v>0.65128371790705231</c:v>
                </c:pt>
                <c:pt idx="16">
                  <c:v>0.64189965530448101</c:v>
                </c:pt>
                <c:pt idx="17">
                  <c:v>0.61549006168608633</c:v>
                </c:pt>
                <c:pt idx="18">
                  <c:v>0.58476821192052986</c:v>
                </c:pt>
                <c:pt idx="19">
                  <c:v>0.60151324085750313</c:v>
                </c:pt>
                <c:pt idx="20">
                  <c:v>0.57166123778501632</c:v>
                </c:pt>
                <c:pt idx="21">
                  <c:v>0.50915841584158417</c:v>
                </c:pt>
                <c:pt idx="22">
                  <c:v>0.54254079254079257</c:v>
                </c:pt>
                <c:pt idx="23">
                  <c:v>0.50132860938883972</c:v>
                </c:pt>
                <c:pt idx="24">
                  <c:v>0.50059665871121717</c:v>
                </c:pt>
                <c:pt idx="25">
                  <c:v>0.4607329842931937</c:v>
                </c:pt>
                <c:pt idx="26">
                  <c:v>0.44516361021215389</c:v>
                </c:pt>
                <c:pt idx="27">
                  <c:v>0.41329138812426269</c:v>
                </c:pt>
                <c:pt idx="28">
                  <c:v>0.33944954128440369</c:v>
                </c:pt>
                <c:pt idx="29">
                  <c:v>0.30531914893617024</c:v>
                </c:pt>
                <c:pt idx="30">
                  <c:v>0.28626692456479691</c:v>
                </c:pt>
                <c:pt idx="31">
                  <c:v>0.22395833333333334</c:v>
                </c:pt>
                <c:pt idx="32">
                  <c:v>0.15835777126099707</c:v>
                </c:pt>
                <c:pt idx="33">
                  <c:v>0.15546218487394958</c:v>
                </c:pt>
                <c:pt idx="34">
                  <c:v>8.4745762711864403E-2</c:v>
                </c:pt>
                <c:pt idx="35">
                  <c:v>5.7471264367816091E-2</c:v>
                </c:pt>
                <c:pt idx="36">
                  <c:v>9.2307692307692313E-2</c:v>
                </c:pt>
                <c:pt idx="37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8B9-4BF9-8AE4-0ADF8357AC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433071872"/>
        <c:axId val="433070888"/>
      </c:barChart>
      <c:catAx>
        <c:axId val="4330718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3070888"/>
        <c:crosses val="autoZero"/>
        <c:auto val="1"/>
        <c:lblAlgn val="ctr"/>
        <c:lblOffset val="100"/>
        <c:noMultiLvlLbl val="0"/>
      </c:catAx>
      <c:valAx>
        <c:axId val="4330708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30718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8">
  <cs:axisTitle>
    <cs:lnRef idx="0"/>
    <cs:fillRef idx="0"/>
    <cs:effectRef idx="0"/>
    <cs:fontRef idx="minor">
      <a:schemeClr val="lt1">
        <a:lumMod val="7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BE0A77-7751-465E-8F76-360D87D969FF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2DC182-F617-482F-BA0A-E5BB856BC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607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7719F-7E9D-4880-8006-DF3BCE3F42D0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B2B13-860E-47D5-9D54-E331F9C33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855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7719F-7E9D-4880-8006-DF3BCE3F42D0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B2B13-860E-47D5-9D54-E331F9C33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447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7719F-7E9D-4880-8006-DF3BCE3F42D0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B2B13-860E-47D5-9D54-E331F9C33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011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7719F-7E9D-4880-8006-DF3BCE3F42D0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B2B13-860E-47D5-9D54-E331F9C33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496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7719F-7E9D-4880-8006-DF3BCE3F42D0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B2B13-860E-47D5-9D54-E331F9C33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572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7719F-7E9D-4880-8006-DF3BCE3F42D0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B2B13-860E-47D5-9D54-E331F9C33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540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7719F-7E9D-4880-8006-DF3BCE3F42D0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B2B13-860E-47D5-9D54-E331F9C33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610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7719F-7E9D-4880-8006-DF3BCE3F42D0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B2B13-860E-47D5-9D54-E331F9C33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238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7719F-7E9D-4880-8006-DF3BCE3F42D0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B2B13-860E-47D5-9D54-E331F9C33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668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7719F-7E9D-4880-8006-DF3BCE3F42D0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B2B13-860E-47D5-9D54-E331F9C33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154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7719F-7E9D-4880-8006-DF3BCE3F42D0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B2B13-860E-47D5-9D54-E331F9C33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582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97719F-7E9D-4880-8006-DF3BCE3F42D0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2B2B13-860E-47D5-9D54-E331F9C33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037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Baruta Black"/>
              </a:rPr>
              <a:t>KICKSTARTER </a:t>
            </a:r>
            <a:br>
              <a:rPr lang="en-US" dirty="0">
                <a:latin typeface="Baruta Black"/>
              </a:rPr>
            </a:br>
            <a:r>
              <a:rPr lang="en-US" dirty="0">
                <a:latin typeface="Baruta Black"/>
              </a:rPr>
              <a:t>Assignment</a:t>
            </a:r>
            <a:r>
              <a:rPr lang="en-US" dirty="0"/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Kevin Perlas</a:t>
            </a:r>
          </a:p>
        </p:txBody>
      </p:sp>
    </p:spTree>
    <p:extLst>
      <p:ext uri="{BB962C8B-B14F-4D97-AF65-F5344CB8AC3E}">
        <p14:creationId xmlns:p14="http://schemas.microsoft.com/office/powerpoint/2010/main" val="1828769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 of Backers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32DCDD2F-C004-4E4B-89BC-4745EB42E7E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31423932"/>
              </p:ext>
            </p:extLst>
          </p:nvPr>
        </p:nvGraphicFramePr>
        <p:xfrm>
          <a:off x="5932715" y="1625373"/>
          <a:ext cx="6030686" cy="48570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6726433"/>
              </p:ext>
            </p:extLst>
          </p:nvPr>
        </p:nvGraphicFramePr>
        <p:xfrm>
          <a:off x="4212771" y="1625373"/>
          <a:ext cx="1448769" cy="44602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2923">
                  <a:extLst>
                    <a:ext uri="{9D8B030D-6E8A-4147-A177-3AD203B41FA5}">
                      <a16:colId xmlns:a16="http://schemas.microsoft.com/office/drawing/2014/main" val="701970331"/>
                    </a:ext>
                  </a:extLst>
                </a:gridCol>
                <a:gridCol w="482923">
                  <a:extLst>
                    <a:ext uri="{9D8B030D-6E8A-4147-A177-3AD203B41FA5}">
                      <a16:colId xmlns:a16="http://schemas.microsoft.com/office/drawing/2014/main" val="1706185856"/>
                    </a:ext>
                  </a:extLst>
                </a:gridCol>
                <a:gridCol w="482923">
                  <a:extLst>
                    <a:ext uri="{9D8B030D-6E8A-4147-A177-3AD203B41FA5}">
                      <a16:colId xmlns:a16="http://schemas.microsoft.com/office/drawing/2014/main" val="1869193297"/>
                    </a:ext>
                  </a:extLst>
                </a:gridCol>
              </a:tblGrid>
              <a:tr h="1740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sng" strike="noStrike" dirty="0">
                          <a:effectLst/>
                        </a:rPr>
                        <a:t>Backers</a:t>
                      </a:r>
                      <a:endParaRPr lang="en-US" sz="900" b="0" i="1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0" marR="5030" marT="5030" marB="36219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sng" strike="noStrike">
                          <a:effectLst/>
                        </a:rPr>
                        <a:t>Projects</a:t>
                      </a:r>
                      <a:endParaRPr lang="en-US" sz="900" b="0" i="1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0" marR="5030" marT="5030" marB="36219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sng" strike="noStrike">
                          <a:effectLst/>
                        </a:rPr>
                        <a:t>%</a:t>
                      </a:r>
                      <a:endParaRPr lang="en-US" sz="900" b="0" i="0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0" marR="5030" marT="5030" marB="36219" anchor="b"/>
                </a:tc>
                <a:extLst>
                  <a:ext uri="{0D108BD9-81ED-4DB2-BD59-A6C34878D82A}">
                    <a16:rowId xmlns:a16="http://schemas.microsoft.com/office/drawing/2014/main" val="1831017107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10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0" marR="5030" marT="5030" marB="36219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16146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0" marR="5030" marT="5030" marB="36219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35.13%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0" marR="5030" marT="5030" marB="36219" anchor="b"/>
                </a:tc>
                <a:extLst>
                  <a:ext uri="{0D108BD9-81ED-4DB2-BD59-A6C34878D82A}">
                    <a16:rowId xmlns:a16="http://schemas.microsoft.com/office/drawing/2014/main" val="3529888140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20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0" marR="5030" marT="5030" marB="36219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5643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0" marR="5030" marT="5030" marB="36219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12.28%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0" marR="5030" marT="5030" marB="36219" anchor="b"/>
                </a:tc>
                <a:extLst>
                  <a:ext uri="{0D108BD9-81ED-4DB2-BD59-A6C34878D82A}">
                    <a16:rowId xmlns:a16="http://schemas.microsoft.com/office/drawing/2014/main" val="2958056348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30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0" marR="5030" marT="5030" marB="36219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4497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0" marR="5030" marT="5030" marB="36219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9.79%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0" marR="5030" marT="5030" marB="36219" anchor="b"/>
                </a:tc>
                <a:extLst>
                  <a:ext uri="{0D108BD9-81ED-4DB2-BD59-A6C34878D82A}">
                    <a16:rowId xmlns:a16="http://schemas.microsoft.com/office/drawing/2014/main" val="609882913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40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0" marR="5030" marT="5030" marB="36219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3497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0" marR="5030" marT="5030" marB="36219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7.61%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0" marR="5030" marT="5030" marB="36219" anchor="b"/>
                </a:tc>
                <a:extLst>
                  <a:ext uri="{0D108BD9-81ED-4DB2-BD59-A6C34878D82A}">
                    <a16:rowId xmlns:a16="http://schemas.microsoft.com/office/drawing/2014/main" val="1052639184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50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0" marR="5030" marT="5030" marB="36219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2758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0" marR="5030" marT="5030" marB="36219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0" marR="5030" marT="5030" marB="36219" anchor="b"/>
                </a:tc>
                <a:extLst>
                  <a:ext uri="{0D108BD9-81ED-4DB2-BD59-A6C34878D82A}">
                    <a16:rowId xmlns:a16="http://schemas.microsoft.com/office/drawing/2014/main" val="1037678775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60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0" marR="5030" marT="5030" marB="36219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2126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0" marR="5030" marT="5030" marB="36219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4.63%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0" marR="5030" marT="5030" marB="36219" anchor="b"/>
                </a:tc>
                <a:extLst>
                  <a:ext uri="{0D108BD9-81ED-4DB2-BD59-A6C34878D82A}">
                    <a16:rowId xmlns:a16="http://schemas.microsoft.com/office/drawing/2014/main" val="4235432466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70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0" marR="5030" marT="5030" marB="36219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1867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0" marR="5030" marT="5030" marB="36219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4.06%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0" marR="5030" marT="5030" marB="36219" anchor="b"/>
                </a:tc>
                <a:extLst>
                  <a:ext uri="{0D108BD9-81ED-4DB2-BD59-A6C34878D82A}">
                    <a16:rowId xmlns:a16="http://schemas.microsoft.com/office/drawing/2014/main" val="2140425284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80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0" marR="5030" marT="5030" marB="36219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1438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0" marR="5030" marT="5030" marB="36219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3.13%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0" marR="5030" marT="5030" marB="36219" anchor="b"/>
                </a:tc>
                <a:extLst>
                  <a:ext uri="{0D108BD9-81ED-4DB2-BD59-A6C34878D82A}">
                    <a16:rowId xmlns:a16="http://schemas.microsoft.com/office/drawing/2014/main" val="2854648392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90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0" marR="5030" marT="5030" marB="36219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1107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0" marR="5030" marT="5030" marB="36219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2.41%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0" marR="5030" marT="5030" marB="36219" anchor="b"/>
                </a:tc>
                <a:extLst>
                  <a:ext uri="{0D108BD9-81ED-4DB2-BD59-A6C34878D82A}">
                    <a16:rowId xmlns:a16="http://schemas.microsoft.com/office/drawing/2014/main" val="2036427316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0" marR="5030" marT="5030" marB="36219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870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0" marR="5030" marT="5030" marB="36219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1.89%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0" marR="5030" marT="5030" marB="36219" anchor="b"/>
                </a:tc>
                <a:extLst>
                  <a:ext uri="{0D108BD9-81ED-4DB2-BD59-A6C34878D82A}">
                    <a16:rowId xmlns:a16="http://schemas.microsoft.com/office/drawing/2014/main" val="3195047477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0" marR="5030" marT="5030" marB="36219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3787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0" marR="5030" marT="5030" marB="36219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8.24%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0" marR="5030" marT="5030" marB="36219" anchor="b"/>
                </a:tc>
                <a:extLst>
                  <a:ext uri="{0D108BD9-81ED-4DB2-BD59-A6C34878D82A}">
                    <a16:rowId xmlns:a16="http://schemas.microsoft.com/office/drawing/2014/main" val="2162547503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300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0" marR="5030" marT="5030" marB="36219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959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0" marR="5030" marT="5030" marB="36219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2.09%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0" marR="5030" marT="5030" marB="36219" anchor="b"/>
                </a:tc>
                <a:extLst>
                  <a:ext uri="{0D108BD9-81ED-4DB2-BD59-A6C34878D82A}">
                    <a16:rowId xmlns:a16="http://schemas.microsoft.com/office/drawing/2014/main" val="3155441044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400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0" marR="5030" marT="5030" marB="36219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412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0" marR="5030" marT="5030" marB="36219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0.90%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0" marR="5030" marT="5030" marB="36219" anchor="b"/>
                </a:tc>
                <a:extLst>
                  <a:ext uri="{0D108BD9-81ED-4DB2-BD59-A6C34878D82A}">
                    <a16:rowId xmlns:a16="http://schemas.microsoft.com/office/drawing/2014/main" val="2583154946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500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0" marR="5030" marT="5030" marB="36219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224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0" marR="5030" marT="5030" marB="36219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0.49%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0" marR="5030" marT="5030" marB="36219" anchor="b"/>
                </a:tc>
                <a:extLst>
                  <a:ext uri="{0D108BD9-81ED-4DB2-BD59-A6C34878D82A}">
                    <a16:rowId xmlns:a16="http://schemas.microsoft.com/office/drawing/2014/main" val="3545938821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600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0" marR="5030" marT="5030" marB="36219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144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0" marR="5030" marT="5030" marB="36219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0.31%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0" marR="5030" marT="5030" marB="36219" anchor="b"/>
                </a:tc>
                <a:extLst>
                  <a:ext uri="{0D108BD9-81ED-4DB2-BD59-A6C34878D82A}">
                    <a16:rowId xmlns:a16="http://schemas.microsoft.com/office/drawing/2014/main" val="2867072642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700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0" marR="5030" marT="5030" marB="36219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81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0" marR="5030" marT="5030" marB="36219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0.18%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0" marR="5030" marT="5030" marB="36219" anchor="b"/>
                </a:tc>
                <a:extLst>
                  <a:ext uri="{0D108BD9-81ED-4DB2-BD59-A6C34878D82A}">
                    <a16:rowId xmlns:a16="http://schemas.microsoft.com/office/drawing/2014/main" val="1167089153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800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0" marR="5030" marT="5030" marB="36219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55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0" marR="5030" marT="5030" marB="36219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0.12%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0" marR="5030" marT="5030" marB="36219" anchor="b"/>
                </a:tc>
                <a:extLst>
                  <a:ext uri="{0D108BD9-81ED-4DB2-BD59-A6C34878D82A}">
                    <a16:rowId xmlns:a16="http://schemas.microsoft.com/office/drawing/2014/main" val="755964288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900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0" marR="5030" marT="5030" marB="36219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0" marR="5030" marT="5030" marB="36219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0.09%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0" marR="5030" marT="5030" marB="36219" anchor="b"/>
                </a:tc>
                <a:extLst>
                  <a:ext uri="{0D108BD9-81ED-4DB2-BD59-A6C34878D82A}">
                    <a16:rowId xmlns:a16="http://schemas.microsoft.com/office/drawing/2014/main" val="1624287434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1000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0" marR="5030" marT="5030" marB="36219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27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0" marR="5030" marT="5030" marB="36219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0.06%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0" marR="5030" marT="5030" marB="36219" anchor="b"/>
                </a:tc>
                <a:extLst>
                  <a:ext uri="{0D108BD9-81ED-4DB2-BD59-A6C34878D82A}">
                    <a16:rowId xmlns:a16="http://schemas.microsoft.com/office/drawing/2014/main" val="2687066219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5000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0" marR="5030" marT="5030" marB="36219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245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0" marR="5030" marT="5030" marB="36219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0.53%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0" marR="5030" marT="5030" marB="36219" anchor="b"/>
                </a:tc>
                <a:extLst>
                  <a:ext uri="{0D108BD9-81ED-4DB2-BD59-A6C34878D82A}">
                    <a16:rowId xmlns:a16="http://schemas.microsoft.com/office/drawing/2014/main" val="1625033346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10000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0" marR="5030" marT="5030" marB="36219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18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0" marR="5030" marT="5030" marB="36219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0.04%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0" marR="5030" marT="5030" marB="36219" anchor="b"/>
                </a:tc>
                <a:extLst>
                  <a:ext uri="{0D108BD9-81ED-4DB2-BD59-A6C34878D82A}">
                    <a16:rowId xmlns:a16="http://schemas.microsoft.com/office/drawing/2014/main" val="2317877890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25000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0" marR="5030" marT="5030" marB="36219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10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0" marR="5030" marT="5030" marB="36219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0.02%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0" marR="5030" marT="5030" marB="36219" anchor="b"/>
                </a:tc>
                <a:extLst>
                  <a:ext uri="{0D108BD9-81ED-4DB2-BD59-A6C34878D82A}">
                    <a16:rowId xmlns:a16="http://schemas.microsoft.com/office/drawing/2014/main" val="2745611161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50000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0" marR="5030" marT="5030" marB="36219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0" marR="5030" marT="5030" marB="36219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0" marR="5030" marT="5030" marB="36219" anchor="b"/>
                </a:tc>
                <a:extLst>
                  <a:ext uri="{0D108BD9-81ED-4DB2-BD59-A6C34878D82A}">
                    <a16:rowId xmlns:a16="http://schemas.microsoft.com/office/drawing/2014/main" val="83429336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50000+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0" marR="5030" marT="5030" marB="36219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0" marR="5030" marT="5030" marB="36219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0.01%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0" marR="5030" marT="5030" marB="36219" anchor="b"/>
                </a:tc>
                <a:extLst>
                  <a:ext uri="{0D108BD9-81ED-4DB2-BD59-A6C34878D82A}">
                    <a16:rowId xmlns:a16="http://schemas.microsoft.com/office/drawing/2014/main" val="417831148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32014" y="1625373"/>
            <a:ext cx="3554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Over 1/3 of all </a:t>
            </a:r>
            <a:r>
              <a:rPr lang="en-US" dirty="0" err="1"/>
              <a:t>kickstarter</a:t>
            </a:r>
            <a:r>
              <a:rPr lang="en-US" dirty="0"/>
              <a:t> projects have 10 or less backers.</a:t>
            </a:r>
          </a:p>
        </p:txBody>
      </p:sp>
    </p:spTree>
    <p:extLst>
      <p:ext uri="{BB962C8B-B14F-4D97-AF65-F5344CB8AC3E}">
        <p14:creationId xmlns:p14="http://schemas.microsoft.com/office/powerpoint/2010/main" val="31818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the best length to run a campaign?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532414" cy="4351338"/>
          </a:xfrm>
        </p:spPr>
        <p:txBody>
          <a:bodyPr/>
          <a:lstStyle/>
          <a:p>
            <a:r>
              <a:rPr lang="en-US" dirty="0"/>
              <a:t>Projects are most successful within the first 30 days.</a:t>
            </a:r>
          </a:p>
          <a:p>
            <a:r>
              <a:rPr lang="en-US" dirty="0"/>
              <a:t>The longer a campaign runs, the lower % of success.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4CCA320D-54DC-4E55-80AA-D1C6CFEC29A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08412279"/>
              </p:ext>
            </p:extLst>
          </p:nvPr>
        </p:nvGraphicFramePr>
        <p:xfrm>
          <a:off x="4721905" y="1825625"/>
          <a:ext cx="6797676" cy="42957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88213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the ideal pledge goal?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850" y="1754868"/>
            <a:ext cx="4310743" cy="4351338"/>
          </a:xfrm>
        </p:spPr>
        <p:txBody>
          <a:bodyPr>
            <a:normAutofit/>
          </a:bodyPr>
          <a:lstStyle/>
          <a:p>
            <a:r>
              <a:rPr lang="en-US" sz="1800" dirty="0"/>
              <a:t>The more successful projects have smaller goals. &lt;1200</a:t>
            </a:r>
          </a:p>
          <a:p>
            <a:r>
              <a:rPr lang="en-US" sz="1800" dirty="0"/>
              <a:t>Project goals over 8000 have a less than 50% success rate.</a:t>
            </a:r>
          </a:p>
          <a:p>
            <a:pPr marL="0" indent="0">
              <a:buNone/>
            </a:pPr>
            <a:endParaRPr lang="en-US" sz="1800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5B745FDF-C4D6-4B1A-ABBA-8F443746015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1871685"/>
              </p:ext>
            </p:extLst>
          </p:nvPr>
        </p:nvGraphicFramePr>
        <p:xfrm>
          <a:off x="4380593" y="1615168"/>
          <a:ext cx="7708900" cy="4629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50100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1871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What Projects would be most successful at getting funded?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4744514"/>
              </p:ext>
            </p:extLst>
          </p:nvPr>
        </p:nvGraphicFramePr>
        <p:xfrm>
          <a:off x="4632028" y="1115786"/>
          <a:ext cx="3494157" cy="5246920"/>
        </p:xfrm>
        <a:graphic>
          <a:graphicData uri="http://schemas.openxmlformats.org/drawingml/2006/table">
            <a:tbl>
              <a:tblPr/>
              <a:tblGrid>
                <a:gridCol w="1370697">
                  <a:extLst>
                    <a:ext uri="{9D8B030D-6E8A-4147-A177-3AD203B41FA5}">
                      <a16:colId xmlns:a16="http://schemas.microsoft.com/office/drawing/2014/main" val="2420882350"/>
                    </a:ext>
                  </a:extLst>
                </a:gridCol>
                <a:gridCol w="337058">
                  <a:extLst>
                    <a:ext uri="{9D8B030D-6E8A-4147-A177-3AD203B41FA5}">
                      <a16:colId xmlns:a16="http://schemas.microsoft.com/office/drawing/2014/main" val="1178594050"/>
                    </a:ext>
                  </a:extLst>
                </a:gridCol>
                <a:gridCol w="561762">
                  <a:extLst>
                    <a:ext uri="{9D8B030D-6E8A-4147-A177-3AD203B41FA5}">
                      <a16:colId xmlns:a16="http://schemas.microsoft.com/office/drawing/2014/main" val="1112721817"/>
                    </a:ext>
                  </a:extLst>
                </a:gridCol>
                <a:gridCol w="662878">
                  <a:extLst>
                    <a:ext uri="{9D8B030D-6E8A-4147-A177-3AD203B41FA5}">
                      <a16:colId xmlns:a16="http://schemas.microsoft.com/office/drawing/2014/main" val="1652719724"/>
                    </a:ext>
                  </a:extLst>
                </a:gridCol>
                <a:gridCol w="561762">
                  <a:extLst>
                    <a:ext uri="{9D8B030D-6E8A-4147-A177-3AD203B41FA5}">
                      <a16:colId xmlns:a16="http://schemas.microsoft.com/office/drawing/2014/main" val="3981331808"/>
                    </a:ext>
                  </a:extLst>
                </a:gridCol>
              </a:tblGrid>
              <a:tr h="149912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</a:t>
                      </a:r>
                    </a:p>
                  </a:txBody>
                  <a:tcPr marL="3593" marR="3593" marT="3593" marB="2587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failed</a:t>
                      </a:r>
                    </a:p>
                  </a:txBody>
                  <a:tcPr marL="3593" marR="3593" marT="3593" marB="2587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successful</a:t>
                      </a:r>
                    </a:p>
                  </a:txBody>
                  <a:tcPr marL="3593" marR="3593" marT="3593" marB="2587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Grand Total</a:t>
                      </a:r>
                    </a:p>
                  </a:txBody>
                  <a:tcPr marL="3593" marR="3593" marT="3593" marB="2587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Success %</a:t>
                      </a:r>
                    </a:p>
                  </a:txBody>
                  <a:tcPr marL="3593" marR="3593" marT="3593" marB="2587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726603"/>
                  </a:ext>
                </a:extLst>
              </a:tr>
              <a:tr h="149912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Art</a:t>
                      </a:r>
                    </a:p>
                  </a:txBody>
                  <a:tcPr marL="3593" marR="3593" marT="3593" marB="25871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93" marR="3593" marT="3593" marB="25871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93" marR="3593" marT="3593" marB="25871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93" marR="3593" marT="3593" marB="25871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93" marR="3593" marT="3593" marB="25871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8063567"/>
                  </a:ext>
                </a:extLst>
              </a:tr>
              <a:tr h="149912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Art</a:t>
                      </a:r>
                    </a:p>
                  </a:txBody>
                  <a:tcPr marL="35932" marR="3593" marT="3593" marB="25871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400</a:t>
                      </a:r>
                    </a:p>
                  </a:txBody>
                  <a:tcPr marL="3593" marR="3593" marT="3593" marB="25871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610</a:t>
                      </a:r>
                    </a:p>
                  </a:txBody>
                  <a:tcPr marL="3593" marR="3593" marT="3593" marB="25871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1010</a:t>
                      </a:r>
                    </a:p>
                  </a:txBody>
                  <a:tcPr marL="3593" marR="3593" marT="3593" marB="25871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60%</a:t>
                      </a:r>
                    </a:p>
                  </a:txBody>
                  <a:tcPr marL="3593" marR="3593" marT="3593" marB="2587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2DA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8374198"/>
                  </a:ext>
                </a:extLst>
              </a:tr>
              <a:tr h="149912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Conceptual Art</a:t>
                      </a:r>
                    </a:p>
                  </a:txBody>
                  <a:tcPr marL="35932" marR="3593" marT="3593" marB="2587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3593" marR="3593" marT="3593" marB="2587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3593" marR="3593" marT="3593" marB="2587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167</a:t>
                      </a:r>
                    </a:p>
                  </a:txBody>
                  <a:tcPr marL="3593" marR="3593" marT="3593" marB="2587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58%</a:t>
                      </a:r>
                    </a:p>
                  </a:txBody>
                  <a:tcPr marL="3593" marR="3593" marT="3593" marB="2587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1DE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0100222"/>
                  </a:ext>
                </a:extLst>
              </a:tr>
              <a:tr h="149912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Digital Art</a:t>
                      </a:r>
                    </a:p>
                  </a:txBody>
                  <a:tcPr marL="35932" marR="3593" marT="3593" marB="2587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3593" marR="3593" marT="3593" marB="2587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3593" marR="3593" marT="3593" marB="2587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</a:t>
                      </a:r>
                    </a:p>
                  </a:txBody>
                  <a:tcPr marL="3593" marR="3593" marT="3593" marB="2587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49%</a:t>
                      </a:r>
                    </a:p>
                  </a:txBody>
                  <a:tcPr marL="3593" marR="3593" marT="3593" marB="2587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B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5041356"/>
                  </a:ext>
                </a:extLst>
              </a:tr>
              <a:tr h="149912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Illustration</a:t>
                      </a:r>
                    </a:p>
                  </a:txBody>
                  <a:tcPr marL="35932" marR="3593" marT="3593" marB="2587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3593" marR="3593" marT="3593" marB="2587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</a:t>
                      </a:r>
                    </a:p>
                  </a:txBody>
                  <a:tcPr marL="3593" marR="3593" marT="3593" marB="2587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188</a:t>
                      </a:r>
                    </a:p>
                  </a:txBody>
                  <a:tcPr marL="3593" marR="3593" marT="3593" marB="2587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59%</a:t>
                      </a:r>
                    </a:p>
                  </a:txBody>
                  <a:tcPr marL="3593" marR="3593" marT="3593" marB="2587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BDC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9102249"/>
                  </a:ext>
                </a:extLst>
              </a:tr>
              <a:tr h="149912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Mixed Media</a:t>
                      </a:r>
                    </a:p>
                  </a:txBody>
                  <a:tcPr marL="35932" marR="3593" marT="3593" marB="2587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211</a:t>
                      </a:r>
                    </a:p>
                  </a:txBody>
                  <a:tcPr marL="3593" marR="3593" marT="3593" marB="2587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198</a:t>
                      </a:r>
                    </a:p>
                  </a:txBody>
                  <a:tcPr marL="3593" marR="3593" marT="3593" marB="2587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409</a:t>
                      </a:r>
                    </a:p>
                  </a:txBody>
                  <a:tcPr marL="3593" marR="3593" marT="3593" marB="2587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48%</a:t>
                      </a:r>
                    </a:p>
                  </a:txBody>
                  <a:tcPr marL="3593" marR="3593" marT="3593" marB="2587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A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8216650"/>
                  </a:ext>
                </a:extLst>
              </a:tr>
              <a:tr h="149912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Painting</a:t>
                      </a:r>
                    </a:p>
                  </a:txBody>
                  <a:tcPr marL="35932" marR="3593" marT="3593" marB="2587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241</a:t>
                      </a:r>
                    </a:p>
                  </a:txBody>
                  <a:tcPr marL="3593" marR="3593" marT="3593" marB="2587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242</a:t>
                      </a:r>
                    </a:p>
                  </a:txBody>
                  <a:tcPr marL="3593" marR="3593" marT="3593" marB="2587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483</a:t>
                      </a:r>
                    </a:p>
                  </a:txBody>
                  <a:tcPr marL="3593" marR="3593" marT="3593" marB="2587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50%</a:t>
                      </a:r>
                    </a:p>
                  </a:txBody>
                  <a:tcPr marL="3593" marR="3593" marT="3593" marB="2587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5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2470625"/>
                  </a:ext>
                </a:extLst>
              </a:tr>
              <a:tr h="149912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Performance Art</a:t>
                      </a:r>
                    </a:p>
                  </a:txBody>
                  <a:tcPr marL="35932" marR="3593" marT="3593" marB="2587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191</a:t>
                      </a:r>
                    </a:p>
                  </a:txBody>
                  <a:tcPr marL="3593" marR="3593" marT="3593" marB="2587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270</a:t>
                      </a:r>
                    </a:p>
                  </a:txBody>
                  <a:tcPr marL="3593" marR="3593" marT="3593" marB="2587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461</a:t>
                      </a:r>
                    </a:p>
                  </a:txBody>
                  <a:tcPr marL="3593" marR="3593" marT="3593" marB="2587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59%</a:t>
                      </a:r>
                    </a:p>
                  </a:txBody>
                  <a:tcPr marL="3593" marR="3593" marT="3593" marB="2587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EDD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1534970"/>
                  </a:ext>
                </a:extLst>
              </a:tr>
              <a:tr h="149912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Public Art</a:t>
                      </a:r>
                    </a:p>
                  </a:txBody>
                  <a:tcPr marL="35932" marR="3593" marT="3593" marB="2587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174</a:t>
                      </a:r>
                    </a:p>
                  </a:txBody>
                  <a:tcPr marL="3593" marR="3593" marT="3593" marB="2587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335</a:t>
                      </a:r>
                    </a:p>
                  </a:txBody>
                  <a:tcPr marL="3593" marR="3593" marT="3593" marB="2587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509</a:t>
                      </a:r>
                    </a:p>
                  </a:txBody>
                  <a:tcPr marL="3593" marR="3593" marT="3593" marB="2587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66%</a:t>
                      </a:r>
                    </a:p>
                  </a:txBody>
                  <a:tcPr marL="3593" marR="3593" marT="3593" marB="2587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EC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9720399"/>
                  </a:ext>
                </a:extLst>
              </a:tr>
              <a:tr h="149912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Sculpture</a:t>
                      </a:r>
                    </a:p>
                  </a:txBody>
                  <a:tcPr marL="35932" marR="3593" marT="3593" marB="2587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</a:t>
                      </a:r>
                    </a:p>
                  </a:txBody>
                  <a:tcPr marL="3593" marR="3593" marT="3593" marB="2587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178</a:t>
                      </a:r>
                    </a:p>
                  </a:txBody>
                  <a:tcPr marL="3593" marR="3593" marT="3593" marB="2587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330</a:t>
                      </a:r>
                    </a:p>
                  </a:txBody>
                  <a:tcPr marL="3593" marR="3593" marT="3593" marB="2587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54%</a:t>
                      </a:r>
                    </a:p>
                  </a:txBody>
                  <a:tcPr marL="3593" marR="3593" marT="3593" marB="2587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6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4294350"/>
                  </a:ext>
                </a:extLst>
              </a:tr>
              <a:tr h="149912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Art Total</a:t>
                      </a:r>
                    </a:p>
                  </a:txBody>
                  <a:tcPr marL="3593" marR="3593" marT="3593" marB="25871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1585</a:t>
                      </a:r>
                    </a:p>
                  </a:txBody>
                  <a:tcPr marL="3593" marR="3593" marT="3593" marB="25871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2106</a:t>
                      </a:r>
                    </a:p>
                  </a:txBody>
                  <a:tcPr marL="3593" marR="3593" marT="3593" marB="25871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3691</a:t>
                      </a:r>
                    </a:p>
                  </a:txBody>
                  <a:tcPr marL="3593" marR="3593" marT="3593" marB="25871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57%</a:t>
                      </a:r>
                    </a:p>
                  </a:txBody>
                  <a:tcPr marL="3593" marR="3593" marT="3593" marB="25871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0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7622001"/>
                  </a:ext>
                </a:extLst>
              </a:tr>
              <a:tr h="149912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Comics</a:t>
                      </a:r>
                    </a:p>
                  </a:txBody>
                  <a:tcPr marL="3593" marR="3593" marT="3593" marB="25871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93" marR="3593" marT="3593" marB="25871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93" marR="3593" marT="3593" marB="25871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93" marR="3593" marT="3593" marB="25871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93" marR="3593" marT="3593" marB="25871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5707222"/>
                  </a:ext>
                </a:extLst>
              </a:tr>
              <a:tr h="149912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Comics</a:t>
                      </a:r>
                    </a:p>
                  </a:txBody>
                  <a:tcPr marL="35932" marR="3593" marT="3593" marB="25871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448</a:t>
                      </a:r>
                    </a:p>
                  </a:txBody>
                  <a:tcPr marL="3593" marR="3593" marT="3593" marB="25871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520</a:t>
                      </a:r>
                    </a:p>
                  </a:txBody>
                  <a:tcPr marL="3593" marR="3593" marT="3593" marB="25871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968</a:t>
                      </a:r>
                    </a:p>
                  </a:txBody>
                  <a:tcPr marL="3593" marR="3593" marT="3593" marB="25871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54%</a:t>
                      </a:r>
                    </a:p>
                  </a:txBody>
                  <a:tcPr marL="3593" marR="3593" marT="3593" marB="2587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6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2010446"/>
                  </a:ext>
                </a:extLst>
              </a:tr>
              <a:tr h="149912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Comics Total</a:t>
                      </a:r>
                    </a:p>
                  </a:txBody>
                  <a:tcPr marL="3593" marR="3593" marT="3593" marB="25871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448</a:t>
                      </a:r>
                    </a:p>
                  </a:txBody>
                  <a:tcPr marL="3593" marR="3593" marT="3593" marB="25871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520</a:t>
                      </a:r>
                    </a:p>
                  </a:txBody>
                  <a:tcPr marL="3593" marR="3593" marT="3593" marB="25871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968</a:t>
                      </a:r>
                    </a:p>
                  </a:txBody>
                  <a:tcPr marL="3593" marR="3593" marT="3593" marB="25871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54%</a:t>
                      </a:r>
                    </a:p>
                  </a:txBody>
                  <a:tcPr marL="3593" marR="3593" marT="3593" marB="25871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6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4004801"/>
                  </a:ext>
                </a:extLst>
              </a:tr>
              <a:tr h="149912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Dance</a:t>
                      </a:r>
                    </a:p>
                  </a:txBody>
                  <a:tcPr marL="3593" marR="3593" marT="3593" marB="25871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93" marR="3593" marT="3593" marB="25871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93" marR="3593" marT="3593" marB="25871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93" marR="3593" marT="3593" marB="25871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93" marR="3593" marT="3593" marB="25871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2340908"/>
                  </a:ext>
                </a:extLst>
              </a:tr>
              <a:tr h="149912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Dance</a:t>
                      </a:r>
                    </a:p>
                  </a:txBody>
                  <a:tcPr marL="35932" marR="3593" marT="3593" marB="25871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</a:t>
                      </a:r>
                    </a:p>
                  </a:txBody>
                  <a:tcPr marL="3593" marR="3593" marT="3593" marB="25871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527</a:t>
                      </a:r>
                    </a:p>
                  </a:txBody>
                  <a:tcPr marL="3593" marR="3593" marT="3593" marB="25871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707</a:t>
                      </a:r>
                    </a:p>
                  </a:txBody>
                  <a:tcPr marL="3593" marR="3593" marT="3593" marB="25871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75%</a:t>
                      </a:r>
                    </a:p>
                  </a:txBody>
                  <a:tcPr marL="3593" marR="3593" marT="3593" marB="2587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5BF7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365023"/>
                  </a:ext>
                </a:extLst>
              </a:tr>
              <a:tr h="149912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Dance Total</a:t>
                      </a:r>
                    </a:p>
                  </a:txBody>
                  <a:tcPr marL="3593" marR="3593" marT="3593" marB="25871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</a:t>
                      </a:r>
                    </a:p>
                  </a:txBody>
                  <a:tcPr marL="3593" marR="3593" marT="3593" marB="25871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527</a:t>
                      </a:r>
                    </a:p>
                  </a:txBody>
                  <a:tcPr marL="3593" marR="3593" marT="3593" marB="25871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707</a:t>
                      </a:r>
                    </a:p>
                  </a:txBody>
                  <a:tcPr marL="3593" marR="3593" marT="3593" marB="25871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75%</a:t>
                      </a:r>
                    </a:p>
                  </a:txBody>
                  <a:tcPr marL="3593" marR="3593" marT="3593" marB="25871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5BF7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1650965"/>
                  </a:ext>
                </a:extLst>
              </a:tr>
              <a:tr h="149912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Design</a:t>
                      </a:r>
                    </a:p>
                  </a:txBody>
                  <a:tcPr marL="3593" marR="3593" marT="3593" marB="25871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93" marR="3593" marT="3593" marB="25871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93" marR="3593" marT="3593" marB="25871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93" marR="3593" marT="3593" marB="25871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93" marR="3593" marT="3593" marB="25871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412482"/>
                  </a:ext>
                </a:extLst>
              </a:tr>
              <a:tr h="149912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Crafts</a:t>
                      </a:r>
                    </a:p>
                  </a:txBody>
                  <a:tcPr marL="35932" marR="3593" marT="3593" marB="25871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</a:t>
                      </a:r>
                    </a:p>
                  </a:txBody>
                  <a:tcPr marL="3593" marR="3593" marT="3593" marB="25871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</a:t>
                      </a:r>
                    </a:p>
                  </a:txBody>
                  <a:tcPr marL="3593" marR="3593" marT="3593" marB="25871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229</a:t>
                      </a:r>
                    </a:p>
                  </a:txBody>
                  <a:tcPr marL="3593" marR="3593" marT="3593" marB="25871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46%</a:t>
                      </a:r>
                    </a:p>
                  </a:txBody>
                  <a:tcPr marL="3593" marR="3593" marT="3593" marB="2587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A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7001984"/>
                  </a:ext>
                </a:extLst>
              </a:tr>
              <a:tr h="149912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Design</a:t>
                      </a:r>
                    </a:p>
                  </a:txBody>
                  <a:tcPr marL="35932" marR="3593" marT="3593" marB="2587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3593" marR="3593" marT="3593" marB="2587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</a:t>
                      </a:r>
                    </a:p>
                  </a:txBody>
                  <a:tcPr marL="3593" marR="3593" marT="3593" marB="2587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261</a:t>
                      </a:r>
                    </a:p>
                  </a:txBody>
                  <a:tcPr marL="3593" marR="3593" marT="3593" marB="2587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51%</a:t>
                      </a:r>
                    </a:p>
                  </a:txBody>
                  <a:tcPr marL="3593" marR="3593" marT="3593" marB="2587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A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33638"/>
                  </a:ext>
                </a:extLst>
              </a:tr>
              <a:tr h="149912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Graphic Design</a:t>
                      </a:r>
                    </a:p>
                  </a:txBody>
                  <a:tcPr marL="35932" marR="3593" marT="3593" marB="2587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3593" marR="3593" marT="3593" marB="2587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3593" marR="3593" marT="3593" marB="2587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163</a:t>
                      </a:r>
                    </a:p>
                  </a:txBody>
                  <a:tcPr marL="3593" marR="3593" marT="3593" marB="2587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60%</a:t>
                      </a:r>
                    </a:p>
                  </a:txBody>
                  <a:tcPr marL="3593" marR="3593" marT="3593" marB="2587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8DB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713848"/>
                  </a:ext>
                </a:extLst>
              </a:tr>
              <a:tr h="149912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 Design</a:t>
                      </a:r>
                    </a:p>
                  </a:txBody>
                  <a:tcPr marL="35932" marR="3593" marT="3593" marB="2587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519</a:t>
                      </a:r>
                    </a:p>
                  </a:txBody>
                  <a:tcPr marL="3593" marR="3593" marT="3593" marB="2587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394</a:t>
                      </a:r>
                    </a:p>
                  </a:txBody>
                  <a:tcPr marL="3593" marR="3593" marT="3593" marB="2587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913</a:t>
                      </a:r>
                    </a:p>
                  </a:txBody>
                  <a:tcPr marL="3593" marR="3593" marT="3593" marB="2587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43%</a:t>
                      </a:r>
                    </a:p>
                  </a:txBody>
                  <a:tcPr marL="3593" marR="3593" marT="3593" marB="2587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B97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5729668"/>
                  </a:ext>
                </a:extLst>
              </a:tr>
              <a:tr h="149912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Design Total</a:t>
                      </a:r>
                    </a:p>
                  </a:txBody>
                  <a:tcPr marL="3593" marR="3593" marT="3593" marB="25871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837</a:t>
                      </a:r>
                    </a:p>
                  </a:txBody>
                  <a:tcPr marL="3593" marR="3593" marT="3593" marB="25871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729</a:t>
                      </a:r>
                    </a:p>
                  </a:txBody>
                  <a:tcPr marL="3593" marR="3593" marT="3593" marB="25871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1566</a:t>
                      </a:r>
                    </a:p>
                  </a:txBody>
                  <a:tcPr marL="3593" marR="3593" marT="3593" marB="25871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47%</a:t>
                      </a:r>
                    </a:p>
                  </a:txBody>
                  <a:tcPr marL="3593" marR="3593" marT="3593" marB="25871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E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1066305"/>
                  </a:ext>
                </a:extLst>
              </a:tr>
              <a:tr h="149912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Fashion</a:t>
                      </a:r>
                    </a:p>
                  </a:txBody>
                  <a:tcPr marL="3593" marR="3593" marT="3593" marB="25871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93" marR="3593" marT="3593" marB="25871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93" marR="3593" marT="3593" marB="25871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93" marR="3593" marT="3593" marB="25871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93" marR="3593" marT="3593" marB="25871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0028868"/>
                  </a:ext>
                </a:extLst>
              </a:tr>
              <a:tr h="149912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Fashion</a:t>
                      </a:r>
                    </a:p>
                  </a:txBody>
                  <a:tcPr marL="35932" marR="3593" marT="3593" marB="25871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684</a:t>
                      </a:r>
                    </a:p>
                  </a:txBody>
                  <a:tcPr marL="3593" marR="3593" marT="3593" marB="25871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335</a:t>
                      </a:r>
                    </a:p>
                  </a:txBody>
                  <a:tcPr marL="3593" marR="3593" marT="3593" marB="25871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1019</a:t>
                      </a:r>
                    </a:p>
                  </a:txBody>
                  <a:tcPr marL="3593" marR="3593" marT="3593" marB="25871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33%</a:t>
                      </a:r>
                    </a:p>
                  </a:txBody>
                  <a:tcPr marL="3593" marR="3593" marT="3593" marB="2587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786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4050127"/>
                  </a:ext>
                </a:extLst>
              </a:tr>
              <a:tr h="149912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Fashion Total</a:t>
                      </a:r>
                    </a:p>
                  </a:txBody>
                  <a:tcPr marL="3593" marR="3593" marT="3593" marB="25871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684</a:t>
                      </a:r>
                    </a:p>
                  </a:txBody>
                  <a:tcPr marL="3593" marR="3593" marT="3593" marB="25871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335</a:t>
                      </a:r>
                    </a:p>
                  </a:txBody>
                  <a:tcPr marL="3593" marR="3593" marT="3593" marB="25871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1019</a:t>
                      </a:r>
                    </a:p>
                  </a:txBody>
                  <a:tcPr marL="3593" marR="3593" marT="3593" marB="25871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33%</a:t>
                      </a:r>
                    </a:p>
                  </a:txBody>
                  <a:tcPr marL="3593" marR="3593" marT="3593" marB="25871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786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1461993"/>
                  </a:ext>
                </a:extLst>
              </a:tr>
              <a:tr h="149912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Film &amp; Video</a:t>
                      </a:r>
                    </a:p>
                  </a:txBody>
                  <a:tcPr marL="3593" marR="3593" marT="3593" marB="25871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93" marR="3593" marT="3593" marB="25871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93" marR="3593" marT="3593" marB="25871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93" marR="3593" marT="3593" marB="25871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93" marR="3593" marT="3593" marB="25871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7017170"/>
                  </a:ext>
                </a:extLst>
              </a:tr>
              <a:tr h="149912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Animation</a:t>
                      </a:r>
                    </a:p>
                  </a:txBody>
                  <a:tcPr marL="35932" marR="3593" marT="3593" marB="25871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233</a:t>
                      </a:r>
                    </a:p>
                  </a:txBody>
                  <a:tcPr marL="3593" marR="3593" marT="3593" marB="25871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</a:t>
                      </a:r>
                    </a:p>
                  </a:txBody>
                  <a:tcPr marL="3593" marR="3593" marT="3593" marB="25871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378</a:t>
                      </a:r>
                    </a:p>
                  </a:txBody>
                  <a:tcPr marL="3593" marR="3593" marT="3593" marB="25871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38%</a:t>
                      </a:r>
                    </a:p>
                  </a:txBody>
                  <a:tcPr marL="3593" marR="3593" marT="3593" marB="2587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A7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545793"/>
                  </a:ext>
                </a:extLst>
              </a:tr>
              <a:tr h="149912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Documentary</a:t>
                      </a:r>
                    </a:p>
                  </a:txBody>
                  <a:tcPr marL="35932" marR="3593" marT="3593" marB="2587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1910</a:t>
                      </a:r>
                    </a:p>
                  </a:txBody>
                  <a:tcPr marL="3593" marR="3593" marT="3593" marB="2587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1781</a:t>
                      </a:r>
                    </a:p>
                  </a:txBody>
                  <a:tcPr marL="3593" marR="3593" marT="3593" marB="2587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3691</a:t>
                      </a:r>
                    </a:p>
                  </a:txBody>
                  <a:tcPr marL="3593" marR="3593" marT="3593" marB="2587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48%</a:t>
                      </a:r>
                    </a:p>
                  </a:txBody>
                  <a:tcPr marL="3593" marR="3593" marT="3593" marB="2587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9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2849471"/>
                  </a:ext>
                </a:extLst>
              </a:tr>
              <a:tr h="149912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Film &amp;amp; Video</a:t>
                      </a:r>
                    </a:p>
                  </a:txBody>
                  <a:tcPr marL="35932" marR="3593" marT="3593" marB="2587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1276</a:t>
                      </a:r>
                    </a:p>
                  </a:txBody>
                  <a:tcPr marL="3593" marR="3593" marT="3593" marB="2587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1065</a:t>
                      </a:r>
                    </a:p>
                  </a:txBody>
                  <a:tcPr marL="3593" marR="3593" marT="3593" marB="2587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2341</a:t>
                      </a:r>
                    </a:p>
                  </a:txBody>
                  <a:tcPr marL="3593" marR="3593" marT="3593" marB="2587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45%</a:t>
                      </a:r>
                    </a:p>
                  </a:txBody>
                  <a:tcPr marL="3593" marR="3593" marT="3593" marB="2587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8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604195"/>
                  </a:ext>
                </a:extLst>
              </a:tr>
              <a:tr h="149912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Narrative Film</a:t>
                      </a:r>
                    </a:p>
                  </a:txBody>
                  <a:tcPr marL="35932" marR="3593" marT="3593" marB="2587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715</a:t>
                      </a:r>
                    </a:p>
                  </a:txBody>
                  <a:tcPr marL="3593" marR="3593" marT="3593" marB="2587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695</a:t>
                      </a:r>
                    </a:p>
                  </a:txBody>
                  <a:tcPr marL="3593" marR="3593" marT="3593" marB="2587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1410</a:t>
                      </a:r>
                    </a:p>
                  </a:txBody>
                  <a:tcPr marL="3593" marR="3593" marT="3593" marB="2587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49%</a:t>
                      </a:r>
                    </a:p>
                  </a:txBody>
                  <a:tcPr marL="3593" marR="3593" marT="3593" marB="2587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0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4895176"/>
                  </a:ext>
                </a:extLst>
              </a:tr>
              <a:tr h="149912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Short Film</a:t>
                      </a:r>
                    </a:p>
                  </a:txBody>
                  <a:tcPr marL="35932" marR="3593" marT="3593" marB="2587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1444</a:t>
                      </a:r>
                    </a:p>
                  </a:txBody>
                  <a:tcPr marL="3593" marR="3593" marT="3593" marB="2587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2306</a:t>
                      </a:r>
                    </a:p>
                  </a:txBody>
                  <a:tcPr marL="3593" marR="3593" marT="3593" marB="2587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3750</a:t>
                      </a:r>
                    </a:p>
                  </a:txBody>
                  <a:tcPr marL="3593" marR="3593" marT="3593" marB="2587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61%</a:t>
                      </a:r>
                    </a:p>
                  </a:txBody>
                  <a:tcPr marL="3593" marR="3593" marT="3593" marB="2587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BD8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7267465"/>
                  </a:ext>
                </a:extLst>
              </a:tr>
              <a:tr h="149912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Webseries</a:t>
                      </a:r>
                    </a:p>
                  </a:txBody>
                  <a:tcPr marL="35932" marR="3593" marT="3593" marB="2587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594</a:t>
                      </a:r>
                    </a:p>
                  </a:txBody>
                  <a:tcPr marL="3593" marR="3593" marT="3593" marB="2587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431</a:t>
                      </a:r>
                    </a:p>
                  </a:txBody>
                  <a:tcPr marL="3593" marR="3593" marT="3593" marB="2587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1025</a:t>
                      </a:r>
                    </a:p>
                  </a:txBody>
                  <a:tcPr marL="3593" marR="3593" marT="3593" marB="2587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42%</a:t>
                      </a:r>
                    </a:p>
                  </a:txBody>
                  <a:tcPr marL="3593" marR="3593" marT="3593" marB="2587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B2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5058993"/>
                  </a:ext>
                </a:extLst>
              </a:tr>
              <a:tr h="149912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Film &amp; Video Total</a:t>
                      </a:r>
                    </a:p>
                  </a:txBody>
                  <a:tcPr marL="3593" marR="3593" marT="3593" marB="25871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6172</a:t>
                      </a:r>
                    </a:p>
                  </a:txBody>
                  <a:tcPr marL="3593" marR="3593" marT="3593" marB="25871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6423</a:t>
                      </a:r>
                    </a:p>
                  </a:txBody>
                  <a:tcPr marL="3593" marR="3593" marT="3593" marB="25871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12595</a:t>
                      </a:r>
                    </a:p>
                  </a:txBody>
                  <a:tcPr marL="3593" marR="3593" marT="3593" marB="25871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51%</a:t>
                      </a:r>
                    </a:p>
                  </a:txBody>
                  <a:tcPr marL="3593" marR="3593" marT="3593" marB="25871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3282161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1775023"/>
              </p:ext>
            </p:extLst>
          </p:nvPr>
        </p:nvGraphicFramePr>
        <p:xfrm>
          <a:off x="8325446" y="1115786"/>
          <a:ext cx="3659726" cy="5511786"/>
        </p:xfrm>
        <a:graphic>
          <a:graphicData uri="http://schemas.openxmlformats.org/drawingml/2006/table">
            <a:tbl>
              <a:tblPr/>
              <a:tblGrid>
                <a:gridCol w="1338624">
                  <a:extLst>
                    <a:ext uri="{9D8B030D-6E8A-4147-A177-3AD203B41FA5}">
                      <a16:colId xmlns:a16="http://schemas.microsoft.com/office/drawing/2014/main" val="3182078123"/>
                    </a:ext>
                  </a:extLst>
                </a:gridCol>
                <a:gridCol w="368429">
                  <a:extLst>
                    <a:ext uri="{9D8B030D-6E8A-4147-A177-3AD203B41FA5}">
                      <a16:colId xmlns:a16="http://schemas.microsoft.com/office/drawing/2014/main" val="3899107329"/>
                    </a:ext>
                  </a:extLst>
                </a:gridCol>
                <a:gridCol w="614048">
                  <a:extLst>
                    <a:ext uri="{9D8B030D-6E8A-4147-A177-3AD203B41FA5}">
                      <a16:colId xmlns:a16="http://schemas.microsoft.com/office/drawing/2014/main" val="1983007181"/>
                    </a:ext>
                  </a:extLst>
                </a:gridCol>
                <a:gridCol w="724577">
                  <a:extLst>
                    <a:ext uri="{9D8B030D-6E8A-4147-A177-3AD203B41FA5}">
                      <a16:colId xmlns:a16="http://schemas.microsoft.com/office/drawing/2014/main" val="1584457013"/>
                    </a:ext>
                  </a:extLst>
                </a:gridCol>
                <a:gridCol w="614048">
                  <a:extLst>
                    <a:ext uri="{9D8B030D-6E8A-4147-A177-3AD203B41FA5}">
                      <a16:colId xmlns:a16="http://schemas.microsoft.com/office/drawing/2014/main" val="3243758521"/>
                    </a:ext>
                  </a:extLst>
                </a:gridCol>
              </a:tblGrid>
              <a:tr h="124927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</a:t>
                      </a:r>
                    </a:p>
                  </a:txBody>
                  <a:tcPr marL="2994" marR="2994" marT="2994" marB="2155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failed</a:t>
                      </a:r>
                    </a:p>
                  </a:txBody>
                  <a:tcPr marL="2994" marR="2994" marT="2994" marB="2155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successful</a:t>
                      </a:r>
                    </a:p>
                  </a:txBody>
                  <a:tcPr marL="2994" marR="2994" marT="2994" marB="2155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Grand Total</a:t>
                      </a:r>
                    </a:p>
                  </a:txBody>
                  <a:tcPr marL="2994" marR="2994" marT="2994" marB="2155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Success %</a:t>
                      </a:r>
                    </a:p>
                  </a:txBody>
                  <a:tcPr marL="2994" marR="2994" marT="2994" marB="2155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8902101"/>
                  </a:ext>
                </a:extLst>
              </a:tr>
              <a:tr h="124927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Food</a:t>
                      </a:r>
                    </a:p>
                  </a:txBody>
                  <a:tcPr marL="2994" marR="2994" marT="2994" marB="21559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94" marR="2994" marT="2994" marB="21559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94" marR="2994" marT="2994" marB="21559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94" marR="2994" marT="2994" marB="21559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94" marR="2994" marT="2994" marB="21559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8008069"/>
                  </a:ext>
                </a:extLst>
              </a:tr>
              <a:tr h="124927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Food</a:t>
                      </a:r>
                    </a:p>
                  </a:txBody>
                  <a:tcPr marL="29943" marR="2994" marT="2994" marB="2155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643</a:t>
                      </a:r>
                    </a:p>
                  </a:txBody>
                  <a:tcPr marL="2994" marR="2994" marT="2994" marB="2155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655</a:t>
                      </a:r>
                    </a:p>
                  </a:txBody>
                  <a:tcPr marL="2994" marR="2994" marT="2994" marB="2155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1298</a:t>
                      </a:r>
                    </a:p>
                  </a:txBody>
                  <a:tcPr marL="2994" marR="2994" marT="2994" marB="2155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50%</a:t>
                      </a:r>
                    </a:p>
                  </a:txBody>
                  <a:tcPr marL="2994" marR="2994" marT="2994" marB="2155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1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4927322"/>
                  </a:ext>
                </a:extLst>
              </a:tr>
              <a:tr h="124927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Food Total</a:t>
                      </a:r>
                    </a:p>
                  </a:txBody>
                  <a:tcPr marL="2994" marR="2994" marT="2994" marB="21559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643</a:t>
                      </a:r>
                    </a:p>
                  </a:txBody>
                  <a:tcPr marL="2994" marR="2994" marT="2994" marB="21559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655</a:t>
                      </a:r>
                    </a:p>
                  </a:txBody>
                  <a:tcPr marL="2994" marR="2994" marT="2994" marB="21559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1298</a:t>
                      </a:r>
                    </a:p>
                  </a:txBody>
                  <a:tcPr marL="2994" marR="2994" marT="2994" marB="21559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50%</a:t>
                      </a:r>
                    </a:p>
                  </a:txBody>
                  <a:tcPr marL="2994" marR="2994" marT="2994" marB="21559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1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6750796"/>
                  </a:ext>
                </a:extLst>
              </a:tr>
              <a:tr h="124927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Games</a:t>
                      </a:r>
                    </a:p>
                  </a:txBody>
                  <a:tcPr marL="2994" marR="2994" marT="2994" marB="21559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94" marR="2994" marT="2994" marB="21559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94" marR="2994" marT="2994" marB="21559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94" marR="2994" marT="2994" marB="21559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94" marR="2994" marT="2994" marB="21559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6852162"/>
                  </a:ext>
                </a:extLst>
              </a:tr>
              <a:tr h="124927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Board &amp; Card Games</a:t>
                      </a:r>
                    </a:p>
                  </a:txBody>
                  <a:tcPr marL="29943" marR="2994" marT="2994" marB="2155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210</a:t>
                      </a:r>
                    </a:p>
                  </a:txBody>
                  <a:tcPr marL="2994" marR="2994" marT="2994" marB="2155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261</a:t>
                      </a:r>
                    </a:p>
                  </a:txBody>
                  <a:tcPr marL="2994" marR="2994" marT="2994" marB="2155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471</a:t>
                      </a:r>
                    </a:p>
                  </a:txBody>
                  <a:tcPr marL="2994" marR="2994" marT="2994" marB="2155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55%</a:t>
                      </a:r>
                    </a:p>
                  </a:txBody>
                  <a:tcPr marL="2994" marR="2994" marT="2994" marB="2155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E5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6664940"/>
                  </a:ext>
                </a:extLst>
              </a:tr>
              <a:tr h="124927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Games</a:t>
                      </a:r>
                    </a:p>
                  </a:txBody>
                  <a:tcPr marL="29943" marR="2994" marT="2994" marB="2155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</a:t>
                      </a:r>
                    </a:p>
                  </a:txBody>
                  <a:tcPr marL="2994" marR="2994" marT="2994" marB="2155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</a:t>
                      </a:r>
                    </a:p>
                  </a:txBody>
                  <a:tcPr marL="2994" marR="2994" marT="2994" marB="2155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242</a:t>
                      </a:r>
                    </a:p>
                  </a:txBody>
                  <a:tcPr marL="2994" marR="2994" marT="2994" marB="2155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57%</a:t>
                      </a:r>
                    </a:p>
                  </a:txBody>
                  <a:tcPr marL="2994" marR="2994" marT="2994" marB="2155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0E3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734678"/>
                  </a:ext>
                </a:extLst>
              </a:tr>
              <a:tr h="124927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Video Games</a:t>
                      </a:r>
                    </a:p>
                  </a:txBody>
                  <a:tcPr marL="29943" marR="2994" marT="2994" marB="2155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517</a:t>
                      </a:r>
                    </a:p>
                  </a:txBody>
                  <a:tcPr marL="2994" marR="2994" marT="2994" marB="2155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237</a:t>
                      </a:r>
                    </a:p>
                  </a:txBody>
                  <a:tcPr marL="2994" marR="2994" marT="2994" marB="2155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754</a:t>
                      </a:r>
                    </a:p>
                  </a:txBody>
                  <a:tcPr marL="2994" marR="2994" marT="2994" marB="2155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31%</a:t>
                      </a:r>
                    </a:p>
                  </a:txBody>
                  <a:tcPr marL="2994" marR="2994" marT="2994" marB="2155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E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895848"/>
                  </a:ext>
                </a:extLst>
              </a:tr>
              <a:tr h="124927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Games Total</a:t>
                      </a:r>
                    </a:p>
                  </a:txBody>
                  <a:tcPr marL="2994" marR="2994" marT="2994" marB="21559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832</a:t>
                      </a:r>
                    </a:p>
                  </a:txBody>
                  <a:tcPr marL="2994" marR="2994" marT="2994" marB="21559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635</a:t>
                      </a:r>
                    </a:p>
                  </a:txBody>
                  <a:tcPr marL="2994" marR="2994" marT="2994" marB="21559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1467</a:t>
                      </a:r>
                    </a:p>
                  </a:txBody>
                  <a:tcPr marL="2994" marR="2994" marT="2994" marB="21559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43%</a:t>
                      </a:r>
                    </a:p>
                  </a:txBody>
                  <a:tcPr marL="2994" marR="2994" marT="2994" marB="21559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B5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687096"/>
                  </a:ext>
                </a:extLst>
              </a:tr>
              <a:tr h="124927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Music</a:t>
                      </a:r>
                    </a:p>
                  </a:txBody>
                  <a:tcPr marL="2994" marR="2994" marT="2994" marB="21559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94" marR="2994" marT="2994" marB="21559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94" marR="2994" marT="2994" marB="21559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94" marR="2994" marT="2994" marB="21559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94" marR="2994" marT="2994" marB="21559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4759150"/>
                  </a:ext>
                </a:extLst>
              </a:tr>
              <a:tr h="124927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Classical Music</a:t>
                      </a:r>
                    </a:p>
                  </a:txBody>
                  <a:tcPr marL="29943" marR="2994" marT="2994" marB="2155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2994" marR="2994" marT="2994" marB="2155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321</a:t>
                      </a:r>
                    </a:p>
                  </a:txBody>
                  <a:tcPr marL="2994" marR="2994" marT="2994" marB="2155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431</a:t>
                      </a:r>
                    </a:p>
                  </a:txBody>
                  <a:tcPr marL="2994" marR="2994" marT="2994" marB="2155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74%</a:t>
                      </a:r>
                    </a:p>
                  </a:txBody>
                  <a:tcPr marL="2994" marR="2994" marT="2994" marB="2155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6BF7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1537775"/>
                  </a:ext>
                </a:extLst>
              </a:tr>
              <a:tr h="124927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Country &amp; Folk</a:t>
                      </a:r>
                    </a:p>
                  </a:txBody>
                  <a:tcPr marL="29943" marR="2994" marT="2994" marB="2155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251</a:t>
                      </a:r>
                    </a:p>
                  </a:txBody>
                  <a:tcPr marL="2994" marR="2994" marT="2994" marB="2155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739</a:t>
                      </a:r>
                    </a:p>
                  </a:txBody>
                  <a:tcPr marL="2994" marR="2994" marT="2994" marB="2155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990</a:t>
                      </a:r>
                    </a:p>
                  </a:txBody>
                  <a:tcPr marL="2994" marR="2994" marT="2994" marB="2155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75%</a:t>
                      </a:r>
                    </a:p>
                  </a:txBody>
                  <a:tcPr marL="2994" marR="2994" marT="2994" marB="2155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4BF7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8899663"/>
                  </a:ext>
                </a:extLst>
              </a:tr>
              <a:tr h="124927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Electronic Music</a:t>
                      </a:r>
                    </a:p>
                  </a:txBody>
                  <a:tcPr marL="29943" marR="2994" marT="2994" marB="2155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</a:t>
                      </a:r>
                    </a:p>
                  </a:txBody>
                  <a:tcPr marL="2994" marR="2994" marT="2994" marB="2155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</a:t>
                      </a:r>
                    </a:p>
                  </a:txBody>
                  <a:tcPr marL="2994" marR="2994" marT="2994" marB="2155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271</a:t>
                      </a:r>
                    </a:p>
                  </a:txBody>
                  <a:tcPr marL="2994" marR="2994" marT="2994" marB="2155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56%</a:t>
                      </a:r>
                    </a:p>
                  </a:txBody>
                  <a:tcPr marL="2994" marR="2994" marT="2994" marB="2155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E4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8967751"/>
                  </a:ext>
                </a:extLst>
              </a:tr>
              <a:tr h="124927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Hip-Hop</a:t>
                      </a:r>
                    </a:p>
                  </a:txBody>
                  <a:tcPr marL="29943" marR="2994" marT="2994" marB="2155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261</a:t>
                      </a:r>
                    </a:p>
                  </a:txBody>
                  <a:tcPr marL="2994" marR="2994" marT="2994" marB="2155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</a:t>
                      </a:r>
                    </a:p>
                  </a:txBody>
                  <a:tcPr marL="2994" marR="2994" marT="2994" marB="2155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421</a:t>
                      </a:r>
                    </a:p>
                  </a:txBody>
                  <a:tcPr marL="2994" marR="2994" marT="2994" marB="2155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38%</a:t>
                      </a:r>
                    </a:p>
                  </a:txBody>
                  <a:tcPr marL="2994" marR="2994" marT="2994" marB="2155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6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9684188"/>
                  </a:ext>
                </a:extLst>
              </a:tr>
              <a:tr h="124927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Indie Rock</a:t>
                      </a:r>
                    </a:p>
                  </a:txBody>
                  <a:tcPr marL="29943" marR="2994" marT="2994" marB="2155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458</a:t>
                      </a:r>
                    </a:p>
                  </a:txBody>
                  <a:tcPr marL="2994" marR="2994" marT="2994" marB="2155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1358</a:t>
                      </a:r>
                    </a:p>
                  </a:txBody>
                  <a:tcPr marL="2994" marR="2994" marT="2994" marB="2155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1816</a:t>
                      </a:r>
                    </a:p>
                  </a:txBody>
                  <a:tcPr marL="2994" marR="2994" marT="2994" marB="2155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75%</a:t>
                      </a:r>
                    </a:p>
                  </a:txBody>
                  <a:tcPr marL="2994" marR="2994" marT="2994" marB="2155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9236221"/>
                  </a:ext>
                </a:extLst>
              </a:tr>
              <a:tr h="124927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Jazz</a:t>
                      </a:r>
                    </a:p>
                  </a:txBody>
                  <a:tcPr marL="29943" marR="2994" marT="2994" marB="2155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</a:t>
                      </a:r>
                    </a:p>
                  </a:txBody>
                  <a:tcPr marL="2994" marR="2994" marT="2994" marB="2155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299</a:t>
                      </a:r>
                    </a:p>
                  </a:txBody>
                  <a:tcPr marL="2994" marR="2994" marT="2994" marB="2155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415</a:t>
                      </a:r>
                    </a:p>
                  </a:txBody>
                  <a:tcPr marL="2994" marR="2994" marT="2994" marB="2155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72%</a:t>
                      </a:r>
                    </a:p>
                  </a:txBody>
                  <a:tcPr marL="2994" marR="2994" marT="2994" marB="2155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6C4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9370668"/>
                  </a:ext>
                </a:extLst>
              </a:tr>
              <a:tr h="124927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Music</a:t>
                      </a:r>
                    </a:p>
                  </a:txBody>
                  <a:tcPr marL="29943" marR="2994" marT="2994" marB="2155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1061</a:t>
                      </a:r>
                    </a:p>
                  </a:txBody>
                  <a:tcPr marL="2994" marR="2994" marT="2994" marB="2155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1945</a:t>
                      </a:r>
                    </a:p>
                  </a:txBody>
                  <a:tcPr marL="2994" marR="2994" marT="2994" marB="2155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3006</a:t>
                      </a:r>
                    </a:p>
                  </a:txBody>
                  <a:tcPr marL="2994" marR="2994" marT="2994" marB="2155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65%</a:t>
                      </a:r>
                    </a:p>
                  </a:txBody>
                  <a:tcPr marL="2994" marR="2994" marT="2994" marB="2155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2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1300401"/>
                  </a:ext>
                </a:extLst>
              </a:tr>
              <a:tr h="124927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Pop</a:t>
                      </a:r>
                    </a:p>
                  </a:txBody>
                  <a:tcPr marL="29943" marR="2994" marT="2994" marB="2155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234</a:t>
                      </a:r>
                    </a:p>
                  </a:txBody>
                  <a:tcPr marL="2994" marR="2994" marT="2994" marB="2155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457</a:t>
                      </a:r>
                    </a:p>
                  </a:txBody>
                  <a:tcPr marL="2994" marR="2994" marT="2994" marB="2155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691</a:t>
                      </a:r>
                    </a:p>
                  </a:txBody>
                  <a:tcPr marL="2994" marR="2994" marT="2994" marB="2155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66%</a:t>
                      </a:r>
                    </a:p>
                  </a:txBody>
                  <a:tcPr marL="2994" marR="2994" marT="2994" marB="2155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FD0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4391590"/>
                  </a:ext>
                </a:extLst>
              </a:tr>
              <a:tr h="124927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Rock</a:t>
                      </a:r>
                    </a:p>
                  </a:txBody>
                  <a:tcPr marL="29943" marR="2994" marT="2994" marB="2155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512</a:t>
                      </a:r>
                    </a:p>
                  </a:txBody>
                  <a:tcPr marL="2994" marR="2994" marT="2994" marB="2155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1117</a:t>
                      </a:r>
                    </a:p>
                  </a:txBody>
                  <a:tcPr marL="2994" marR="2994" marT="2994" marB="2155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1629</a:t>
                      </a:r>
                    </a:p>
                  </a:txBody>
                  <a:tcPr marL="2994" marR="2994" marT="2994" marB="2155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69%</a:t>
                      </a:r>
                    </a:p>
                  </a:txBody>
                  <a:tcPr marL="2994" marR="2994" marT="2994" marB="2155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ECB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5683983"/>
                  </a:ext>
                </a:extLst>
              </a:tr>
              <a:tr h="124927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World Music</a:t>
                      </a:r>
                    </a:p>
                  </a:txBody>
                  <a:tcPr marL="29943" marR="2994" marT="2994" marB="2155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139</a:t>
                      </a:r>
                    </a:p>
                  </a:txBody>
                  <a:tcPr marL="2994" marR="2994" marT="2994" marB="2155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244</a:t>
                      </a:r>
                    </a:p>
                  </a:txBody>
                  <a:tcPr marL="2994" marR="2994" marT="2994" marB="2155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383</a:t>
                      </a:r>
                    </a:p>
                  </a:txBody>
                  <a:tcPr marL="2994" marR="2994" marT="2994" marB="2155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64%</a:t>
                      </a:r>
                    </a:p>
                  </a:txBody>
                  <a:tcPr marL="2994" marR="2994" marT="2994" marB="2155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D4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2263583"/>
                  </a:ext>
                </a:extLst>
              </a:tr>
              <a:tr h="124927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Music Total</a:t>
                      </a:r>
                    </a:p>
                  </a:txBody>
                  <a:tcPr marL="2994" marR="2994" marT="2994" marB="21559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3261</a:t>
                      </a:r>
                    </a:p>
                  </a:txBody>
                  <a:tcPr marL="2994" marR="2994" marT="2994" marB="21559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6792</a:t>
                      </a:r>
                    </a:p>
                  </a:txBody>
                  <a:tcPr marL="2994" marR="2994" marT="2994" marB="21559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10053</a:t>
                      </a:r>
                    </a:p>
                  </a:txBody>
                  <a:tcPr marL="2994" marR="2994" marT="2994" marB="21559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68%</a:t>
                      </a:r>
                    </a:p>
                  </a:txBody>
                  <a:tcPr marL="2994" marR="2994" marT="2994" marB="21559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CD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0620369"/>
                  </a:ext>
                </a:extLst>
              </a:tr>
              <a:tr h="124927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Photography</a:t>
                      </a:r>
                    </a:p>
                  </a:txBody>
                  <a:tcPr marL="2994" marR="2994" marT="2994" marB="21559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94" marR="2994" marT="2994" marB="21559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94" marR="2994" marT="2994" marB="21559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94" marR="2994" marT="2994" marB="21559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94" marR="2994" marT="2994" marB="21559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0729670"/>
                  </a:ext>
                </a:extLst>
              </a:tr>
              <a:tr h="124927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Photography</a:t>
                      </a:r>
                    </a:p>
                  </a:txBody>
                  <a:tcPr marL="29943" marR="2994" marT="2994" marB="2155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742</a:t>
                      </a:r>
                    </a:p>
                  </a:txBody>
                  <a:tcPr marL="2994" marR="2994" marT="2994" marB="2155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645</a:t>
                      </a:r>
                    </a:p>
                  </a:txBody>
                  <a:tcPr marL="2994" marR="2994" marT="2994" marB="2155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1387</a:t>
                      </a:r>
                    </a:p>
                  </a:txBody>
                  <a:tcPr marL="2994" marR="2994" marT="2994" marB="2155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47%</a:t>
                      </a:r>
                    </a:p>
                  </a:txBody>
                  <a:tcPr marL="2994" marR="2994" marT="2994" marB="2155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9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6790454"/>
                  </a:ext>
                </a:extLst>
              </a:tr>
              <a:tr h="124927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Photography Total</a:t>
                      </a:r>
                    </a:p>
                  </a:txBody>
                  <a:tcPr marL="2994" marR="2994" marT="2994" marB="21559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742</a:t>
                      </a:r>
                    </a:p>
                  </a:txBody>
                  <a:tcPr marL="2994" marR="2994" marT="2994" marB="21559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645</a:t>
                      </a:r>
                    </a:p>
                  </a:txBody>
                  <a:tcPr marL="2994" marR="2994" marT="2994" marB="21559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1387</a:t>
                      </a:r>
                    </a:p>
                  </a:txBody>
                  <a:tcPr marL="2994" marR="2994" marT="2994" marB="21559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47%</a:t>
                      </a:r>
                    </a:p>
                  </a:txBody>
                  <a:tcPr marL="2994" marR="2994" marT="2994" marB="21559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9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5462980"/>
                  </a:ext>
                </a:extLst>
              </a:tr>
              <a:tr h="124927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Publishing</a:t>
                      </a:r>
                    </a:p>
                  </a:txBody>
                  <a:tcPr marL="2994" marR="2994" marT="2994" marB="21559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94" marR="2994" marT="2994" marB="21559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94" marR="2994" marT="2994" marB="21559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94" marR="2994" marT="2994" marB="21559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94" marR="2994" marT="2994" marB="21559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2392449"/>
                  </a:ext>
                </a:extLst>
              </a:tr>
              <a:tr h="124927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Art Book</a:t>
                      </a:r>
                    </a:p>
                  </a:txBody>
                  <a:tcPr marL="29943" marR="2994" marT="2994" marB="2155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</a:t>
                      </a:r>
                    </a:p>
                  </a:txBody>
                  <a:tcPr marL="2994" marR="2994" marT="2994" marB="2155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158</a:t>
                      </a:r>
                    </a:p>
                  </a:txBody>
                  <a:tcPr marL="2994" marR="2994" marT="2994" marB="2155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301</a:t>
                      </a:r>
                    </a:p>
                  </a:txBody>
                  <a:tcPr marL="2994" marR="2994" marT="2994" marB="2155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52%</a:t>
                      </a:r>
                    </a:p>
                  </a:txBody>
                  <a:tcPr marL="2994" marR="2994" marT="2994" marB="2155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B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2415516"/>
                  </a:ext>
                </a:extLst>
              </a:tr>
              <a:tr h="124927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Children's Book</a:t>
                      </a:r>
                    </a:p>
                  </a:txBody>
                  <a:tcPr marL="29943" marR="2994" marT="2994" marB="2155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366</a:t>
                      </a:r>
                    </a:p>
                  </a:txBody>
                  <a:tcPr marL="2994" marR="2994" marT="2994" marB="2155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176</a:t>
                      </a:r>
                    </a:p>
                  </a:txBody>
                  <a:tcPr marL="2994" marR="2994" marT="2994" marB="2155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542</a:t>
                      </a:r>
                    </a:p>
                  </a:txBody>
                  <a:tcPr marL="2994" marR="2994" marT="2994" marB="2155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32%</a:t>
                      </a:r>
                    </a:p>
                  </a:txBody>
                  <a:tcPr marL="2994" marR="2994" marT="2994" marB="2155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746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8995331"/>
                  </a:ext>
                </a:extLst>
              </a:tr>
              <a:tr h="124927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Fiction</a:t>
                      </a:r>
                    </a:p>
                  </a:txBody>
                  <a:tcPr marL="29943" marR="2994" marT="2994" marB="2155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595</a:t>
                      </a:r>
                    </a:p>
                  </a:txBody>
                  <a:tcPr marL="2994" marR="2994" marT="2994" marB="2155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351</a:t>
                      </a:r>
                    </a:p>
                  </a:txBody>
                  <a:tcPr marL="2994" marR="2994" marT="2994" marB="2155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946</a:t>
                      </a:r>
                    </a:p>
                  </a:txBody>
                  <a:tcPr marL="2994" marR="2994" marT="2994" marB="2155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37%</a:t>
                      </a:r>
                    </a:p>
                  </a:txBody>
                  <a:tcPr marL="2994" marR="2994" marT="2994" marB="2155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07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9977844"/>
                  </a:ext>
                </a:extLst>
              </a:tr>
              <a:tr h="124927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Journalism</a:t>
                      </a:r>
                    </a:p>
                  </a:txBody>
                  <a:tcPr marL="29943" marR="2994" marT="2994" marB="2155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213</a:t>
                      </a:r>
                    </a:p>
                  </a:txBody>
                  <a:tcPr marL="2994" marR="2994" marT="2994" marB="2155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191</a:t>
                      </a:r>
                    </a:p>
                  </a:txBody>
                  <a:tcPr marL="2994" marR="2994" marT="2994" marB="2155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404</a:t>
                      </a:r>
                    </a:p>
                  </a:txBody>
                  <a:tcPr marL="2994" marR="2994" marT="2994" marB="2155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47%</a:t>
                      </a:r>
                    </a:p>
                  </a:txBody>
                  <a:tcPr marL="2994" marR="2994" marT="2994" marB="2155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E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3771020"/>
                  </a:ext>
                </a:extLst>
              </a:tr>
              <a:tr h="124927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Nonfiction</a:t>
                      </a:r>
                    </a:p>
                  </a:txBody>
                  <a:tcPr marL="29943" marR="2994" marT="2994" marB="2155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553</a:t>
                      </a:r>
                    </a:p>
                  </a:txBody>
                  <a:tcPr marL="2994" marR="2994" marT="2994" marB="2155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330</a:t>
                      </a:r>
                    </a:p>
                  </a:txBody>
                  <a:tcPr marL="2994" marR="2994" marT="2994" marB="2155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883</a:t>
                      </a:r>
                    </a:p>
                  </a:txBody>
                  <a:tcPr marL="2994" marR="2994" marT="2994" marB="2155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37%</a:t>
                      </a:r>
                    </a:p>
                  </a:txBody>
                  <a:tcPr marL="2994" marR="2994" marT="2994" marB="2155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27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0082443"/>
                  </a:ext>
                </a:extLst>
              </a:tr>
              <a:tr h="124927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Periodical</a:t>
                      </a:r>
                    </a:p>
                  </a:txBody>
                  <a:tcPr marL="29943" marR="2994" marT="2994" marB="2155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</a:t>
                      </a:r>
                    </a:p>
                  </a:txBody>
                  <a:tcPr marL="2994" marR="2994" marT="2994" marB="2155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</a:t>
                      </a:r>
                    </a:p>
                  </a:txBody>
                  <a:tcPr marL="2994" marR="2994" marT="2994" marB="2155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263</a:t>
                      </a:r>
                    </a:p>
                  </a:txBody>
                  <a:tcPr marL="2994" marR="2994" marT="2994" marB="2155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52%</a:t>
                      </a:r>
                    </a:p>
                  </a:txBody>
                  <a:tcPr marL="2994" marR="2994" marT="2994" marB="2155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7649414"/>
                  </a:ext>
                </a:extLst>
              </a:tr>
              <a:tr h="124927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Poetry</a:t>
                      </a:r>
                    </a:p>
                  </a:txBody>
                  <a:tcPr marL="29943" marR="2994" marT="2994" marB="2155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</a:t>
                      </a:r>
                    </a:p>
                  </a:txBody>
                  <a:tcPr marL="2994" marR="2994" marT="2994" marB="2155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2994" marR="2994" marT="2994" marB="2155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</a:t>
                      </a:r>
                    </a:p>
                  </a:txBody>
                  <a:tcPr marL="2994" marR="2994" marT="2994" marB="2155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44%</a:t>
                      </a:r>
                    </a:p>
                  </a:txBody>
                  <a:tcPr marL="2994" marR="2994" marT="2994" marB="2155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77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77272"/>
                  </a:ext>
                </a:extLst>
              </a:tr>
              <a:tr h="124927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Publishing</a:t>
                      </a:r>
                    </a:p>
                  </a:txBody>
                  <a:tcPr marL="29943" marR="2994" marT="2994" marB="2155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375</a:t>
                      </a:r>
                    </a:p>
                  </a:txBody>
                  <a:tcPr marL="2994" marR="2994" marT="2994" marB="2155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241</a:t>
                      </a:r>
                    </a:p>
                  </a:txBody>
                  <a:tcPr marL="2994" marR="2994" marT="2994" marB="2155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616</a:t>
                      </a:r>
                    </a:p>
                  </a:txBody>
                  <a:tcPr marL="2994" marR="2994" marT="2994" marB="2155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39%</a:t>
                      </a:r>
                    </a:p>
                  </a:txBody>
                  <a:tcPr marL="2994" marR="2994" marT="2994" marB="2155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9C7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871793"/>
                  </a:ext>
                </a:extLst>
              </a:tr>
              <a:tr h="124927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Publishing Total</a:t>
                      </a:r>
                    </a:p>
                  </a:txBody>
                  <a:tcPr marL="2994" marR="2994" marT="2994" marB="21559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2484</a:t>
                      </a:r>
                    </a:p>
                  </a:txBody>
                  <a:tcPr marL="2994" marR="2994" marT="2994" marB="21559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1671</a:t>
                      </a:r>
                    </a:p>
                  </a:txBody>
                  <a:tcPr marL="2994" marR="2994" marT="2994" marB="21559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4155</a:t>
                      </a:r>
                    </a:p>
                  </a:txBody>
                  <a:tcPr marL="2994" marR="2994" marT="2994" marB="21559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40%</a:t>
                      </a:r>
                    </a:p>
                  </a:txBody>
                  <a:tcPr marL="2994" marR="2994" marT="2994" marB="21559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37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86439"/>
                  </a:ext>
                </a:extLst>
              </a:tr>
              <a:tr h="124927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Technology</a:t>
                      </a:r>
                    </a:p>
                  </a:txBody>
                  <a:tcPr marL="2994" marR="2994" marT="2994" marB="21559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94" marR="2994" marT="2994" marB="21559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94" marR="2994" marT="2994" marB="21559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94" marR="2994" marT="2994" marB="21559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94" marR="2994" marT="2994" marB="21559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2295512"/>
                  </a:ext>
                </a:extLst>
              </a:tr>
              <a:tr h="124927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Open Hardware</a:t>
                      </a:r>
                    </a:p>
                  </a:txBody>
                  <a:tcPr marL="29943" marR="2994" marT="2994" marB="2155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2994" marR="2994" marT="2994" marB="2155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2994" marR="2994" marT="2994" marB="2155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171</a:t>
                      </a:r>
                    </a:p>
                  </a:txBody>
                  <a:tcPr marL="2994" marR="2994" marT="2994" marB="2155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57%</a:t>
                      </a:r>
                    </a:p>
                  </a:txBody>
                  <a:tcPr marL="2994" marR="2994" marT="2994" marB="2155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0E2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238593"/>
                  </a:ext>
                </a:extLst>
              </a:tr>
              <a:tr h="124927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Open Software</a:t>
                      </a:r>
                    </a:p>
                  </a:txBody>
                  <a:tcPr marL="29943" marR="2994" marT="2994" marB="2155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164</a:t>
                      </a:r>
                    </a:p>
                  </a:txBody>
                  <a:tcPr marL="2994" marR="2994" marT="2994" marB="2155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2994" marR="2994" marT="2994" marB="2155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236</a:t>
                      </a:r>
                    </a:p>
                  </a:txBody>
                  <a:tcPr marL="2994" marR="2994" marT="2994" marB="2155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31%</a:t>
                      </a:r>
                    </a:p>
                  </a:txBody>
                  <a:tcPr marL="2994" marR="2994" marT="2994" marB="2155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9624125"/>
                  </a:ext>
                </a:extLst>
              </a:tr>
              <a:tr h="124927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Technology</a:t>
                      </a:r>
                    </a:p>
                  </a:txBody>
                  <a:tcPr marL="29943" marR="2994" marT="2994" marB="2155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210</a:t>
                      </a:r>
                    </a:p>
                  </a:txBody>
                  <a:tcPr marL="2994" marR="2994" marT="2994" marB="2155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2994" marR="2994" marT="2994" marB="2155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330</a:t>
                      </a:r>
                    </a:p>
                  </a:txBody>
                  <a:tcPr marL="2994" marR="2994" marT="2994" marB="2155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36%</a:t>
                      </a:r>
                    </a:p>
                  </a:txBody>
                  <a:tcPr marL="2994" marR="2994" marT="2994" marB="2155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8C7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193732"/>
                  </a:ext>
                </a:extLst>
              </a:tr>
              <a:tr h="124927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Technology Total</a:t>
                      </a:r>
                    </a:p>
                  </a:txBody>
                  <a:tcPr marL="2994" marR="2994" marT="2994" marB="21559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448</a:t>
                      </a:r>
                    </a:p>
                  </a:txBody>
                  <a:tcPr marL="2994" marR="2994" marT="2994" marB="21559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289</a:t>
                      </a:r>
                    </a:p>
                  </a:txBody>
                  <a:tcPr marL="2994" marR="2994" marT="2994" marB="21559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737</a:t>
                      </a:r>
                    </a:p>
                  </a:txBody>
                  <a:tcPr marL="2994" marR="2994" marT="2994" marB="21559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39%</a:t>
                      </a:r>
                    </a:p>
                  </a:txBody>
                  <a:tcPr marL="2994" marR="2994" marT="2994" marB="21559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9D7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1226620"/>
                  </a:ext>
                </a:extLst>
              </a:tr>
              <a:tr h="124927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Theater</a:t>
                      </a:r>
                    </a:p>
                  </a:txBody>
                  <a:tcPr marL="2994" marR="2994" marT="2994" marB="21559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94" marR="2994" marT="2994" marB="21559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94" marR="2994" marT="2994" marB="21559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94" marR="2994" marT="2994" marB="21559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94" marR="2994" marT="2994" marB="21559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3249291"/>
                  </a:ext>
                </a:extLst>
              </a:tr>
              <a:tr h="124927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Theater</a:t>
                      </a:r>
                    </a:p>
                  </a:txBody>
                  <a:tcPr marL="29943" marR="2994" marT="2994" marB="2155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680</a:t>
                      </a:r>
                    </a:p>
                  </a:txBody>
                  <a:tcPr marL="2994" marR="2994" marT="2994" marB="2155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1642</a:t>
                      </a:r>
                    </a:p>
                  </a:txBody>
                  <a:tcPr marL="2994" marR="2994" marT="2994" marB="2155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2322</a:t>
                      </a:r>
                    </a:p>
                  </a:txBody>
                  <a:tcPr marL="2994" marR="2994" marT="2994" marB="2155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71%</a:t>
                      </a:r>
                    </a:p>
                  </a:txBody>
                  <a:tcPr marL="2994" marR="2994" marT="2994" marB="2155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C7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9618449"/>
                  </a:ext>
                </a:extLst>
              </a:tr>
              <a:tr h="124927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Theater Total</a:t>
                      </a:r>
                    </a:p>
                  </a:txBody>
                  <a:tcPr marL="2994" marR="2994" marT="2994" marB="21559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680</a:t>
                      </a:r>
                    </a:p>
                  </a:txBody>
                  <a:tcPr marL="2994" marR="2994" marT="2994" marB="21559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1642</a:t>
                      </a:r>
                    </a:p>
                  </a:txBody>
                  <a:tcPr marL="2994" marR="2994" marT="2994" marB="21559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2322</a:t>
                      </a:r>
                    </a:p>
                  </a:txBody>
                  <a:tcPr marL="2994" marR="2994" marT="2994" marB="21559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71%</a:t>
                      </a:r>
                    </a:p>
                  </a:txBody>
                  <a:tcPr marL="2994" marR="2994" marT="2994" marB="21559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C7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3574355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34043" y="1115786"/>
            <a:ext cx="416378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Overall success rate of projects is </a:t>
            </a:r>
            <a:r>
              <a:rPr lang="en-US" b="1" dirty="0"/>
              <a:t>55%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Dance and Theater have the highest success rate.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Music has a very high success rate with the exception of hip-hop.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Books and publishing generally have a low success rate.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Video games have a low success rate. They make up most of the projects in the “Games” category. The others in this category have a good success rate (&gt;=55%)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59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718</Words>
  <Application>Microsoft Office PowerPoint</Application>
  <PresentationFormat>Widescreen</PresentationFormat>
  <Paragraphs>431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Baruta Black</vt:lpstr>
      <vt:lpstr>Calibri</vt:lpstr>
      <vt:lpstr>Calibri Light</vt:lpstr>
      <vt:lpstr>Office Theme</vt:lpstr>
      <vt:lpstr>KICKSTARTER  Assignment </vt:lpstr>
      <vt:lpstr>Histogram of Backers</vt:lpstr>
      <vt:lpstr>What’s the best length to run a campaign?</vt:lpstr>
      <vt:lpstr>What’s the ideal pledge goal?</vt:lpstr>
      <vt:lpstr>What Projects would be most successful at getting funded?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KICKSTARTER  Assignment</dc:title>
  <dc:creator>Kevin Perlas</dc:creator>
  <cp:lastModifiedBy>Kevin Perlas</cp:lastModifiedBy>
  <cp:revision>8</cp:revision>
  <dcterms:created xsi:type="dcterms:W3CDTF">2017-05-11T02:09:58Z</dcterms:created>
  <dcterms:modified xsi:type="dcterms:W3CDTF">2017-05-11T04:39:38Z</dcterms:modified>
</cp:coreProperties>
</file>