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15" r:id="rId3"/>
    <p:sldId id="391" r:id="rId4"/>
    <p:sldId id="285" r:id="rId5"/>
    <p:sldId id="320" r:id="rId6"/>
    <p:sldId id="321" r:id="rId7"/>
    <p:sldId id="323" r:id="rId8"/>
    <p:sldId id="322" r:id="rId9"/>
    <p:sldId id="325" r:id="rId10"/>
    <p:sldId id="326" r:id="rId11"/>
    <p:sldId id="288" r:id="rId12"/>
    <p:sldId id="343" r:id="rId13"/>
    <p:sldId id="301" r:id="rId14"/>
    <p:sldId id="387" r:id="rId15"/>
    <p:sldId id="346" r:id="rId16"/>
    <p:sldId id="300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414" r:id="rId25"/>
    <p:sldId id="416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29/10/2013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ekdoctor.blogspot.com.au/2013/09/the-hl7-annual-meeting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  <a:endParaRPr lang="en-AU" dirty="0" smtClean="0"/>
          </a:p>
          <a:p>
            <a:r>
              <a:rPr lang="en-AU" dirty="0" smtClean="0"/>
              <a:t>Oct 29, </a:t>
            </a:r>
            <a:r>
              <a:rPr lang="en-AU" dirty="0" smtClean="0"/>
              <a:t>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68538"/>
            <a:ext cx="8283611" cy="252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Manageable 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modifierExtensions</a:t>
            </a:r>
            <a:r>
              <a:rPr lang="en-US" dirty="0" smtClean="0"/>
              <a:t> for extensions </a:t>
            </a:r>
            <a:r>
              <a:rPr lang="en-US" dirty="0" smtClean="0"/>
              <a:t>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Timeline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06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Project Timeline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First invented July 2011</a:t>
            </a:r>
          </a:p>
          <a:p>
            <a:r>
              <a:rPr lang="en-AU" dirty="0" smtClean="0"/>
              <a:t>First presented San Diego Sept 2011</a:t>
            </a:r>
          </a:p>
          <a:p>
            <a:r>
              <a:rPr lang="en-AU" dirty="0" smtClean="0"/>
              <a:t>Draft for Comment Sept 2012</a:t>
            </a:r>
          </a:p>
          <a:p>
            <a:r>
              <a:rPr lang="en-AU" dirty="0" err="1" smtClean="0"/>
              <a:t>Connectathons</a:t>
            </a:r>
            <a:r>
              <a:rPr lang="en-AU" dirty="0" smtClean="0"/>
              <a:t> since Sept 2012</a:t>
            </a:r>
          </a:p>
          <a:p>
            <a:r>
              <a:rPr lang="en-AU" dirty="0" smtClean="0"/>
              <a:t>DSTU Ballot Sept 2013</a:t>
            </a:r>
          </a:p>
          <a:p>
            <a:r>
              <a:rPr lang="en-AU" dirty="0" smtClean="0"/>
              <a:t>Expected DSTU publication in Jan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6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Governance – 7 people</a:t>
            </a:r>
          </a:p>
          <a:p>
            <a:r>
              <a:rPr lang="en-AU" dirty="0" smtClean="0"/>
              <a:t>Management group – 11 people</a:t>
            </a:r>
          </a:p>
          <a:p>
            <a:r>
              <a:rPr lang="en-AU" dirty="0" smtClean="0"/>
              <a:t>Core project team – 4 people</a:t>
            </a:r>
          </a:p>
          <a:p>
            <a:r>
              <a:rPr lang="en-AU" dirty="0" err="1" smtClean="0"/>
              <a:t>Contributers</a:t>
            </a:r>
            <a:r>
              <a:rPr lang="en-AU" dirty="0" smtClean="0"/>
              <a:t> / Editors – many committers</a:t>
            </a:r>
          </a:p>
          <a:p>
            <a:r>
              <a:rPr lang="en-AU" dirty="0" smtClean="0"/>
              <a:t>Testers / Implementers – 100+ people</a:t>
            </a:r>
          </a:p>
          <a:p>
            <a:r>
              <a:rPr lang="en-AU" dirty="0" err="1" smtClean="0"/>
              <a:t>Connectathons</a:t>
            </a:r>
            <a:r>
              <a:rPr lang="en-A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9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John </a:t>
            </a:r>
            <a:r>
              <a:rPr lang="en-AU" dirty="0" err="1" smtClean="0"/>
              <a:t>Halamka</a:t>
            </a:r>
            <a:r>
              <a:rPr lang="en-AU" dirty="0" smtClean="0"/>
              <a:t>, Plenary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Fast Healthcare Interoperability Resources (FHIR) using JSON is the simple HTML for healthcare that does not require knowledge of the HL7 </a:t>
            </a:r>
            <a:r>
              <a:rPr lang="en-AU" dirty="0" smtClean="0"/>
              <a:t>RIM</a:t>
            </a:r>
          </a:p>
          <a:p>
            <a:r>
              <a:rPr lang="en-AU" dirty="0"/>
              <a:t>Although CCDA and Direct are a reasonable starting point and will exist for many years, FHIR/JSON and REST/OAuth2/</a:t>
            </a:r>
            <a:r>
              <a:rPr lang="en-AU" dirty="0" err="1"/>
              <a:t>OpenID</a:t>
            </a:r>
            <a:r>
              <a:rPr lang="en-AU" dirty="0"/>
              <a:t> is where we need to be.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23528" y="5877272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http://geekdoctor.blogspot.com.au/2013/09/the-hl7-annual-meeting.html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6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you do with FHIR?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05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 can do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REST is inherently a platform – a capability</a:t>
            </a:r>
          </a:p>
          <a:p>
            <a:r>
              <a:rPr lang="en-AU" dirty="0" smtClean="0"/>
              <a:t>All sorts of collaborations are possible using the base API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99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AutoShape 2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7" y="333199"/>
            <a:ext cx="3727039" cy="621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7" descr="https://mail-attachment.googleusercontent.com/attachment/u/0/?saduie=AG9B_P-wRqdQ-kFcgved3mN9oRxL&amp;attid=0.2&amp;disp=emb&amp;view=att&amp;th=141fd9ce80f9018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76" y="333199"/>
            <a:ext cx="3735484" cy="622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62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6" y="260646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mail-attachment.googleusercontent.com/attachment/u/0/?saduie=AG9B_P-wRqdQ-kFcgved3mN9oRxL&amp;attid=0.1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46" y="260647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43" y="4581128"/>
            <a:ext cx="2292105" cy="21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4" y="4221088"/>
            <a:ext cx="2392716" cy="22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74" y="1052736"/>
            <a:ext cx="2198526" cy="206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2185355" cy="20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9" y="2852936"/>
            <a:ext cx="2155787" cy="2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2103671" cy="21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4704"/>
            <a:ext cx="2273159" cy="21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16" y="476672"/>
            <a:ext cx="2091328" cy="211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103671" cy="21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2975" y="3317603"/>
            <a:ext cx="1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Australian, Dutch, US and UK servers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582975" y="4740583"/>
            <a:ext cx="228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 Australian GP Systems wrapper servers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4410447" y="292006"/>
            <a:ext cx="36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Click and Play Client from Base URL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4" y="-50343"/>
            <a:ext cx="9158291" cy="69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64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 can do anything…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Which has it’s downside: what do you do?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There’s going to be need for implementation guides to make choices</a:t>
            </a:r>
          </a:p>
          <a:p>
            <a:endParaRPr lang="en-AU" dirty="0"/>
          </a:p>
          <a:p>
            <a:r>
              <a:rPr lang="en-AU" dirty="0" smtClean="0"/>
              <a:t>FHIR is an international platform specification</a:t>
            </a:r>
          </a:p>
          <a:p>
            <a:pPr lvl="1"/>
            <a:r>
              <a:rPr lang="en-AU" dirty="0" smtClean="0"/>
              <a:t>Will be realm and domain guides</a:t>
            </a:r>
          </a:p>
          <a:p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3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XDS – MHD, ATNA</a:t>
            </a:r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 smtClean="0"/>
              <a:t>Exposing Images (WADO-RS) to clinical context</a:t>
            </a:r>
          </a:p>
          <a:p>
            <a:r>
              <a:rPr lang="en-AU" dirty="0" smtClean="0"/>
              <a:t>W3C</a:t>
            </a:r>
          </a:p>
          <a:p>
            <a:pPr lvl="1"/>
            <a:r>
              <a:rPr lang="en-AU" dirty="0" smtClean="0"/>
              <a:t>Enabling knowledge processing (repository of all health data and knowledge)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811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in the future?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44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Brief Introduction to FHIR</a:t>
            </a:r>
          </a:p>
          <a:p>
            <a:r>
              <a:rPr lang="en-AU" dirty="0" smtClean="0"/>
              <a:t>Project Timeline &amp; Ballot Status</a:t>
            </a:r>
          </a:p>
          <a:p>
            <a:r>
              <a:rPr lang="en-AU" dirty="0" smtClean="0"/>
              <a:t>What can you do with FHIR?</a:t>
            </a:r>
          </a:p>
          <a:p>
            <a:r>
              <a:rPr lang="en-AU" dirty="0" smtClean="0"/>
              <a:t>Collaborations</a:t>
            </a:r>
          </a:p>
          <a:p>
            <a:r>
              <a:rPr lang="en-AU" dirty="0" smtClean="0"/>
              <a:t>What’s in the future?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33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Jan 2014 – publish the DSTU</a:t>
            </a:r>
          </a:p>
          <a:p>
            <a:r>
              <a:rPr lang="en-AU" dirty="0" smtClean="0"/>
              <a:t>Through 2014:</a:t>
            </a:r>
          </a:p>
          <a:p>
            <a:pPr lvl="1"/>
            <a:r>
              <a:rPr lang="en-AU" dirty="0" smtClean="0"/>
              <a:t>Implementation &amp; </a:t>
            </a:r>
            <a:r>
              <a:rPr lang="en-AU" dirty="0"/>
              <a:t>Evangelisation </a:t>
            </a:r>
            <a:r>
              <a:rPr lang="en-AU" dirty="0" smtClean="0"/>
              <a:t>Activities</a:t>
            </a:r>
          </a:p>
          <a:p>
            <a:pPr lvl="1"/>
            <a:r>
              <a:rPr lang="en-AU" dirty="0" smtClean="0"/>
              <a:t>Add to DSTU (Sept?): Additional resources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Through 2015</a:t>
            </a:r>
          </a:p>
          <a:p>
            <a:pPr lvl="1"/>
            <a:r>
              <a:rPr lang="en-AU" dirty="0" smtClean="0"/>
              <a:t>More</a:t>
            </a:r>
          </a:p>
          <a:p>
            <a:pPr lvl="1"/>
            <a:r>
              <a:rPr lang="en-AU" dirty="0" smtClean="0"/>
              <a:t>+ start preparing normative ballot? </a:t>
            </a:r>
          </a:p>
        </p:txBody>
      </p:sp>
    </p:spTree>
    <p:extLst>
      <p:ext uri="{BB962C8B-B14F-4D97-AF65-F5344CB8AC3E}">
        <p14:creationId xmlns:p14="http://schemas.microsoft.com/office/powerpoint/2010/main" val="353515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 smtClean="0"/>
              <a:t>Retooling existing connections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30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Cost of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 smtClean="0"/>
              <a:t>FHIR is designed for implementers</a:t>
            </a:r>
          </a:p>
          <a:p>
            <a:r>
              <a:rPr lang="en-AU" sz="2800" dirty="0" smtClean="0"/>
              <a:t>Written to be understood and implemented</a:t>
            </a:r>
          </a:p>
          <a:p>
            <a:r>
              <a:rPr lang="en-AU" sz="2800" dirty="0"/>
              <a:t>Resources are described in the language of the problem</a:t>
            </a:r>
          </a:p>
          <a:p>
            <a:r>
              <a:rPr lang="en-AU" sz="2800" dirty="0"/>
              <a:t>Quality and Consistency is in the </a:t>
            </a:r>
            <a:r>
              <a:rPr lang="en-AU" sz="2800" dirty="0" smtClean="0"/>
              <a:t>background</a:t>
            </a:r>
          </a:p>
          <a:p>
            <a:r>
              <a:rPr lang="en-AU" sz="2800" dirty="0" smtClean="0"/>
              <a:t>Version Stability inherent</a:t>
            </a:r>
            <a:endParaRPr lang="en-AU" sz="2800" dirty="0"/>
          </a:p>
          <a:p>
            <a:r>
              <a:rPr lang="en-AU" sz="2800" dirty="0" smtClean="0"/>
              <a:t>1000s </a:t>
            </a:r>
            <a:r>
              <a:rPr lang="en-AU" sz="2800" dirty="0" smtClean="0"/>
              <a:t>of examples</a:t>
            </a:r>
          </a:p>
          <a:p>
            <a:r>
              <a:rPr lang="en-AU" sz="2800" dirty="0" smtClean="0"/>
              <a:t>Implementation assistance (code </a:t>
            </a:r>
            <a:r>
              <a:rPr lang="en-AU" sz="2800" dirty="0" err="1" smtClean="0"/>
              <a:t>etc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Live Servers, Regular </a:t>
            </a:r>
            <a:r>
              <a:rPr lang="en-AU" sz="2800" dirty="0" err="1" smtClean="0"/>
              <a:t>Connectathons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6249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FHIR re-uses technology</a:t>
            </a:r>
          </a:p>
          <a:p>
            <a:r>
              <a:rPr lang="en-AU" sz="3200" dirty="0" smtClean="0"/>
              <a:t>Copy Facebook, Google, Twitter </a:t>
            </a:r>
            <a:r>
              <a:rPr lang="en-AU" sz="3200" dirty="0" err="1" smtClean="0"/>
              <a:t>etc</a:t>
            </a:r>
            <a:endParaRPr lang="en-AU" sz="3200" dirty="0" smtClean="0"/>
          </a:p>
          <a:p>
            <a:r>
              <a:rPr lang="en-AU" sz="3200" dirty="0" smtClean="0"/>
              <a:t>Work with W3C</a:t>
            </a:r>
          </a:p>
          <a:p>
            <a:r>
              <a:rPr lang="en-AU" sz="3200" dirty="0" smtClean="0"/>
              <a:t>Skills &amp; Libraries are easily available</a:t>
            </a:r>
          </a:p>
          <a:p>
            <a:r>
              <a:rPr lang="en-AU" sz="3200" dirty="0" err="1" smtClean="0"/>
              <a:t>RESTful</a:t>
            </a:r>
            <a:r>
              <a:rPr lang="en-AU" sz="3200" dirty="0" smtClean="0"/>
              <a:t> API is re-usable</a:t>
            </a:r>
          </a:p>
          <a:p>
            <a:pPr lvl="1"/>
            <a:r>
              <a:rPr lang="en-AU" sz="3200" dirty="0" smtClean="0"/>
              <a:t>Push / Pull / Subscribe / Search</a:t>
            </a:r>
          </a:p>
          <a:p>
            <a:pPr lvl="1"/>
            <a:r>
              <a:rPr lang="en-AU" sz="3200" dirty="0" smtClean="0"/>
              <a:t>Build on top of it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92435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800" dirty="0" smtClean="0"/>
              <a:t>FHIR is free and accessible</a:t>
            </a:r>
          </a:p>
          <a:p>
            <a:r>
              <a:rPr lang="en-AU" sz="2800" dirty="0" smtClean="0"/>
              <a:t>No limitations on use or distribution</a:t>
            </a:r>
          </a:p>
          <a:p>
            <a:r>
              <a:rPr lang="en-AU" sz="2800" dirty="0" smtClean="0"/>
              <a:t>Published as a website (direct linking)</a:t>
            </a:r>
          </a:p>
          <a:p>
            <a:r>
              <a:rPr lang="en-AU" sz="2800" dirty="0" smtClean="0"/>
              <a:t>Tutorials, Documentation published under open licenses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56909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226850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14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Still a lot of missing coverage</a:t>
            </a:r>
          </a:p>
          <a:p>
            <a:pPr lvl="1"/>
            <a:r>
              <a:rPr lang="en-AU" dirty="0" smtClean="0"/>
              <a:t>A lot of clinical content to cover</a:t>
            </a:r>
          </a:p>
          <a:p>
            <a:pPr lvl="1"/>
            <a:r>
              <a:rPr lang="en-AU" dirty="0" smtClean="0"/>
              <a:t>Leverage CCDA knowledge</a:t>
            </a:r>
          </a:p>
          <a:p>
            <a:r>
              <a:rPr lang="en-AU" dirty="0" smtClean="0"/>
              <a:t>Still missing infrastructure</a:t>
            </a:r>
          </a:p>
          <a:p>
            <a:pPr lvl="1"/>
            <a:r>
              <a:rPr lang="en-AU" dirty="0" smtClean="0"/>
              <a:t>A way to collate &amp; organise content</a:t>
            </a:r>
          </a:p>
          <a:p>
            <a:pPr lvl="1"/>
            <a:r>
              <a:rPr lang="en-AU" dirty="0" smtClean="0"/>
              <a:t>Additional tooling still needed</a:t>
            </a:r>
            <a:endParaRPr lang="en-AU" dirty="0"/>
          </a:p>
          <a:p>
            <a:r>
              <a:rPr lang="en-AU" dirty="0" smtClean="0"/>
              <a:t>Impact </a:t>
            </a:r>
            <a:r>
              <a:rPr lang="en-AU" dirty="0"/>
              <a:t>o</a:t>
            </a:r>
            <a:r>
              <a:rPr lang="en-AU" dirty="0" smtClean="0"/>
              <a:t>n community</a:t>
            </a:r>
          </a:p>
          <a:p>
            <a:pPr lvl="1"/>
            <a:r>
              <a:rPr lang="en-AU" dirty="0" smtClean="0"/>
              <a:t>New people come to HL7</a:t>
            </a:r>
          </a:p>
          <a:p>
            <a:pPr lvl="1"/>
            <a:r>
              <a:rPr lang="en-AU" dirty="0" smtClean="0"/>
              <a:t>Governance Problems kicked down the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1830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22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</a:t>
            </a:r>
            <a:r>
              <a:rPr lang="en-US" dirty="0" smtClean="0"/>
              <a:t>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/>
              <a:t>Support multiple </a:t>
            </a:r>
            <a:r>
              <a:rPr lang="en-US" b="1" dirty="0"/>
              <a:t>paradigms </a:t>
            </a:r>
            <a:r>
              <a:rPr lang="en-US" dirty="0"/>
              <a:t>&amp; </a:t>
            </a:r>
            <a:r>
              <a:rPr lang="en-US" dirty="0" smtClean="0"/>
              <a:t>architectures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content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Demonstrate </a:t>
            </a:r>
            <a:r>
              <a:rPr lang="en-US" sz="3100" b="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best practice </a:t>
            </a:r>
            <a:r>
              <a:rPr lang="en-US" sz="3100" b="1" dirty="0" smtClean="0">
                <a:solidFill>
                  <a:srgbClr val="0070C0"/>
                </a:solidFill>
                <a:effectLst/>
              </a:rPr>
              <a:t>governance</a:t>
            </a:r>
            <a:endParaRPr lang="en-CA" sz="3100" dirty="0" smtClean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9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</a:t>
            </a:r>
            <a:r>
              <a:rPr lang="en-US" dirty="0" smtClean="0"/>
              <a:t>own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sz="3100" dirty="0" smtClean="0">
              <a:solidFill>
                <a:srgbClr val="0070C0"/>
              </a:solidFill>
              <a:effectLst/>
            </a:endParaRPr>
          </a:p>
          <a:p>
            <a:pPr lvl="0"/>
            <a:endParaRPr lang="en-CA" dirty="0">
              <a:solidFill>
                <a:srgbClr val="0070C0"/>
              </a:solidFill>
            </a:endParaRPr>
          </a:p>
          <a:p>
            <a:pPr lvl="0"/>
            <a:r>
              <a:rPr lang="en-CA" sz="3100" dirty="0" smtClean="0">
                <a:effectLst/>
                <a:hlinkClick r:id="rId3"/>
              </a:rPr>
              <a:t>http://hl7.org/fhir</a:t>
            </a:r>
            <a:endParaRPr lang="en-CA" sz="3100" dirty="0" smtClean="0">
              <a:effectLst/>
            </a:endParaRPr>
          </a:p>
          <a:p>
            <a:pPr lvl="0"/>
            <a:endParaRPr lang="en-CA" dirty="0"/>
          </a:p>
          <a:p>
            <a:pPr lvl="0"/>
            <a:r>
              <a:rPr lang="en-CA" sz="3100" dirty="0" smtClean="0">
                <a:effectLst/>
              </a:rPr>
              <a:t>Twitter: #FHIR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8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</a:t>
            </a:r>
            <a:r>
              <a:rPr lang="en-US" dirty="0" smtClean="0"/>
              <a:t>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b="0" dirty="0" smtClean="0"/>
              <a:t>Support </a:t>
            </a:r>
            <a:r>
              <a:rPr lang="en-US" b="0" dirty="0" smtClean="0"/>
              <a:t>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>
              <a:defRPr/>
            </a:pPr>
            <a:r>
              <a:rPr lang="en-US" dirty="0"/>
              <a:t>Make content </a:t>
            </a:r>
            <a:r>
              <a:rPr lang="en-US" b="1" dirty="0"/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</a:t>
            </a: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</a:t>
            </a:r>
            <a:r>
              <a:rPr lang="en-US" sz="2400" dirty="0" smtClean="0"/>
              <a:t>#, </a:t>
            </a:r>
            <a:r>
              <a:rPr lang="en-US" sz="2400" dirty="0" smtClean="0"/>
              <a:t>Java, Delphi,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XSLT…</a:t>
            </a:r>
            <a:endParaRPr lang="en-US" sz="2400" dirty="0" smtClean="0"/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Valid</a:t>
            </a:r>
            <a:r>
              <a:rPr lang="en-US" sz="2400" dirty="0" smtClean="0"/>
              <a:t> </a:t>
            </a:r>
            <a:r>
              <a:rPr lang="en-US" sz="2400" baseline="0" dirty="0" smtClean="0"/>
              <a:t>Instances </a:t>
            </a:r>
            <a:r>
              <a:rPr lang="en-US" sz="2400" baseline="0" dirty="0" smtClean="0"/>
              <a:t>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marL="0" lvl="0" indent="0">
              <a:buNone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</a:t>
            </a:r>
            <a:r>
              <a:rPr lang="en-US" dirty="0" smtClean="0"/>
              <a:t>core </a:t>
            </a:r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very important </a:t>
            </a:r>
            <a:r>
              <a:rPr lang="en-US" dirty="0" smtClean="0"/>
              <a:t>lesson from CDA</a:t>
            </a:r>
            <a:endParaRPr lang="en-US" dirty="0" smtClean="0"/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6678</TotalTime>
  <Words>1439</Words>
  <Application>Microsoft Office PowerPoint</Application>
  <PresentationFormat>On-screen Show (4:3)</PresentationFormat>
  <Paragraphs>299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Refined</vt:lpstr>
      <vt:lpstr>Introduction to FHIR</vt:lpstr>
      <vt:lpstr>John Halamka, Plenary</vt:lpstr>
      <vt:lpstr>Content</vt:lpstr>
      <vt:lpstr>An instigator of bad puns</vt:lpstr>
      <vt:lpstr>FHIR Manifesto</vt:lpstr>
      <vt:lpstr>Implementer Focus</vt:lpstr>
      <vt:lpstr>Web technologies</vt:lpstr>
      <vt:lpstr>Support “Common” Scenarios</vt:lpstr>
      <vt:lpstr>Human Readable</vt:lpstr>
      <vt:lpstr>Freely available</vt:lpstr>
      <vt:lpstr>Paradigms</vt:lpstr>
      <vt:lpstr>Paradigms</vt:lpstr>
      <vt:lpstr>Resources</vt:lpstr>
      <vt:lpstr>PowerPoint Presentation</vt:lpstr>
      <vt:lpstr>It’s all about the resources . . .</vt:lpstr>
      <vt:lpstr>Manageable Extensibility</vt:lpstr>
      <vt:lpstr>Project Timeline</vt:lpstr>
      <vt:lpstr>FHIR Project Timeline</vt:lpstr>
      <vt:lpstr>Project Team</vt:lpstr>
      <vt:lpstr>What can you do with FHIR?</vt:lpstr>
      <vt:lpstr>What you can do</vt:lpstr>
      <vt:lpstr>PowerPoint Presentation</vt:lpstr>
      <vt:lpstr>PowerPoint Presentation</vt:lpstr>
      <vt:lpstr>PowerPoint Presentation</vt:lpstr>
      <vt:lpstr>PowerPoint Presentation</vt:lpstr>
      <vt:lpstr>You can do anything…</vt:lpstr>
      <vt:lpstr>Collaborations</vt:lpstr>
      <vt:lpstr>Collaborations</vt:lpstr>
      <vt:lpstr>What’s in the future?</vt:lpstr>
      <vt:lpstr>Future</vt:lpstr>
      <vt:lpstr>Future</vt:lpstr>
      <vt:lpstr>FHIR &amp; Cost of Integration</vt:lpstr>
      <vt:lpstr>FHIR &amp; Cost of Integration</vt:lpstr>
      <vt:lpstr>FHIR &amp; Cost of Integration</vt:lpstr>
      <vt:lpstr>FHIR &amp; Cost of Integration</vt:lpstr>
      <vt:lpstr>Future</vt:lpstr>
      <vt:lpstr>Future Challenges</vt:lpstr>
      <vt:lpstr>PowerPoint Presentation</vt:lpstr>
      <vt:lpstr>FHIR Manifesto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146</cp:revision>
  <dcterms:created xsi:type="dcterms:W3CDTF">2012-12-03T20:41:34Z</dcterms:created>
  <dcterms:modified xsi:type="dcterms:W3CDTF">2013-10-28T22:20:29Z</dcterms:modified>
</cp:coreProperties>
</file>