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4"/>
  </p:notesMasterIdLst>
  <p:sldIdLst>
    <p:sldId id="256" r:id="rId2"/>
    <p:sldId id="335" r:id="rId3"/>
    <p:sldId id="336" r:id="rId4"/>
    <p:sldId id="337" r:id="rId5"/>
    <p:sldId id="338" r:id="rId6"/>
    <p:sldId id="328" r:id="rId7"/>
    <p:sldId id="331" r:id="rId8"/>
    <p:sldId id="333" r:id="rId9"/>
    <p:sldId id="329" r:id="rId10"/>
    <p:sldId id="332" r:id="rId11"/>
    <p:sldId id="334" r:id="rId12"/>
    <p:sldId id="339" r:id="rId13"/>
    <p:sldId id="360" r:id="rId14"/>
    <p:sldId id="341" r:id="rId15"/>
    <p:sldId id="342" r:id="rId16"/>
    <p:sldId id="323" r:id="rId17"/>
    <p:sldId id="326" r:id="rId18"/>
    <p:sldId id="343" r:id="rId19"/>
    <p:sldId id="327" r:id="rId20"/>
    <p:sldId id="345" r:id="rId21"/>
    <p:sldId id="346" r:id="rId22"/>
    <p:sldId id="340" r:id="rId23"/>
    <p:sldId id="352" r:id="rId24"/>
    <p:sldId id="353" r:id="rId25"/>
    <p:sldId id="356" r:id="rId26"/>
    <p:sldId id="355" r:id="rId27"/>
    <p:sldId id="362" r:id="rId28"/>
    <p:sldId id="363" r:id="rId29"/>
    <p:sldId id="364" r:id="rId30"/>
    <p:sldId id="365" r:id="rId31"/>
    <p:sldId id="350" r:id="rId32"/>
    <p:sldId id="357" r:id="rId33"/>
    <p:sldId id="358" r:id="rId34"/>
    <p:sldId id="348" r:id="rId35"/>
    <p:sldId id="359" r:id="rId36"/>
    <p:sldId id="361" r:id="rId37"/>
    <p:sldId id="368" r:id="rId38"/>
    <p:sldId id="369" r:id="rId39"/>
    <p:sldId id="370" r:id="rId40"/>
    <p:sldId id="371" r:id="rId41"/>
    <p:sldId id="366" r:id="rId42"/>
    <p:sldId id="36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33" autoAdjust="0"/>
  </p:normalViewPr>
  <p:slideViewPr>
    <p:cSldViewPr>
      <p:cViewPr>
        <p:scale>
          <a:sx n="70" d="100"/>
          <a:sy n="70" d="100"/>
        </p:scale>
        <p:origin x="-88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2014-01-12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Tx/>
              <a:buChar char="-"/>
              <a:defRPr/>
            </a:pPr>
            <a:r>
              <a:rPr lang="nl-NL" dirty="0" smtClean="0"/>
              <a:t>“Drive-</a:t>
            </a:r>
            <a:r>
              <a:rPr lang="nl-NL" dirty="0" err="1" smtClean="0"/>
              <a:t>by</a:t>
            </a:r>
            <a:r>
              <a:rPr lang="nl-NL" dirty="0" smtClean="0"/>
              <a:t>” or “bottom-up” </a:t>
            </a:r>
            <a:r>
              <a:rPr lang="nl-NL" dirty="0" err="1" smtClean="0"/>
              <a:t>operability</a:t>
            </a:r>
            <a:r>
              <a:rPr lang="nl-NL" dirty="0" smtClean="0"/>
              <a:t>: </a:t>
            </a:r>
            <a:r>
              <a:rPr lang="nl-NL" baseline="0" dirty="0" smtClean="0"/>
              <a:t>“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first, </a:t>
            </a:r>
            <a:r>
              <a:rPr lang="nl-NL" baseline="0" dirty="0" err="1" smtClean="0"/>
              <a:t>standardize</a:t>
            </a:r>
            <a:r>
              <a:rPr lang="nl-NL" baseline="0" dirty="0" smtClean="0"/>
              <a:t> later”</a:t>
            </a:r>
            <a:endParaRPr lang="nl-NL" dirty="0" smtClean="0"/>
          </a:p>
          <a:p>
            <a:pPr marL="171428" indent="-171428">
              <a:buFontTx/>
              <a:buChar char="-"/>
            </a:pPr>
            <a:r>
              <a:rPr lang="nl-NL" dirty="0" smtClean="0"/>
              <a:t>First, business partners. </a:t>
            </a:r>
            <a:r>
              <a:rPr lang="nl-NL" dirty="0" err="1" smtClean="0"/>
              <a:t>Then</a:t>
            </a:r>
            <a:r>
              <a:rPr lang="nl-NL" dirty="0" smtClean="0"/>
              <a:t>, </a:t>
            </a:r>
            <a:r>
              <a:rPr lang="nl-NL" dirty="0" err="1" smtClean="0"/>
              <a:t>collaborations</a:t>
            </a:r>
            <a:r>
              <a:rPr lang="nl-NL" dirty="0" smtClean="0"/>
              <a:t>, </a:t>
            </a:r>
            <a:r>
              <a:rPr lang="nl-NL" dirty="0" err="1" smtClean="0"/>
              <a:t>communities</a:t>
            </a:r>
            <a:r>
              <a:rPr lang="nl-NL" dirty="0" smtClean="0"/>
              <a:t>. </a:t>
            </a:r>
            <a:r>
              <a:rPr lang="nl-NL" dirty="0" err="1" smtClean="0"/>
              <a:t>Maybe</a:t>
            </a:r>
            <a:r>
              <a:rPr lang="nl-NL" dirty="0" smtClean="0"/>
              <a:t>, </a:t>
            </a:r>
            <a:r>
              <a:rPr lang="nl-NL" dirty="0" err="1" smtClean="0"/>
              <a:t>finally</a:t>
            </a:r>
            <a:r>
              <a:rPr lang="nl-NL" dirty="0" smtClean="0"/>
              <a:t>,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nation-wide</a:t>
            </a:r>
            <a:endParaRPr lang="nl-NL" baseline="0" dirty="0" smtClean="0"/>
          </a:p>
          <a:p>
            <a:pPr marL="171428" indent="-171428">
              <a:buFontTx/>
              <a:buChar char="-"/>
            </a:pPr>
            <a:r>
              <a:rPr lang="nl-NL" baseline="0" dirty="0" smtClean="0"/>
              <a:t>It’s a </a:t>
            </a:r>
            <a:r>
              <a:rPr lang="nl-NL" baseline="0" dirty="0" err="1" smtClean="0"/>
              <a:t>natural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people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want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</a:t>
            </a:r>
            <a:r>
              <a:rPr lang="nl-NL" baseline="0" dirty="0" smtClean="0"/>
              <a:t> first,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coordinate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realize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broaden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approach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a community.</a:t>
            </a:r>
          </a:p>
          <a:p>
            <a:pPr marL="171428" indent="-171428">
              <a:buFontTx/>
              <a:buChar char="-"/>
            </a:pPr>
            <a:r>
              <a:rPr lang="nl-NL" baseline="0" dirty="0" smtClean="0"/>
              <a:t>“Support”, of course top-down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! </a:t>
            </a:r>
            <a:r>
              <a:rPr lang="nl-NL" baseline="0" dirty="0" err="1" smtClean="0"/>
              <a:t>Maybe</a:t>
            </a:r>
            <a:r>
              <a:rPr lang="nl-NL" baseline="0" dirty="0" smtClean="0"/>
              <a:t> even a combi in the long-term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>
                <a:solidFill>
                  <a:prstClr val="black"/>
                </a:solidFill>
              </a:rPr>
              <a:t>25-6-2010</a:t>
            </a:r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>
                <a:solidFill>
                  <a:prstClr val="black"/>
                </a:solidFill>
              </a:rPr>
              <a:pPr/>
              <a:t>8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8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server might defer validation to another server (because it doesn’t know the profile)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server may fetch the “unknown” profile and validate it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may be several servers sharing the 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32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Note:</a:t>
            </a:r>
            <a:r>
              <a:rPr lang="en-US" baseline="0" dirty="0" smtClean="0"/>
              <a:t> the spec *never* sets this to true, since it’s context dependent.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e.kramer@furore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Authoring</a:t>
            </a:r>
            <a:br>
              <a:rPr lang="en-AU" dirty="0" smtClean="0"/>
            </a:br>
            <a:r>
              <a:rPr lang="en-AU" dirty="0" smtClean="0"/>
              <a:t>Profiles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Ewout</a:t>
            </a:r>
            <a:r>
              <a:rPr lang="en-AU" dirty="0" smtClean="0"/>
              <a:t> Kramer</a:t>
            </a:r>
          </a:p>
          <a:p>
            <a:r>
              <a:rPr lang="en-AU" dirty="0" err="1" smtClean="0"/>
              <a:t>januari</a:t>
            </a:r>
            <a:r>
              <a:rPr lang="en-AU" dirty="0" smtClean="0"/>
              <a:t>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a Resource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844824"/>
            <a:ext cx="2448272" cy="3672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MRN </a:t>
            </a:r>
            <a:r>
              <a:rPr lang="en-US" sz="1400" dirty="0">
                <a:latin typeface="Arial" charset="0"/>
              </a:rPr>
              <a:t>22234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Ewout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Kramer”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30-11-1972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Amsterdam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843808" y="1853054"/>
            <a:ext cx="3600400" cy="1071889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hl7.org/fhir/tag/security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/>
              <a:t>http</a:t>
            </a:r>
            <a:r>
              <a:rPr lang="nl-NL" sz="1600" dirty="0"/>
              <a:t>://hl7.org/fhir/v3/ActCode#TABOO</a:t>
            </a:r>
            <a:endParaRPr lang="nl-NL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owchart: Card 7"/>
          <p:cNvSpPr/>
          <p:nvPr/>
        </p:nvSpPr>
        <p:spPr bwMode="auto">
          <a:xfrm>
            <a:off x="2195736" y="3356992"/>
            <a:ext cx="3600400" cy="1008112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lowchart: Card 8"/>
          <p:cNvSpPr/>
          <p:nvPr/>
        </p:nvSpPr>
        <p:spPr bwMode="auto">
          <a:xfrm>
            <a:off x="1187624" y="4653136"/>
            <a:ext cx="3600400" cy="987152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4860032" y="4753488"/>
            <a:ext cx="4032448" cy="1527488"/>
          </a:xfrm>
          <a:prstGeom prst="wedgeEllipseCallout">
            <a:avLst>
              <a:gd name="adj1" fmla="val -61065"/>
              <a:gd name="adj2" fmla="val -315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“a claim that the Resource conforms to the profile identified in the term”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096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(Distributed) validation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1357190" cy="226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16" y="221473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6" y="1979548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App’s server</a:t>
            </a:r>
            <a:endParaRPr lang="nl-NL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2411760" y="270892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72" y="329485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08912" y="2936366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validation server</a:t>
            </a:r>
            <a:endParaRPr lang="nl-NL" dirty="0"/>
          </a:p>
        </p:txBody>
      </p:sp>
      <p:sp>
        <p:nvSpPr>
          <p:cNvPr id="11" name="Right Arrow 10"/>
          <p:cNvSpPr/>
          <p:nvPr/>
        </p:nvSpPr>
        <p:spPr bwMode="auto">
          <a:xfrm rot="1780419">
            <a:off x="5161122" y="3488086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07904" y="3998797"/>
            <a:ext cx="136815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X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23928" y="4365104"/>
            <a:ext cx="136815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6216" y="5157192"/>
            <a:ext cx="136815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5400000">
            <a:off x="3100772" y="2523964"/>
            <a:ext cx="1512168" cy="5050432"/>
          </a:xfrm>
          <a:prstGeom prst="bentUpArrow">
            <a:avLst>
              <a:gd name="adj1" fmla="val 17490"/>
              <a:gd name="adj2" fmla="val 18824"/>
              <a:gd name="adj3" fmla="val 26073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9002" y="5373216"/>
            <a:ext cx="81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</a:rPr>
              <a:t>Validate</a:t>
            </a:r>
            <a:endParaRPr lang="nl-NL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6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39553" y="1772816"/>
            <a:ext cx="5544615" cy="31683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profile?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5576" y="1988840"/>
            <a:ext cx="2304256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Metadata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Identifier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Name, Version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Publisher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Description,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Status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Date (of publication)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19872" y="1988840"/>
            <a:ext cx="2376264" cy="1188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and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Constraints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3465004"/>
            <a:ext cx="2376264" cy="1044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44208" y="1844824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Conformance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44208" y="2852923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(via Tag)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331368" y="5255020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ValueSet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83768" y="5504407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ValueSet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692489" y="2317428"/>
            <a:ext cx="783357" cy="26547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64088" y="2996952"/>
            <a:ext cx="1111758" cy="9001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3923928" y="4245553"/>
            <a:ext cx="144016" cy="122416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2843808" y="3039286"/>
            <a:ext cx="648072" cy="258859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6444208" y="3861048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 in Resource 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 flipV="1">
            <a:off x="5220072" y="4245553"/>
            <a:ext cx="1255774" cy="11955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/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profile with just extensions</a:t>
            </a:r>
          </a:p>
          <a:p>
            <a:r>
              <a:rPr lang="en-US" dirty="0" smtClean="0"/>
              <a:t>Make a profile with just 1 resource + extensions on that resource</a:t>
            </a:r>
          </a:p>
          <a:p>
            <a:r>
              <a:rPr lang="en-US" dirty="0" smtClean="0"/>
              <a:t>Make a profile with all (say national) resources + extensions.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33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metadata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Identifier: </a:t>
            </a:r>
            <a:r>
              <a:rPr lang="en-US" sz="1800" i="1" dirty="0" smtClean="0"/>
              <a:t>Universally unique</a:t>
            </a:r>
            <a:r>
              <a:rPr lang="en-US" sz="1800" dirty="0" smtClean="0"/>
              <a:t> identifier, assigned by author </a:t>
            </a:r>
            <a:r>
              <a:rPr lang="en-US" sz="1800" dirty="0"/>
              <a:t>value</a:t>
            </a:r>
            <a:r>
              <a:rPr lang="en-US" sz="1800" dirty="0" smtClean="0"/>
              <a:t>=“urn:hl7.org:extensions:iso-21090“ or “</a:t>
            </a:r>
            <a:r>
              <a:rPr lang="nl-NL" sz="1800" dirty="0" smtClean="0"/>
              <a:t>2.16.840.1.113883.10.20.2.1”</a:t>
            </a:r>
          </a:p>
          <a:p>
            <a:r>
              <a:rPr lang="en-US" sz="1800" dirty="0" smtClean="0"/>
              <a:t>Version: Version of the profile, manually maintained by author. Suggested format: a timestamp (e.g.  2013-01-01T12:34:45)</a:t>
            </a:r>
          </a:p>
          <a:p>
            <a:r>
              <a:rPr lang="en-US" sz="1800" dirty="0" smtClean="0"/>
              <a:t>Name: Free natural text name (e.g. “</a:t>
            </a:r>
            <a:r>
              <a:rPr lang="pt-BR" sz="1800" dirty="0"/>
              <a:t>ISO 21090 Data Type </a:t>
            </a:r>
            <a:r>
              <a:rPr lang="pt-BR" sz="1800" dirty="0" smtClean="0"/>
              <a:t>Extensions”)</a:t>
            </a:r>
          </a:p>
          <a:p>
            <a:r>
              <a:rPr lang="en-US" sz="1800" dirty="0" smtClean="0"/>
              <a:t>Publisher: organization or individual responsible for publishing. Should be populated (e.g. “FHIR </a:t>
            </a:r>
            <a:r>
              <a:rPr lang="en-US" sz="1800" dirty="0"/>
              <a:t>Project </a:t>
            </a:r>
            <a:r>
              <a:rPr lang="en-US" sz="1800" dirty="0" smtClean="0"/>
              <a:t>Team“)</a:t>
            </a:r>
          </a:p>
          <a:p>
            <a:r>
              <a:rPr lang="en-US" sz="1800" dirty="0" smtClean="0"/>
              <a:t>Telecom: one or more contact points of the publisher (telephone, email, website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Description: longer description of the contents of the profile</a:t>
            </a:r>
          </a:p>
          <a:p>
            <a:r>
              <a:rPr lang="en-US" sz="1800" dirty="0" smtClean="0"/>
              <a:t>Code: one or more coded descriptions to help with finding the profile</a:t>
            </a:r>
          </a:p>
          <a:p>
            <a:r>
              <a:rPr lang="en-US" sz="1800" dirty="0" smtClean="0"/>
              <a:t>Status (fixed choice of draft, active, retired) + experimental Y/N</a:t>
            </a:r>
          </a:p>
          <a:p>
            <a:r>
              <a:rPr lang="en-US" sz="1800" dirty="0" smtClean="0"/>
              <a:t>Requirements: scope &amp; usage (the “need” or “why” of the profile)</a:t>
            </a:r>
          </a:p>
          <a:p>
            <a:r>
              <a:rPr lang="en-US" sz="1800" dirty="0" smtClean="0"/>
              <a:t>Date (of publication), e.g. “2013-07-07"</a:t>
            </a:r>
            <a:endParaRPr lang="nl-N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a Profile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57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 - Allow easy extension for the remaining 20% of elements</a:t>
            </a:r>
          </a:p>
          <a:p>
            <a:r>
              <a:rPr lang="en-US" dirty="0" smtClean="0"/>
              <a:t>Note - You’re not extending a resource per se, but you specify </a:t>
            </a:r>
            <a:r>
              <a:rPr lang="en-US" i="1" dirty="0" smtClean="0"/>
              <a:t>where an extension may occur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specific element within a resource (even root)</a:t>
            </a:r>
          </a:p>
          <a:p>
            <a:pPr lvl="1"/>
            <a:r>
              <a:rPr lang="en-US" dirty="0" smtClean="0"/>
              <a:t>A specific element within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All elements referencing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All elements mapping to a specific mapping target</a:t>
            </a:r>
          </a:p>
          <a:p>
            <a:pPr lvl="1"/>
            <a:r>
              <a:rPr lang="en-US" dirty="0" smtClean="0"/>
              <a:t>An extension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3648" y="6525344"/>
            <a:ext cx="457200" cy="256456"/>
          </a:xfrm>
          <a:prstGeom prst="rect">
            <a:avLst/>
          </a:prstGeom>
        </p:spPr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15000" y="6525344"/>
            <a:ext cx="2895600" cy="2564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3581400" y="6525344"/>
            <a:ext cx="2133600" cy="256456"/>
          </a:xfrm>
          <a:prstGeom prst="rect">
            <a:avLst/>
          </a:prstGeom>
        </p:spPr>
        <p:txBody>
          <a:bodyPr/>
          <a:lstStyle/>
          <a:p>
            <a:fld id="{8FCA521A-5C8A-4933-9234-1A0DD0C7D7AC}" type="datetime1">
              <a:rPr lang="en-US" smtClean="0"/>
              <a:t>1/12/2014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Extension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02631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6516216" y="2564904"/>
            <a:ext cx="576064" cy="4320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9139" y="198884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multiple</a:t>
            </a:r>
          </a:p>
          <a:p>
            <a:r>
              <a:rPr lang="en-US" dirty="0" smtClean="0"/>
              <a:t>contexts!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27584" y="2132856"/>
            <a:ext cx="3096344" cy="1615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support?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Authors: </a:t>
            </a:r>
            <a:r>
              <a:rPr lang="en-US" dirty="0"/>
              <a:t>SHALL be capable of providing a value for the element and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Consumers: </a:t>
            </a:r>
            <a:r>
              <a:rPr lang="en-US" dirty="0"/>
              <a:t>SHALL be capable of extracting and doing </a:t>
            </a:r>
            <a:r>
              <a:rPr lang="en-US" u="sng" dirty="0"/>
              <a:t>something useful</a:t>
            </a:r>
            <a:r>
              <a:rPr lang="en-US" dirty="0"/>
              <a:t> with the data element.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"Something useful" is context dependent. </a:t>
            </a:r>
            <a:r>
              <a:rPr lang="en-US" dirty="0" smtClean="0"/>
              <a:t>The Profile SHALL </a:t>
            </a:r>
            <a:r>
              <a:rPr lang="en-US" dirty="0"/>
              <a:t>describe what it means for applications to </a:t>
            </a:r>
            <a:r>
              <a:rPr lang="en-US" dirty="0" smtClean="0"/>
              <a:t>“support” </a:t>
            </a:r>
            <a:r>
              <a:rPr lang="en-US" dirty="0"/>
              <a:t>the element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0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52520"/>
            <a:ext cx="7529854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Extending</a:t>
            </a:r>
            <a:r>
              <a:rPr lang="nl-NL" dirty="0" smtClean="0"/>
              <a:t> a name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94694" y="210323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/>
              <a:t>Key</a:t>
            </a:r>
            <a:r>
              <a:rPr lang="nl-NL" dirty="0" smtClean="0"/>
              <a:t> = </a:t>
            </a:r>
            <a:r>
              <a:rPr lang="nl-NL" dirty="0" err="1" smtClean="0"/>
              <a:t>location</a:t>
            </a:r>
            <a:r>
              <a:rPr lang="nl-NL" dirty="0" smtClean="0"/>
              <a:t> of </a:t>
            </a:r>
            <a:r>
              <a:rPr lang="nl-NL" dirty="0" err="1" smtClean="0"/>
              <a:t>formal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4362360" y="4911551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Value</a:t>
            </a:r>
            <a:r>
              <a:rPr lang="nl-NL" dirty="0" smtClean="0"/>
              <a:t> =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921014" y="3296548"/>
            <a:ext cx="7825073" cy="8885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591412" y="2636912"/>
            <a:ext cx="564764" cy="65963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652120" y="4185083"/>
            <a:ext cx="360040" cy="8280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477000" cy="4480520"/>
          </a:xfrm>
        </p:spPr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Ewout</a:t>
            </a:r>
            <a:r>
              <a:rPr lang="en-US" dirty="0" smtClean="0"/>
              <a:t> Kramer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</a:t>
            </a:r>
            <a:r>
              <a:rPr lang="en-US" dirty="0" err="1" smtClean="0"/>
              <a:t>Furore</a:t>
            </a:r>
            <a:r>
              <a:rPr lang="en-US" dirty="0" smtClean="0"/>
              <a:t>, Amsterdam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FHIR core team, RIMBAA</a:t>
            </a:r>
          </a:p>
          <a:p>
            <a:pPr lvl="1"/>
            <a:r>
              <a:rPr lang="en-US" dirty="0" smtClean="0"/>
              <a:t>Software developer &amp; healthcare architect</a:t>
            </a:r>
            <a:endParaRPr lang="en-US" dirty="0"/>
          </a:p>
          <a:p>
            <a:r>
              <a:rPr lang="en-US" b="1" dirty="0"/>
              <a:t>Contact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>
                <a:hlinkClick r:id="rId2"/>
              </a:rPr>
              <a:t>e.kramer@furore.com</a:t>
            </a:r>
            <a:endParaRPr lang="en-US" b="1" dirty="0" smtClean="0"/>
          </a:p>
          <a:p>
            <a:pPr lvl="1"/>
            <a:r>
              <a:rPr lang="en-US" b="1" dirty="0" smtClean="0"/>
              <a:t>www.thefhirplace.com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5" name="Picture 2" descr="Foto van Ewout Kramer                                                   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835217" cy="332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an extension?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8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“Other” resource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what if you have the need for a completely “new” resource?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…then add extensions for each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0" y="2996952"/>
            <a:ext cx="4463355" cy="26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48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an extension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55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Profiles contain “Structures”: a set of constraints on (nested) elements of a Resource or </a:t>
            </a:r>
            <a:r>
              <a:rPr lang="en-US" dirty="0" err="1" smtClean="0"/>
              <a:t>Datatype</a:t>
            </a:r>
            <a:endParaRPr lang="en-US" dirty="0" smtClean="0"/>
          </a:p>
          <a:p>
            <a:r>
              <a:rPr lang="en-US" dirty="0" smtClean="0"/>
              <a:t>You give each structure a “name”, so you can refer to it (e.g. from a Profile Tag)</a:t>
            </a:r>
          </a:p>
          <a:p>
            <a:r>
              <a:rPr lang="en-US" dirty="0" smtClean="0"/>
              <a:t>You can make structures “internal”: local to the package for purpose of reuse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constraints are always done for reuse of constraints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</a:t>
            </a:r>
            <a:r>
              <a:rPr lang="en-US" dirty="0" smtClean="0"/>
              <a:t>cardinality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00"/>
          <a:stretch/>
        </p:blipFill>
        <p:spPr bwMode="auto">
          <a:xfrm>
            <a:off x="380999" y="1711326"/>
            <a:ext cx="6351241" cy="219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8446" y="2032872"/>
            <a:ext cx="34020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cardinality to 1..2</a:t>
            </a:r>
          </a:p>
          <a:p>
            <a:r>
              <a:rPr lang="en-US" dirty="0" smtClean="0"/>
              <a:t>(e.g. to at maximum your organizations’ identifier + the national one)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90323" y="2458124"/>
            <a:ext cx="1528124" cy="35321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879812" y="3645024"/>
            <a:ext cx="892483" cy="7107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72295" y="3338359"/>
            <a:ext cx="1140189" cy="4493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7114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1..2</a:t>
            </a:r>
            <a:endParaRPr lang="nl-NL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2627784" y="2811339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627784" y="2804086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856" y="3080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1..1</a:t>
            </a:r>
            <a:endParaRPr lang="nl-N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78415" y="3787676"/>
            <a:ext cx="391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names to just 1 (instead of 0..*)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627784" y="3181419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2699792" y="3164126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539552" y="3645024"/>
            <a:ext cx="22682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832" y="4355812"/>
            <a:ext cx="3456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Forbid any telecom elements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585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..</a:t>
            </a:r>
            <a:r>
              <a:rPr lang="en-US" b="1" dirty="0"/>
              <a:t>0</a:t>
            </a:r>
            <a:endParaRPr lang="nl-NL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783963" y="5158933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something that’s mandatory in the core definition cannot be made optional in a 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00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 domains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-56"/>
          <a:stretch/>
        </p:blipFill>
        <p:spPr bwMode="auto">
          <a:xfrm>
            <a:off x="539552" y="2132856"/>
            <a:ext cx="5469335" cy="31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3584" y="5733256"/>
            <a:ext cx="34020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allow “active” Patients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 bwMode="auto">
          <a:xfrm flipV="1">
            <a:off x="2948481" y="5129896"/>
            <a:ext cx="51819" cy="60455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0240" y="47605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=“true”</a:t>
            </a:r>
            <a:endParaRPr lang="nl-N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1809690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deceased is given, it must be a </a:t>
            </a:r>
            <a:r>
              <a:rPr lang="en-US" dirty="0" err="1" smtClean="0"/>
              <a:t>dateTime</a:t>
            </a:r>
            <a:r>
              <a:rPr lang="en-US" dirty="0" smtClean="0"/>
              <a:t>, not a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4139952" y="2132856"/>
            <a:ext cx="1080120" cy="1849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997074" y="2317816"/>
            <a:ext cx="6890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67002" y="25649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AddressNL</a:t>
            </a:r>
            <a:endParaRPr lang="nl-NL" b="1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547664" y="2636912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38525" y="2926685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 profiled </a:t>
            </a:r>
            <a:r>
              <a:rPr lang="en-US" dirty="0" err="1" smtClean="0"/>
              <a:t>datatype</a:t>
            </a:r>
            <a:r>
              <a:rPr lang="en-US" dirty="0" smtClean="0"/>
              <a:t> (from this or other profile)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8481" y="2749570"/>
            <a:ext cx="2110025" cy="50028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8505" y="4654877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allow reference to a profiled resource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3707904" y="4518412"/>
            <a:ext cx="1332148" cy="4947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3728" y="39411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OrganizationNL</a:t>
            </a:r>
            <a:endParaRPr lang="nl-NL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420862" y="4293096"/>
            <a:ext cx="11074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Contextualize narrative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Override the base spec’s descriptions by adding context specific narrative:</a:t>
            </a:r>
          </a:p>
          <a:p>
            <a:pPr lvl="1"/>
            <a:r>
              <a:rPr lang="en-US" dirty="0" smtClean="0"/>
              <a:t>short</a:t>
            </a:r>
            <a:r>
              <a:rPr lang="en-US" dirty="0"/>
              <a:t> : string 1..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formal</a:t>
            </a:r>
            <a:r>
              <a:rPr lang="en-US" dirty="0"/>
              <a:t> : string 1..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comments</a:t>
            </a:r>
            <a:r>
              <a:rPr lang="en-US" dirty="0"/>
              <a:t> : string 0..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requirements</a:t>
            </a:r>
            <a:r>
              <a:rPr lang="en-US" dirty="0"/>
              <a:t> : string 0..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synonym</a:t>
            </a:r>
            <a:r>
              <a:rPr lang="en-US" dirty="0"/>
              <a:t> : string 0</a:t>
            </a:r>
            <a:r>
              <a:rPr lang="en-US" dirty="0" smtClean="0"/>
              <a:t>..*</a:t>
            </a:r>
          </a:p>
          <a:p>
            <a:pPr lvl="1"/>
            <a:r>
              <a:rPr lang="en-US" dirty="0" smtClean="0"/>
              <a:t>example[x] : 0..1 (example value!)</a:t>
            </a:r>
          </a:p>
          <a:p>
            <a:pPr lvl="1"/>
            <a:r>
              <a:rPr lang="en-US" dirty="0" smtClean="0"/>
              <a:t>mappings : 0..* (more specific mappings)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53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bindings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“core” spec, you can:</a:t>
            </a:r>
          </a:p>
          <a:p>
            <a:pPr lvl="1"/>
            <a:r>
              <a:rPr lang="en-US" dirty="0"/>
              <a:t>“fixed”: not specify a different binding</a:t>
            </a:r>
          </a:p>
          <a:p>
            <a:pPr lvl="1"/>
            <a:r>
              <a:rPr lang="en-US" dirty="0"/>
              <a:t>“incomplete”: specify a different binding if needed</a:t>
            </a:r>
          </a:p>
          <a:p>
            <a:pPr lvl="1"/>
            <a:r>
              <a:rPr lang="en-US" dirty="0"/>
              <a:t>“example”: very likely specify a different binding</a:t>
            </a:r>
            <a:endParaRPr lang="nl-NL" dirty="0"/>
          </a:p>
          <a:p>
            <a:r>
              <a:rPr lang="en-US" dirty="0" smtClean="0"/>
              <a:t>Change the bindings</a:t>
            </a:r>
            <a:r>
              <a:rPr lang="en-US" dirty="0"/>
              <a:t> </a:t>
            </a:r>
            <a:r>
              <a:rPr lang="en-US" dirty="0" smtClean="0"/>
              <a:t>as specified in core:</a:t>
            </a:r>
          </a:p>
          <a:p>
            <a:pPr lvl="1"/>
            <a:r>
              <a:rPr lang="en-US" dirty="0" smtClean="0"/>
              <a:t>Define a new </a:t>
            </a:r>
            <a:r>
              <a:rPr lang="en-US" dirty="0" err="1" smtClean="0"/>
              <a:t>ValueSet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Allow additional codes, </a:t>
            </a:r>
            <a:r>
              <a:rPr lang="en-US" dirty="0" smtClean="0"/>
              <a:t>Restrict to a subset</a:t>
            </a:r>
          </a:p>
          <a:p>
            <a:pPr lvl="1"/>
            <a:r>
              <a:rPr lang="en-US" dirty="0" smtClean="0"/>
              <a:t>Specify whether implementers of your profile can deviate from your </a:t>
            </a:r>
            <a:r>
              <a:rPr lang="en-US" dirty="0" err="1" smtClean="0"/>
              <a:t>valueset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45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levels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1980"/>
              </p:ext>
            </p:extLst>
          </p:nvPr>
        </p:nvGraphicFramePr>
        <p:xfrm>
          <a:off x="395536" y="2924944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477120"/>
                <a:gridCol w="3110880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IsExtensible</a:t>
                      </a:r>
                      <a:r>
                        <a:rPr lang="en-US" dirty="0" smtClean="0"/>
                        <a:t> “N”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IsExtensible</a:t>
                      </a:r>
                      <a:r>
                        <a:rPr lang="en-US" baseline="0" dirty="0" smtClean="0"/>
                        <a:t> “Y”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“SHALL”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error, non-conformant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codes</a:t>
                      </a:r>
                      <a:r>
                        <a:rPr lang="en-US" baseline="0" dirty="0" smtClean="0"/>
                        <a:t> allowed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 “SHOULD”</a:t>
                      </a:r>
                    </a:p>
                    <a:p>
                      <a:r>
                        <a:rPr lang="en-US" dirty="0" smtClean="0"/>
                        <a:t>“Guidance”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warning, discouraged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Supplemental codes likely</a:t>
                      </a:r>
                    </a:p>
                    <a:p>
                      <a:r>
                        <a:rPr lang="en-US" baseline="0" dirty="0" smtClean="0"/>
                        <a:t>Alternatives allowed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“MAY”</a:t>
                      </a:r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Just a suggestion, no preference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132856"/>
            <a:ext cx="648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implementers of your profile choose to have different codes: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768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ValueSets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“true” FHIR </a:t>
            </a:r>
            <a:r>
              <a:rPr lang="en-US" b="1" dirty="0" err="1" smtClean="0"/>
              <a:t>ValueSet</a:t>
            </a:r>
            <a:r>
              <a:rPr lang="en-US" b="1" dirty="0" smtClean="0"/>
              <a:t> resource (may be version specific)</a:t>
            </a:r>
          </a:p>
          <a:p>
            <a:r>
              <a:rPr lang="en-US" dirty="0" smtClean="0"/>
              <a:t>A </a:t>
            </a:r>
            <a:r>
              <a:rPr lang="en-US" dirty="0"/>
              <a:t>general reference to some web content that defines a set of codes. </a:t>
            </a:r>
            <a:r>
              <a:rPr lang="en-US" dirty="0" smtClean="0"/>
              <a:t>(e.g. mime </a:t>
            </a:r>
            <a:r>
              <a:rPr lang="en-US" dirty="0"/>
              <a:t>types). </a:t>
            </a:r>
            <a:endParaRPr lang="en-US" dirty="0" smtClean="0"/>
          </a:p>
          <a:p>
            <a:r>
              <a:rPr lang="en-US" dirty="0" smtClean="0"/>
              <a:t>A textual </a:t>
            </a:r>
            <a:r>
              <a:rPr lang="en-US" dirty="0"/>
              <a:t>description of the possible codes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7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your organization</a:t>
            </a:r>
          </a:p>
          <a:p>
            <a:endParaRPr lang="en-US" dirty="0" smtClean="0"/>
          </a:p>
          <a:p>
            <a:r>
              <a:rPr lang="en-US" dirty="0" smtClean="0"/>
              <a:t>Interest in authoring profiles</a:t>
            </a:r>
          </a:p>
          <a:p>
            <a:endParaRPr lang="en-US" dirty="0" smtClean="0"/>
          </a:p>
          <a:p>
            <a:r>
              <a:rPr lang="en-US" dirty="0" smtClean="0"/>
              <a:t>Near-future needs for profiles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9075"/>
            <a:ext cx="5619750" cy="641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1802986"/>
            <a:ext cx="36724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Publication </a:t>
            </a:r>
            <a:r>
              <a:rPr lang="en-US" sz="2800" dirty="0" smtClean="0"/>
              <a:t>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Concepts from 1 or more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Additional concepts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578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Constraining Patient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this in Forge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Structure on Patient, name “</a:t>
            </a:r>
            <a:r>
              <a:rPr lang="en-US" dirty="0" err="1" smtClean="0"/>
              <a:t>PatientNL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 err="1" smtClean="0"/>
              <a:t>Patient.identifier</a:t>
            </a:r>
            <a:r>
              <a:rPr lang="en-US" dirty="0" smtClean="0"/>
              <a:t> </a:t>
            </a:r>
            <a:r>
              <a:rPr lang="en-US" u="sng" dirty="0" smtClean="0"/>
              <a:t>cardinality</a:t>
            </a:r>
            <a:r>
              <a:rPr lang="en-US" dirty="0" smtClean="0"/>
              <a:t> to 1..1</a:t>
            </a:r>
          </a:p>
          <a:p>
            <a:pPr lvl="1"/>
            <a:r>
              <a:rPr lang="en-US" dirty="0" smtClean="0"/>
              <a:t>Change </a:t>
            </a:r>
            <a:r>
              <a:rPr lang="en-US" u="sng" dirty="0" smtClean="0"/>
              <a:t>short description</a:t>
            </a:r>
            <a:r>
              <a:rPr lang="en-US" dirty="0" smtClean="0"/>
              <a:t> to “Dutch BSN”</a:t>
            </a:r>
          </a:p>
          <a:p>
            <a:pPr lvl="1"/>
            <a:r>
              <a:rPr lang="en-US" dirty="0" smtClean="0"/>
              <a:t>Fix </a:t>
            </a:r>
            <a:r>
              <a:rPr lang="en-US" u="sng" dirty="0" smtClean="0"/>
              <a:t>value of</a:t>
            </a:r>
            <a:r>
              <a:rPr lang="en-US" dirty="0" smtClean="0"/>
              <a:t> </a:t>
            </a:r>
            <a:r>
              <a:rPr lang="en-US" dirty="0" err="1" smtClean="0"/>
              <a:t>Patient.identifier.system</a:t>
            </a:r>
            <a:r>
              <a:rPr lang="en-US" dirty="0" smtClean="0"/>
              <a:t> to “</a:t>
            </a:r>
            <a:r>
              <a:rPr lang="en-US" dirty="0" err="1" smtClean="0"/>
              <a:t>urn:oid</a:t>
            </a:r>
            <a:r>
              <a:rPr lang="en-US" dirty="0" smtClean="0"/>
              <a:t>:</a:t>
            </a:r>
            <a:r>
              <a:rPr lang="nl-NL" dirty="0" smtClean="0"/>
              <a:t>2.16.840.1.113883.2.4.6.3”</a:t>
            </a:r>
          </a:p>
          <a:p>
            <a:pPr lvl="1"/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7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formal constraints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Invariants, co-occurrence</a:t>
            </a:r>
          </a:p>
          <a:p>
            <a:r>
              <a:rPr lang="en-US" dirty="0" smtClean="0"/>
              <a:t>Uses free text (human) + </a:t>
            </a:r>
            <a:r>
              <a:rPr lang="en-US" dirty="0" err="1" smtClean="0"/>
              <a:t>xpath</a:t>
            </a:r>
            <a:r>
              <a:rPr lang="en-US" dirty="0" smtClean="0"/>
              <a:t> (executable)</a:t>
            </a:r>
          </a:p>
          <a:p>
            <a:r>
              <a:rPr lang="en-US" dirty="0"/>
              <a:t>Constraints should be declared on lowest element in the hierarchy that is common to all nodes referenced by the constraint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Identified by (local) id, involved elements refer to that id</a:t>
            </a:r>
          </a:p>
          <a:p>
            <a:r>
              <a:rPr lang="en-US" dirty="0" smtClean="0"/>
              <a:t>Specify severity (“error” or “warning”)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69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constraint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“Patient’s </a:t>
            </a:r>
            <a:r>
              <a:rPr lang="en-US" sz="3200" b="1" dirty="0" err="1" smtClean="0"/>
              <a:t>birthDate</a:t>
            </a:r>
            <a:r>
              <a:rPr lang="en-US" sz="3200" b="1" dirty="0" smtClean="0"/>
              <a:t> &lt; </a:t>
            </a:r>
            <a:r>
              <a:rPr lang="en-US" sz="3200" b="1" dirty="0" err="1" smtClean="0"/>
              <a:t>deceasedDate</a:t>
            </a:r>
            <a:r>
              <a:rPr lang="en-US" sz="3200" b="1" dirty="0" smtClean="0"/>
              <a:t>”</a:t>
            </a:r>
            <a:endParaRPr lang="en-US" sz="3200" b="1" dirty="0" smtClean="0"/>
          </a:p>
          <a:p>
            <a:r>
              <a:rPr lang="en-US" dirty="0" smtClean="0"/>
              <a:t>Express as text and </a:t>
            </a:r>
            <a:r>
              <a:rPr lang="en-US" dirty="0" err="1" smtClean="0"/>
              <a:t>xpath</a:t>
            </a:r>
            <a:r>
              <a:rPr lang="en-US" dirty="0" smtClean="0"/>
              <a:t> (left as an exercise to the reader ;-)</a:t>
            </a:r>
          </a:p>
          <a:p>
            <a:r>
              <a:rPr lang="en-US" dirty="0" smtClean="0"/>
              <a:t>Common context for both elements is Patient itself -&gt; add constraint to Patient (give an id, say “1”)</a:t>
            </a:r>
          </a:p>
          <a:p>
            <a:r>
              <a:rPr lang="en-US" dirty="0" smtClean="0"/>
              <a:t>Add reference to constraint “1” on both the </a:t>
            </a:r>
            <a:r>
              <a:rPr lang="en-US" dirty="0" err="1" smtClean="0"/>
              <a:t>birthDate</a:t>
            </a:r>
            <a:r>
              <a:rPr lang="en-US" dirty="0" smtClean="0"/>
              <a:t> and </a:t>
            </a:r>
            <a:r>
              <a:rPr lang="en-US" dirty="0" err="1" smtClean="0"/>
              <a:t>deceasedDate</a:t>
            </a:r>
            <a:r>
              <a:rPr lang="en-US" dirty="0" smtClean="0"/>
              <a:t> element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85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81128"/>
            <a:ext cx="8382000" cy="1512168"/>
          </a:xfrm>
        </p:spPr>
        <p:txBody>
          <a:bodyPr/>
          <a:lstStyle/>
          <a:p>
            <a:r>
              <a:rPr lang="en-US" dirty="0" smtClean="0"/>
              <a:t>Slicing = constraining a repeating element</a:t>
            </a:r>
          </a:p>
          <a:p>
            <a:r>
              <a:rPr lang="en-US" dirty="0" smtClean="0"/>
              <a:t>Base Composition has 0..* “Sections”</a:t>
            </a:r>
          </a:p>
          <a:p>
            <a:r>
              <a:rPr lang="en-US" dirty="0" smtClean="0"/>
              <a:t>Section has 0..1 element with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9552" y="256490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type: </a:t>
            </a:r>
            <a:r>
              <a:rPr lang="en-US" dirty="0" err="1" smtClean="0">
                <a:latin typeface="Arial" charset="0"/>
              </a:rPr>
              <a:t>CodeableConcept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2564904"/>
            <a:ext cx="3096344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code: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CodeableConcept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content: Resource(Any) 0..1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3419872" y="3320988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3928" y="2924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Schematic view of Composition (aka a Document header)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8073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into a CCD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5576" y="1988840"/>
            <a:ext cx="2304256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type </a:t>
            </a:r>
            <a:r>
              <a:rPr lang="en-US" dirty="0">
                <a:latin typeface="Arial" charset="0"/>
              </a:rPr>
              <a:t>= “34133-9” “Summarization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episode note”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67944" y="19888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</a:t>
            </a:r>
            <a:r>
              <a:rPr lang="en-US" dirty="0" smtClean="0">
                <a:latin typeface="Arial" charset="0"/>
              </a:rPr>
              <a:t>42348-3 (“</a:t>
            </a:r>
            <a:r>
              <a:rPr lang="en-US" dirty="0">
                <a:latin typeface="Arial" charset="0"/>
              </a:rPr>
              <a:t>Advance directives</a:t>
            </a:r>
            <a:r>
              <a:rPr lang="en-US" dirty="0" smtClean="0">
                <a:latin typeface="Arial" charset="0"/>
              </a:rPr>
              <a:t>”)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 bwMode="auto">
          <a:xfrm flipV="1">
            <a:off x="3059832" y="2366882"/>
            <a:ext cx="1008112" cy="37804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4067944" y="28889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</a:t>
            </a:r>
            <a:r>
              <a:rPr lang="en-US" dirty="0" smtClean="0">
                <a:latin typeface="Arial" charset="0"/>
              </a:rPr>
              <a:t>11450-4 (“</a:t>
            </a:r>
            <a:r>
              <a:rPr lang="en-US" dirty="0">
                <a:latin typeface="Arial" charset="0"/>
              </a:rPr>
              <a:t>Problem list</a:t>
            </a:r>
            <a:r>
              <a:rPr lang="en-US" dirty="0" smtClean="0">
                <a:latin typeface="Arial" charset="0"/>
              </a:rPr>
              <a:t>”)</a:t>
            </a:r>
            <a:endParaRPr lang="en-US" b="1" dirty="0" smtClean="0"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059832" y="2744924"/>
            <a:ext cx="1008112" cy="52205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4067944" y="4293096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</a:t>
            </a:r>
            <a:r>
              <a:rPr lang="en-US" dirty="0" smtClean="0">
                <a:latin typeface="Arial" charset="0"/>
              </a:rPr>
              <a:t>= </a:t>
            </a:r>
            <a:r>
              <a:rPr lang="nl-NL" dirty="0" smtClean="0"/>
              <a:t>18776-5 (“</a:t>
            </a:r>
            <a:r>
              <a:rPr lang="nl-NL" dirty="0"/>
              <a:t>Treatment plan</a:t>
            </a:r>
            <a:r>
              <a:rPr lang="nl-NL" dirty="0" smtClean="0"/>
              <a:t>”)</a:t>
            </a:r>
            <a:endParaRPr lang="nl-NL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 bwMode="auto">
          <a:xfrm>
            <a:off x="3059832" y="2744924"/>
            <a:ext cx="1008112" cy="192621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24818" y="3717032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nl-NL" sz="3600" b="1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81000" y="5229200"/>
            <a:ext cx="7719392" cy="864096"/>
          </a:xfrm>
        </p:spPr>
        <p:txBody>
          <a:bodyPr/>
          <a:lstStyle/>
          <a:p>
            <a:r>
              <a:rPr lang="en-US" sz="2400" dirty="0" smtClean="0"/>
              <a:t>“Slice” the repeating sections into a fixed set of profiled sections.</a:t>
            </a:r>
          </a:p>
          <a:p>
            <a:r>
              <a:rPr lang="en-US" sz="2400" dirty="0" smtClean="0"/>
              <a:t>“code” is fixed and is called the </a:t>
            </a:r>
            <a:r>
              <a:rPr lang="en-US" sz="2400" i="1" dirty="0" smtClean="0"/>
              <a:t>discriminator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629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slices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0580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 network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40037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24575" y="4177637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4208" y="2564904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82985" y="206084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9592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92437" y="32213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44837" y="342900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5385" y="234888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360679" y="3573016"/>
            <a:ext cx="19633" cy="604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4971489" y="3356992"/>
            <a:ext cx="2389190" cy="820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3347864" y="2276872"/>
            <a:ext cx="535121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 bwMode="auto">
          <a:xfrm flipV="1">
            <a:off x="3917045" y="2852936"/>
            <a:ext cx="11834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2" idx="2"/>
            <a:endCxn id="6" idx="0"/>
          </p:cNvCxnSpPr>
          <p:nvPr/>
        </p:nvCxnSpPr>
        <p:spPr bwMode="auto">
          <a:xfrm flipH="1">
            <a:off x="2627784" y="4437112"/>
            <a:ext cx="353157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>
            <a:off x="2123728" y="2780928"/>
            <a:ext cx="552413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4293876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2" idx="3"/>
            <a:endCxn id="30" idx="0"/>
          </p:cNvCxnSpPr>
          <p:nvPr/>
        </p:nvCxnSpPr>
        <p:spPr bwMode="auto">
          <a:xfrm>
            <a:off x="3917045" y="3933056"/>
            <a:ext cx="131293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3219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contained in your document or message?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40037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24575" y="4177637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4208" y="2564904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82985" y="206084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9592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92437" y="32213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44837" y="3429000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5385" y="2348880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360679" y="3573016"/>
            <a:ext cx="19633" cy="604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4971489" y="3356992"/>
            <a:ext cx="2389190" cy="820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3347864" y="2276872"/>
            <a:ext cx="535121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 bwMode="auto">
          <a:xfrm flipV="1">
            <a:off x="3917045" y="2852936"/>
            <a:ext cx="11834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2" idx="2"/>
            <a:endCxn id="6" idx="0"/>
          </p:cNvCxnSpPr>
          <p:nvPr/>
        </p:nvCxnSpPr>
        <p:spPr bwMode="auto">
          <a:xfrm flipH="1">
            <a:off x="2627784" y="4437112"/>
            <a:ext cx="353157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>
            <a:off x="2123728" y="2780928"/>
            <a:ext cx="552413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4293876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2" idx="3"/>
            <a:endCxn id="30" idx="0"/>
          </p:cNvCxnSpPr>
          <p:nvPr/>
        </p:nvCxnSpPr>
        <p:spPr bwMode="auto">
          <a:xfrm>
            <a:off x="3917045" y="3933056"/>
            <a:ext cx="131293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85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251520" y="1661883"/>
            <a:ext cx="5112568" cy="47914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your document?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68301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8301" y="490753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71146" y="5085184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71792" y="2943433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12953" y="278092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4106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43103" y="3335966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35042" y="1589875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34092" y="3664012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607250" y="3951545"/>
            <a:ext cx="600646" cy="1133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6170196" y="4672124"/>
            <a:ext cx="1437054" cy="413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2902378" y="2276872"/>
            <a:ext cx="31057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 bwMode="auto">
          <a:xfrm flipH="1">
            <a:off x="6170196" y="2597987"/>
            <a:ext cx="500950" cy="1066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1" idx="2"/>
            <a:endCxn id="6" idx="0"/>
          </p:cNvCxnSpPr>
          <p:nvPr/>
        </p:nvCxnSpPr>
        <p:spPr bwMode="auto">
          <a:xfrm flipH="1">
            <a:off x="1604405" y="4344078"/>
            <a:ext cx="374802" cy="563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 flipH="1">
            <a:off x="1604405" y="2780928"/>
            <a:ext cx="73837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889445" y="490753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1" idx="2"/>
            <a:endCxn id="30" idx="0"/>
          </p:cNvCxnSpPr>
          <p:nvPr/>
        </p:nvCxnSpPr>
        <p:spPr bwMode="auto">
          <a:xfrm>
            <a:off x="1979207" y="4344078"/>
            <a:ext cx="1846342" cy="563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12" idx="2"/>
            <a:endCxn id="8" idx="0"/>
          </p:cNvCxnSpPr>
          <p:nvPr/>
        </p:nvCxnSpPr>
        <p:spPr bwMode="auto">
          <a:xfrm>
            <a:off x="6671146" y="2597987"/>
            <a:ext cx="1536750" cy="345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0" idx="3"/>
            <a:endCxn id="12" idx="1"/>
          </p:cNvCxnSpPr>
          <p:nvPr/>
        </p:nvCxnSpPr>
        <p:spPr bwMode="auto">
          <a:xfrm flipV="1">
            <a:off x="2902378" y="2093931"/>
            <a:ext cx="2832664" cy="1829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4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4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Aggregation: for each </a:t>
            </a:r>
            <a:r>
              <a:rPr lang="en-US" dirty="0" err="1" smtClean="0"/>
              <a:t>ResourceReference</a:t>
            </a:r>
            <a:r>
              <a:rPr lang="en-US" dirty="0" smtClean="0"/>
              <a:t> choose 1..3: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6581"/>
              </p:ext>
            </p:extLst>
          </p:nvPr>
        </p:nvGraphicFramePr>
        <p:xfrm>
          <a:off x="1115616" y="3356992"/>
          <a:ext cx="6912768" cy="2423160"/>
        </p:xfrm>
        <a:graphic>
          <a:graphicData uri="http://schemas.openxmlformats.org/drawingml/2006/table">
            <a:tbl>
              <a:tblPr/>
              <a:tblGrid>
                <a:gridCol w="3456384"/>
                <a:gridCol w="345638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1">
                          <a:effectLst/>
                          <a:latin typeface="verdana"/>
                        </a:rPr>
                        <a:t>Code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b="1" dirty="0">
                          <a:effectLst/>
                          <a:latin typeface="verdana"/>
                        </a:rPr>
                        <a:t>Definition</a:t>
                      </a:r>
                      <a:endParaRPr lang="nl-NL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contained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to a contained resource.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referenced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to </a:t>
                      </a:r>
                      <a:r>
                        <a:rPr lang="en-US" b="0" dirty="0" err="1">
                          <a:effectLst/>
                          <a:latin typeface="verdana"/>
                        </a:rPr>
                        <a:t>to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 a resource that has to be resolved </a:t>
                      </a:r>
                      <a:r>
                        <a:rPr lang="en-US" b="0" dirty="0" smtClean="0">
                          <a:effectLst/>
                          <a:latin typeface="verdana"/>
                        </a:rPr>
                        <a:t>externally</a:t>
                      </a:r>
                      <a:endParaRPr lang="en-US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>
                          <a:effectLst/>
                          <a:latin typeface="verdana"/>
                        </a:rPr>
                        <a:t>..</a:t>
                      </a:r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bundled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points to will be found in the same </a:t>
                      </a:r>
                      <a:r>
                        <a:rPr lang="en-US" b="0" dirty="0" smtClean="0">
                          <a:effectLst/>
                          <a:latin typeface="verdana"/>
                        </a:rPr>
                        <a:t>bundle</a:t>
                      </a:r>
                      <a:endParaRPr lang="en-US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message that contains a Blood-pressure measurement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Questions:</a:t>
            </a:r>
            <a:endParaRPr lang="en-US" dirty="0"/>
          </a:p>
          <a:p>
            <a:r>
              <a:rPr lang="en-US" dirty="0"/>
              <a:t>What components will our Profile contain?</a:t>
            </a:r>
            <a:endParaRPr lang="nl-NL" dirty="0"/>
          </a:p>
          <a:p>
            <a:r>
              <a:rPr lang="en-US" dirty="0" smtClean="0"/>
              <a:t>Is Patient present in the message?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76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17723" y="1916832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MessageHeader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event</a:t>
            </a:r>
            <a:r>
              <a:rPr lang="en-US" dirty="0" smtClean="0">
                <a:latin typeface="Arial" charset="0"/>
              </a:rPr>
              <a:t>: Coding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data: Any(0..*) -&gt; List(1..1)</a:t>
            </a: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 bwMode="auto">
          <a:xfrm>
            <a:off x="3398043" y="2672916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568892" y="1772816"/>
            <a:ext cx="4035556" cy="2592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List-</a:t>
            </a:r>
            <a:r>
              <a:rPr kumimoji="0" lang="en-US" sz="18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Bloodpressure</a:t>
            </a: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subject: Patient|..|.. 0..1 -&gt;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Patient (1..1)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(bundled | ref)</a:t>
            </a: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81027" y="3068960"/>
            <a:ext cx="1797631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Entry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item: </a:t>
            </a:r>
            <a:r>
              <a:rPr lang="en-US" dirty="0" err="1" smtClean="0">
                <a:latin typeface="Arial" charset="0"/>
              </a:rPr>
              <a:t>Observ</a:t>
            </a:r>
            <a:r>
              <a:rPr lang="en-US" dirty="0" smtClean="0">
                <a:latin typeface="Arial" charset="0"/>
              </a:rPr>
              <a:t>. (1..1) </a:t>
            </a:r>
            <a:r>
              <a:rPr lang="en-US" b="1" dirty="0" smtClean="0">
                <a:latin typeface="Arial" charset="0"/>
              </a:rPr>
              <a:t>  (bundled)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62801" y="3068960"/>
            <a:ext cx="1797631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Entry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item: </a:t>
            </a:r>
            <a:r>
              <a:rPr lang="en-US" dirty="0" err="1" smtClean="0">
                <a:latin typeface="Arial" charset="0"/>
              </a:rPr>
              <a:t>Observ</a:t>
            </a:r>
            <a:r>
              <a:rPr lang="en-US" dirty="0" smtClean="0">
                <a:latin typeface="Arial" charset="0"/>
              </a:rPr>
              <a:t>. (1..1) </a:t>
            </a:r>
            <a:r>
              <a:rPr lang="en-US" b="1" dirty="0" smtClean="0">
                <a:latin typeface="Arial" charset="0"/>
              </a:rPr>
              <a:t>  (bundled)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4011" y="472514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-Systolic</a:t>
            </a: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name: “Systolic”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value: Quantity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err="1" smtClean="0">
                <a:latin typeface="Arial" charset="0"/>
              </a:rPr>
              <a:t>value.units</a:t>
            </a:r>
            <a:r>
              <a:rPr lang="en-US" dirty="0" smtClean="0">
                <a:latin typeface="Arial" charset="0"/>
              </a:rPr>
              <a:t> “mmHg”)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83968" y="472514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-Diastolic</a:t>
            </a: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name: “Diastolic”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value: Quantity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err="1" smtClean="0">
                <a:latin typeface="Arial" charset="0"/>
              </a:rPr>
              <a:t>value.units</a:t>
            </a:r>
            <a:r>
              <a:rPr lang="en-US" dirty="0" smtClean="0">
                <a:latin typeface="Arial" charset="0"/>
              </a:rPr>
              <a:t> “mmHg”)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8" idx="1"/>
            <a:endCxn id="11" idx="0"/>
          </p:cNvCxnSpPr>
          <p:nvPr/>
        </p:nvCxnSpPr>
        <p:spPr bwMode="auto">
          <a:xfrm flipH="1">
            <a:off x="2094171" y="3645024"/>
            <a:ext cx="2586856" cy="108012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2" idx="0"/>
          </p:cNvCxnSpPr>
          <p:nvPr/>
        </p:nvCxnSpPr>
        <p:spPr bwMode="auto">
          <a:xfrm flipH="1">
            <a:off x="5724128" y="4221088"/>
            <a:ext cx="1837489" cy="5040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different contexts in </a:t>
            </a:r>
            <a:r>
              <a:rPr lang="en-US" dirty="0" smtClean="0"/>
              <a:t>healthcare, but a single set of Resources</a:t>
            </a:r>
          </a:p>
          <a:p>
            <a:r>
              <a:rPr lang="en-US" dirty="0" smtClean="0"/>
              <a:t>Need </a:t>
            </a:r>
            <a:r>
              <a:rPr lang="en-US" dirty="0"/>
              <a:t>to be able to describe restrictions </a:t>
            </a:r>
            <a:r>
              <a:rPr lang="en-US" dirty="0" smtClean="0"/>
              <a:t>based on use and context</a:t>
            </a:r>
          </a:p>
          <a:p>
            <a:r>
              <a:rPr lang="en-US" dirty="0" smtClean="0"/>
              <a:t>Allow </a:t>
            </a:r>
            <a:r>
              <a:rPr lang="en-US" dirty="0"/>
              <a:t>for these usage statements </a:t>
            </a:r>
            <a:r>
              <a:rPr lang="en-US" dirty="0" smtClean="0"/>
              <a:t>to:</a:t>
            </a:r>
          </a:p>
          <a:p>
            <a:pPr lvl="1"/>
            <a:r>
              <a:rPr lang="en-US" sz="2400" dirty="0" smtClean="0"/>
              <a:t>Authored in a structured manner</a:t>
            </a:r>
          </a:p>
          <a:p>
            <a:pPr lvl="1"/>
            <a:r>
              <a:rPr lang="en-US" sz="2400" dirty="0" smtClean="0"/>
              <a:t>Published in a repository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as the basis for </a:t>
            </a:r>
            <a:r>
              <a:rPr lang="en-US" sz="2400" dirty="0" smtClean="0"/>
              <a:t>validation, code</a:t>
            </a:r>
            <a:r>
              <a:rPr lang="en-US" sz="2400" dirty="0"/>
              <a:t>, report and UI generation.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6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 resource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4386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2008" y="2051713"/>
            <a:ext cx="3917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 that the identifier uses your national patient identifier</a:t>
            </a:r>
          </a:p>
          <a:p>
            <a:endParaRPr lang="en-US" dirty="0"/>
          </a:p>
          <a:p>
            <a:r>
              <a:rPr lang="en-US" dirty="0" smtClean="0"/>
              <a:t>Limit names to just 1 (instead of 0..*)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 </a:t>
            </a:r>
            <a:r>
              <a:rPr lang="en-US" dirty="0" err="1" smtClean="0"/>
              <a:t>maritalStatus</a:t>
            </a:r>
            <a:r>
              <a:rPr lang="en-US" dirty="0" smtClean="0"/>
              <a:t> to another set of codes that extends the one from HL7 international</a:t>
            </a:r>
          </a:p>
          <a:p>
            <a:endParaRPr lang="en-US" dirty="0"/>
          </a:p>
          <a:p>
            <a:r>
              <a:rPr lang="en-US" dirty="0" smtClean="0"/>
              <a:t>Add an extension to support “</a:t>
            </a:r>
            <a:r>
              <a:rPr lang="en-US" dirty="0" err="1" smtClean="0"/>
              <a:t>RaceCode</a:t>
            </a:r>
            <a:r>
              <a:rPr lang="en-US" dirty="0" smtClean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600325" y="2286000"/>
            <a:ext cx="2321683" cy="152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362200" y="2743200"/>
            <a:ext cx="2550284" cy="3810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343400" y="3886200"/>
            <a:ext cx="569084" cy="4572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3637342" y="5257800"/>
            <a:ext cx="1275142" cy="8382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6056" y="56612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62188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&amp; published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Profile is just a “normal” Resource</a:t>
            </a:r>
          </a:p>
          <a:p>
            <a:r>
              <a:rPr lang="en-US" dirty="0" smtClean="0"/>
              <a:t>Any FHIR server could serve Profiles (just like Patients, Observations, etc…)</a:t>
            </a:r>
          </a:p>
          <a:p>
            <a:r>
              <a:rPr lang="en-US" dirty="0" smtClean="0"/>
              <a:t>So, any FHIR server is a profile repository!</a:t>
            </a:r>
          </a:p>
          <a:p>
            <a:endParaRPr lang="en-US" dirty="0" smtClean="0"/>
          </a:p>
          <a:p>
            <a:r>
              <a:rPr lang="en-US" dirty="0" smtClean="0"/>
              <a:t>A resource is simply referred to by its URI:</a:t>
            </a:r>
          </a:p>
          <a:p>
            <a:pPr marL="742950" lvl="2" indent="-342900">
              <a:buSzPct val="75000"/>
            </a:pPr>
            <a:r>
              <a:rPr lang="en-US" dirty="0"/>
              <a:t>e.g. http://</a:t>
            </a:r>
            <a:r>
              <a:rPr lang="en-US" dirty="0" smtClean="0"/>
              <a:t>hl7.org/fhir/Profile/iso-21090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1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2729305" y="2312064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pic>
        <p:nvPicPr>
          <p:cNvPr id="21" name="Picture 7" descr="http://www.freeworldmaps.net/europe/netherlands/netherlands-politcal-map-high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3229031"/>
            <a:ext cx="781396" cy="113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71600" y="4684303"/>
            <a:ext cx="1757705" cy="1553009"/>
            <a:chOff x="1068853" y="3382231"/>
            <a:chExt cx="1757705" cy="1164757"/>
          </a:xfrm>
        </p:grpSpPr>
        <p:pic>
          <p:nvPicPr>
            <p:cNvPr id="25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53" y="3614434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449" y="3382231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494" y="3925285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7"/>
            <a:ext cx="6552728" cy="1152128"/>
          </a:xfrm>
        </p:spPr>
        <p:txBody>
          <a:bodyPr/>
          <a:lstStyle/>
          <a:p>
            <a:r>
              <a:rPr lang="en-US" dirty="0" smtClean="0"/>
              <a:t>Who publishes?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23395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http://www.hl7.org/fhir/Profile/iso-21090</a:t>
            </a:r>
            <a:endParaRPr lang="nl-NL" dirty="0"/>
          </a:p>
        </p:txBody>
      </p:sp>
      <p:pic>
        <p:nvPicPr>
          <p:cNvPr id="1026" name="Picture 2" descr=" by Allen Enterpris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1" y="1673464"/>
            <a:ext cx="1432132" cy="143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51921" y="363824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http://www.hl7.nl/fhir/Profile/patient-nl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51479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http://www.health4all.org/fhir/Profile/</a:t>
            </a:r>
            <a:endParaRPr lang="nl-NL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65336" y="2207199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communicating a resource, you can indicate the profiles it conforms to.</a:t>
            </a:r>
          </a:p>
          <a:p>
            <a:r>
              <a:rPr lang="en-US" dirty="0" smtClean="0"/>
              <a:t>A server might explicitly state it only accepts resources conforming to a certain profile (and verify!)</a:t>
            </a:r>
          </a:p>
          <a:p>
            <a:r>
              <a:rPr lang="en-US" dirty="0" smtClean="0"/>
              <a:t>You can ask a FHIR server to validate a resource against a given profile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00437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fined 6">
    <a:dk1>
      <a:srgbClr val="000000"/>
    </a:dk1>
    <a:lt1>
      <a:srgbClr val="FFFFFF"/>
    </a:lt1>
    <a:dk2>
      <a:srgbClr val="000000"/>
    </a:dk2>
    <a:lt2>
      <a:srgbClr val="C0C0C0"/>
    </a:lt2>
    <a:accent1>
      <a:srgbClr val="CC3300"/>
    </a:accent1>
    <a:accent2>
      <a:srgbClr val="666699"/>
    </a:accent2>
    <a:accent3>
      <a:srgbClr val="FFFFFF"/>
    </a:accent3>
    <a:accent4>
      <a:srgbClr val="000000"/>
    </a:accent4>
    <a:accent5>
      <a:srgbClr val="E2ADAA"/>
    </a:accent5>
    <a:accent6>
      <a:srgbClr val="5C5C8A"/>
    </a:accent6>
    <a:hlink>
      <a:srgbClr val="999900"/>
    </a:hlink>
    <a:folHlink>
      <a:srgbClr val="4D4D4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8685</TotalTime>
  <Words>1795</Words>
  <Application>Microsoft Office PowerPoint</Application>
  <PresentationFormat>On-screen Show (4:3)</PresentationFormat>
  <Paragraphs>369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Refined</vt:lpstr>
      <vt:lpstr>Authoring Profiles</vt:lpstr>
      <vt:lpstr>Who am I?</vt:lpstr>
      <vt:lpstr>Introduce ourselves</vt:lpstr>
      <vt:lpstr>Contents of this tutorial</vt:lpstr>
      <vt:lpstr>The need for Profiles</vt:lpstr>
      <vt:lpstr>Profiling a resource</vt:lpstr>
      <vt:lpstr>Structured &amp; published</vt:lpstr>
      <vt:lpstr>Who publishes?</vt:lpstr>
      <vt:lpstr>Using profiles</vt:lpstr>
      <vt:lpstr>Tagging a Resource</vt:lpstr>
      <vt:lpstr>(Distributed) validation</vt:lpstr>
      <vt:lpstr>What’s in a profile?</vt:lpstr>
      <vt:lpstr>Scale / design</vt:lpstr>
      <vt:lpstr>Profile metadata</vt:lpstr>
      <vt:lpstr>Authoring a Profile</vt:lpstr>
      <vt:lpstr>Extensions</vt:lpstr>
      <vt:lpstr>Extension definition</vt:lpstr>
      <vt:lpstr>Must support?</vt:lpstr>
      <vt:lpstr>Extending a name</vt:lpstr>
      <vt:lpstr>Extending an extension?</vt:lpstr>
      <vt:lpstr>The “Other” resource</vt:lpstr>
      <vt:lpstr>Authoring an extension</vt:lpstr>
      <vt:lpstr>Constraints</vt:lpstr>
      <vt:lpstr>Constraining cardinality</vt:lpstr>
      <vt:lpstr>Limit value domains</vt:lpstr>
      <vt:lpstr>Contextualize narrative</vt:lpstr>
      <vt:lpstr>Profiling bindings</vt:lpstr>
      <vt:lpstr>Conformance levels</vt:lpstr>
      <vt:lpstr>ValueSets</vt:lpstr>
      <vt:lpstr>PowerPoint Presentation</vt:lpstr>
      <vt:lpstr>Constraining Patient</vt:lpstr>
      <vt:lpstr>Add formal constraints</vt:lpstr>
      <vt:lpstr>Formal constraint example</vt:lpstr>
      <vt:lpstr>Slicing</vt:lpstr>
      <vt:lpstr>Slicing into a CCD</vt:lpstr>
      <vt:lpstr>Authoring slices</vt:lpstr>
      <vt:lpstr>Resources are a network</vt:lpstr>
      <vt:lpstr>What’s contained in your document or message?</vt:lpstr>
      <vt:lpstr>What’s in your document?</vt:lpstr>
      <vt:lpstr>Aggregation</vt:lpstr>
      <vt:lpstr>Try it all</vt:lpstr>
      <vt:lpstr>Possible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Ewout Kramer</cp:lastModifiedBy>
  <cp:revision>217</cp:revision>
  <dcterms:created xsi:type="dcterms:W3CDTF">2012-12-03T20:41:34Z</dcterms:created>
  <dcterms:modified xsi:type="dcterms:W3CDTF">2014-01-12T22:13:16Z</dcterms:modified>
</cp:coreProperties>
</file>