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335" r:id="rId3"/>
    <p:sldId id="336" r:id="rId4"/>
    <p:sldId id="337" r:id="rId5"/>
    <p:sldId id="338" r:id="rId6"/>
    <p:sldId id="328" r:id="rId7"/>
    <p:sldId id="331" r:id="rId8"/>
    <p:sldId id="333" r:id="rId9"/>
    <p:sldId id="329" r:id="rId10"/>
    <p:sldId id="332" r:id="rId11"/>
    <p:sldId id="334" r:id="rId12"/>
    <p:sldId id="339" r:id="rId13"/>
    <p:sldId id="341" r:id="rId14"/>
    <p:sldId id="342" r:id="rId15"/>
    <p:sldId id="323" r:id="rId16"/>
    <p:sldId id="326" r:id="rId17"/>
    <p:sldId id="343" r:id="rId18"/>
    <p:sldId id="327" r:id="rId19"/>
    <p:sldId id="345" r:id="rId20"/>
    <p:sldId id="346" r:id="rId21"/>
    <p:sldId id="340" r:id="rId22"/>
    <p:sldId id="352" r:id="rId23"/>
    <p:sldId id="353" r:id="rId24"/>
    <p:sldId id="356" r:id="rId25"/>
    <p:sldId id="355" r:id="rId26"/>
    <p:sldId id="350" r:id="rId27"/>
    <p:sldId id="357" r:id="rId28"/>
    <p:sldId id="358" r:id="rId29"/>
    <p:sldId id="348" r:id="rId30"/>
    <p:sldId id="359" r:id="rId31"/>
    <p:sldId id="351" r:id="rId32"/>
    <p:sldId id="349" r:id="rId33"/>
    <p:sldId id="34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86433" autoAdjust="0"/>
  </p:normalViewPr>
  <p:slideViewPr>
    <p:cSldViewPr>
      <p:cViewPr>
        <p:scale>
          <a:sx n="70" d="100"/>
          <a:sy n="70" d="100"/>
        </p:scale>
        <p:origin x="-2094" y="-678"/>
      </p:cViewPr>
      <p:guideLst>
        <p:guide orient="horz" pos="2160"/>
        <p:guide pos="2880"/>
      </p:guideLst>
    </p:cSldViewPr>
  </p:slideViewPr>
  <p:outlineViewPr>
    <p:cViewPr>
      <p:scale>
        <a:sx n="33" d="100"/>
        <a:sy n="33" d="100"/>
      </p:scale>
      <p:origin x="0" y="2211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t>2014-01-06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a:t>
            </a:fld>
            <a:endParaRPr lang="en-US"/>
          </a:p>
        </p:txBody>
      </p:sp>
    </p:spTree>
    <p:extLst>
      <p:ext uri="{BB962C8B-B14F-4D97-AF65-F5344CB8AC3E}">
        <p14:creationId xmlns:p14="http://schemas.microsoft.com/office/powerpoint/2010/main" val="38900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6</a:t>
            </a:fld>
            <a:endParaRPr lang="en-CA" dirty="0"/>
          </a:p>
        </p:txBody>
      </p:sp>
    </p:spTree>
    <p:extLst>
      <p:ext uri="{BB962C8B-B14F-4D97-AF65-F5344CB8AC3E}">
        <p14:creationId xmlns:p14="http://schemas.microsoft.com/office/powerpoint/2010/main" val="401967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defTabSz="914281">
              <a:buFontTx/>
              <a:buChar char="-"/>
              <a:defRPr/>
            </a:pPr>
            <a:r>
              <a:rPr lang="nl-NL" dirty="0" smtClean="0"/>
              <a:t>“Drive-</a:t>
            </a:r>
            <a:r>
              <a:rPr lang="nl-NL" dirty="0" err="1" smtClean="0"/>
              <a:t>by</a:t>
            </a:r>
            <a:r>
              <a:rPr lang="nl-NL" dirty="0" smtClean="0"/>
              <a:t>” or “bottom-up” </a:t>
            </a:r>
            <a:r>
              <a:rPr lang="nl-NL" dirty="0" err="1" smtClean="0"/>
              <a:t>operability</a:t>
            </a:r>
            <a:r>
              <a:rPr lang="nl-NL" dirty="0" smtClean="0"/>
              <a:t>: </a:t>
            </a:r>
            <a:r>
              <a:rPr lang="nl-NL" baseline="0" dirty="0" smtClean="0"/>
              <a:t>“</a:t>
            </a:r>
            <a:r>
              <a:rPr lang="nl-NL" baseline="0" dirty="0" err="1" smtClean="0"/>
              <a:t>Communicate</a:t>
            </a:r>
            <a:r>
              <a:rPr lang="nl-NL" baseline="0" dirty="0" smtClean="0"/>
              <a:t> first, </a:t>
            </a:r>
            <a:r>
              <a:rPr lang="nl-NL" baseline="0" dirty="0" err="1" smtClean="0"/>
              <a:t>standardize</a:t>
            </a:r>
            <a:r>
              <a:rPr lang="nl-NL" baseline="0" dirty="0" smtClean="0"/>
              <a:t> later”</a:t>
            </a:r>
            <a:endParaRPr lang="nl-NL" dirty="0" smtClean="0"/>
          </a:p>
          <a:p>
            <a:pPr marL="171428" indent="-171428">
              <a:buFontTx/>
              <a:buChar char="-"/>
            </a:pPr>
            <a:r>
              <a:rPr lang="nl-NL" dirty="0" smtClean="0"/>
              <a:t>First, business partners. </a:t>
            </a:r>
            <a:r>
              <a:rPr lang="nl-NL" dirty="0" err="1" smtClean="0"/>
              <a:t>Then</a:t>
            </a:r>
            <a:r>
              <a:rPr lang="nl-NL" dirty="0" smtClean="0"/>
              <a:t>, </a:t>
            </a:r>
            <a:r>
              <a:rPr lang="nl-NL" dirty="0" err="1" smtClean="0"/>
              <a:t>collaborations</a:t>
            </a:r>
            <a:r>
              <a:rPr lang="nl-NL" dirty="0" smtClean="0"/>
              <a:t>, </a:t>
            </a:r>
            <a:r>
              <a:rPr lang="nl-NL" dirty="0" err="1" smtClean="0"/>
              <a:t>communities</a:t>
            </a:r>
            <a:r>
              <a:rPr lang="nl-NL" dirty="0" smtClean="0"/>
              <a:t>. </a:t>
            </a:r>
            <a:r>
              <a:rPr lang="nl-NL" dirty="0" err="1" smtClean="0"/>
              <a:t>Maybe</a:t>
            </a:r>
            <a:r>
              <a:rPr lang="nl-NL" dirty="0" smtClean="0"/>
              <a:t>, </a:t>
            </a:r>
            <a:r>
              <a:rPr lang="nl-NL" dirty="0" err="1" smtClean="0"/>
              <a:t>finally</a:t>
            </a:r>
            <a:r>
              <a:rPr lang="nl-NL" dirty="0" smtClean="0"/>
              <a:t>,</a:t>
            </a:r>
            <a:r>
              <a:rPr lang="nl-NL" baseline="0" dirty="0" smtClean="0"/>
              <a:t> </a:t>
            </a:r>
            <a:r>
              <a:rPr lang="nl-NL" baseline="0" dirty="0" err="1" smtClean="0"/>
              <a:t>nation-wide</a:t>
            </a:r>
            <a:endParaRPr lang="nl-NL" baseline="0" dirty="0" smtClean="0"/>
          </a:p>
          <a:p>
            <a:pPr marL="171428" indent="-171428">
              <a:buFontTx/>
              <a:buChar char="-"/>
            </a:pPr>
            <a:r>
              <a:rPr lang="nl-NL" baseline="0" dirty="0" smtClean="0"/>
              <a:t>It’s a </a:t>
            </a:r>
            <a:r>
              <a:rPr lang="nl-NL" baseline="0" dirty="0" err="1" smtClean="0"/>
              <a:t>natural</a:t>
            </a:r>
            <a:r>
              <a:rPr lang="nl-NL" baseline="0" dirty="0" smtClean="0"/>
              <a:t> </a:t>
            </a:r>
            <a:r>
              <a:rPr lang="nl-NL" baseline="0" dirty="0" err="1" smtClean="0"/>
              <a:t>process</a:t>
            </a:r>
            <a:r>
              <a:rPr lang="nl-NL" baseline="0" dirty="0" smtClean="0"/>
              <a:t> </a:t>
            </a:r>
            <a:r>
              <a:rPr lang="nl-NL" baseline="0" dirty="0" err="1" smtClean="0"/>
              <a:t>that</a:t>
            </a:r>
            <a:r>
              <a:rPr lang="nl-NL" baseline="0" dirty="0" smtClean="0"/>
              <a:t> </a:t>
            </a:r>
            <a:r>
              <a:rPr lang="nl-NL" baseline="0" dirty="0" err="1" smtClean="0"/>
              <a:t>people</a:t>
            </a:r>
            <a:r>
              <a:rPr lang="nl-NL" baseline="0" dirty="0" smtClean="0"/>
              <a:t> </a:t>
            </a:r>
            <a:r>
              <a:rPr lang="nl-NL" baseline="0" dirty="0" err="1" smtClean="0"/>
              <a:t>will</a:t>
            </a:r>
            <a:r>
              <a:rPr lang="nl-NL" baseline="0" dirty="0" smtClean="0"/>
              <a:t> want </a:t>
            </a:r>
            <a:r>
              <a:rPr lang="nl-NL" baseline="0" dirty="0" err="1" smtClean="0"/>
              <a:t>to</a:t>
            </a:r>
            <a:r>
              <a:rPr lang="nl-NL" baseline="0" dirty="0" smtClean="0"/>
              <a:t> make </a:t>
            </a:r>
            <a:r>
              <a:rPr lang="nl-NL" baseline="0" dirty="0" err="1" smtClean="0"/>
              <a:t>it</a:t>
            </a:r>
            <a:r>
              <a:rPr lang="nl-NL" baseline="0" dirty="0" smtClean="0"/>
              <a:t> </a:t>
            </a:r>
            <a:r>
              <a:rPr lang="nl-NL" baseline="0" dirty="0" err="1" smtClean="0"/>
              <a:t>work</a:t>
            </a:r>
            <a:r>
              <a:rPr lang="nl-NL" baseline="0" dirty="0" smtClean="0"/>
              <a:t> first, </a:t>
            </a:r>
            <a:r>
              <a:rPr lang="nl-NL" baseline="0" dirty="0" err="1" smtClean="0"/>
              <a:t>then</a:t>
            </a:r>
            <a:r>
              <a:rPr lang="nl-NL" baseline="0" dirty="0" smtClean="0"/>
              <a:t> </a:t>
            </a:r>
            <a:r>
              <a:rPr lang="nl-NL" baseline="0" dirty="0" err="1" smtClean="0"/>
              <a:t>only</a:t>
            </a:r>
            <a:r>
              <a:rPr lang="nl-NL" baseline="0" dirty="0" smtClean="0"/>
              <a:t> </a:t>
            </a:r>
            <a:r>
              <a:rPr lang="nl-NL" baseline="0" dirty="0" err="1" smtClean="0"/>
              <a:t>coordinate</a:t>
            </a:r>
            <a:r>
              <a:rPr lang="nl-NL" baseline="0" dirty="0" smtClean="0"/>
              <a:t> </a:t>
            </a:r>
            <a:r>
              <a:rPr lang="nl-NL" baseline="0" dirty="0" err="1" smtClean="0"/>
              <a:t>what</a:t>
            </a:r>
            <a:r>
              <a:rPr lang="nl-NL" baseline="0" dirty="0" smtClean="0"/>
              <a:t> </a:t>
            </a:r>
            <a:r>
              <a:rPr lang="nl-NL" baseline="0" dirty="0" err="1" smtClean="0"/>
              <a:t>they</a:t>
            </a:r>
            <a:r>
              <a:rPr lang="nl-NL" baseline="0" dirty="0" smtClean="0"/>
              <a:t> </a:t>
            </a:r>
            <a:r>
              <a:rPr lang="nl-NL" baseline="0" dirty="0" err="1" smtClean="0"/>
              <a:t>really</a:t>
            </a:r>
            <a:r>
              <a:rPr lang="nl-NL" baseline="0" dirty="0" smtClean="0"/>
              <a:t> </a:t>
            </a:r>
            <a:r>
              <a:rPr lang="nl-NL" baseline="0" dirty="0" err="1" smtClean="0"/>
              <a:t>need</a:t>
            </a:r>
            <a:r>
              <a:rPr lang="nl-NL" baseline="0" dirty="0" smtClean="0"/>
              <a:t> </a:t>
            </a:r>
            <a:r>
              <a:rPr lang="nl-NL" baseline="0" dirty="0" err="1" smtClean="0"/>
              <a:t>to</a:t>
            </a:r>
            <a:r>
              <a:rPr lang="nl-NL" baseline="0" dirty="0" smtClean="0"/>
              <a:t>, </a:t>
            </a:r>
            <a:r>
              <a:rPr lang="nl-NL" baseline="0" dirty="0" err="1" smtClean="0"/>
              <a:t>and</a:t>
            </a:r>
            <a:r>
              <a:rPr lang="nl-NL" baseline="0" dirty="0" smtClean="0"/>
              <a:t> </a:t>
            </a:r>
            <a:r>
              <a:rPr lang="nl-NL" baseline="0" dirty="0" err="1" smtClean="0"/>
              <a:t>then</a:t>
            </a:r>
            <a:r>
              <a:rPr lang="nl-NL" baseline="0" dirty="0" smtClean="0"/>
              <a:t> </a:t>
            </a:r>
            <a:r>
              <a:rPr lang="nl-NL" baseline="0" dirty="0" err="1" smtClean="0"/>
              <a:t>realize</a:t>
            </a:r>
            <a:r>
              <a:rPr lang="nl-NL" baseline="0" dirty="0" smtClean="0"/>
              <a:t> </a:t>
            </a:r>
            <a:r>
              <a:rPr lang="nl-NL" baseline="0" dirty="0" err="1" smtClean="0"/>
              <a:t>they</a:t>
            </a:r>
            <a:r>
              <a:rPr lang="nl-NL" baseline="0" dirty="0" smtClean="0"/>
              <a:t> </a:t>
            </a:r>
            <a:r>
              <a:rPr lang="nl-NL" baseline="0" dirty="0" err="1" smtClean="0"/>
              <a:t>can</a:t>
            </a:r>
            <a:r>
              <a:rPr lang="nl-NL" baseline="0" dirty="0" smtClean="0"/>
              <a:t> </a:t>
            </a:r>
            <a:r>
              <a:rPr lang="nl-NL" baseline="0" dirty="0" err="1" smtClean="0"/>
              <a:t>broaden</a:t>
            </a:r>
            <a:r>
              <a:rPr lang="nl-NL" baseline="0" dirty="0" smtClean="0"/>
              <a:t> </a:t>
            </a:r>
            <a:r>
              <a:rPr lang="nl-NL" baseline="0" dirty="0" err="1" smtClean="0"/>
              <a:t>their</a:t>
            </a:r>
            <a:r>
              <a:rPr lang="nl-NL" baseline="0" dirty="0" smtClean="0"/>
              <a:t> approach </a:t>
            </a:r>
            <a:r>
              <a:rPr lang="nl-NL" baseline="0" dirty="0" err="1" smtClean="0"/>
              <a:t>to</a:t>
            </a:r>
            <a:r>
              <a:rPr lang="nl-NL" baseline="0" dirty="0" smtClean="0"/>
              <a:t> a community.</a:t>
            </a:r>
          </a:p>
          <a:p>
            <a:pPr marL="171428" indent="-171428">
              <a:buFontTx/>
              <a:buChar char="-"/>
            </a:pPr>
            <a:r>
              <a:rPr lang="nl-NL" baseline="0" dirty="0" smtClean="0"/>
              <a:t>“Support”, of course top-down </a:t>
            </a:r>
            <a:r>
              <a:rPr lang="nl-NL" baseline="0" dirty="0" err="1" smtClean="0"/>
              <a:t>should</a:t>
            </a:r>
            <a:r>
              <a:rPr lang="nl-NL" baseline="0" dirty="0" smtClean="0"/>
              <a:t> </a:t>
            </a:r>
            <a:r>
              <a:rPr lang="nl-NL" baseline="0" dirty="0" err="1" smtClean="0"/>
              <a:t>still</a:t>
            </a:r>
            <a:r>
              <a:rPr lang="nl-NL" baseline="0" dirty="0" smtClean="0"/>
              <a:t> </a:t>
            </a:r>
            <a:r>
              <a:rPr lang="nl-NL" baseline="0" dirty="0" err="1" smtClean="0"/>
              <a:t>be</a:t>
            </a:r>
            <a:r>
              <a:rPr lang="nl-NL" baseline="0" dirty="0" smtClean="0"/>
              <a:t> </a:t>
            </a:r>
            <a:r>
              <a:rPr lang="nl-NL" baseline="0" dirty="0" err="1" smtClean="0"/>
              <a:t>possible</a:t>
            </a:r>
            <a:r>
              <a:rPr lang="nl-NL" baseline="0" dirty="0" smtClean="0"/>
              <a:t>! </a:t>
            </a:r>
            <a:r>
              <a:rPr lang="nl-NL" baseline="0" dirty="0" err="1" smtClean="0"/>
              <a:t>Maybe</a:t>
            </a:r>
            <a:r>
              <a:rPr lang="nl-NL" baseline="0" dirty="0" smtClean="0"/>
              <a:t> even a combi in the long-term</a:t>
            </a:r>
            <a:endParaRPr lang="nl-NL" dirty="0" smtClean="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8</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a:t>
            </a:r>
            <a:r>
              <a:rPr lang="en-US" baseline="0" dirty="0" smtClean="0"/>
              <a:t> server might defer validation to another server (because it doesn’t know the profile)</a:t>
            </a:r>
          </a:p>
          <a:p>
            <a:pPr marL="171450" indent="-171450">
              <a:buFontTx/>
              <a:buChar char="-"/>
            </a:pPr>
            <a:r>
              <a:rPr lang="en-US" baseline="0" dirty="0" smtClean="0"/>
              <a:t>A server may fetch the “unknown” profile and validate it itself</a:t>
            </a:r>
          </a:p>
          <a:p>
            <a:pPr marL="171450" indent="-171450">
              <a:buFontTx/>
              <a:buChar char="-"/>
            </a:pPr>
            <a:r>
              <a:rPr lang="en-US" baseline="0" dirty="0" smtClean="0"/>
              <a:t>There may be several servers sharing the work</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11</a:t>
            </a:fld>
            <a:endParaRPr lang="en-CA" dirty="0"/>
          </a:p>
        </p:txBody>
      </p:sp>
    </p:spTree>
    <p:extLst>
      <p:ext uri="{BB962C8B-B14F-4D97-AF65-F5344CB8AC3E}">
        <p14:creationId xmlns:p14="http://schemas.microsoft.com/office/powerpoint/2010/main" val="1748329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Note:</a:t>
            </a:r>
            <a:r>
              <a:rPr lang="en-US" baseline="0" dirty="0" smtClean="0"/>
              <a:t> the spec *never* sets this to true, since it’s context dependent.</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17</a:t>
            </a:fld>
            <a:endParaRPr lang="en-CA" dirty="0"/>
          </a:p>
        </p:txBody>
      </p:sp>
    </p:spTree>
    <p:extLst>
      <p:ext uri="{BB962C8B-B14F-4D97-AF65-F5344CB8AC3E}">
        <p14:creationId xmlns:p14="http://schemas.microsoft.com/office/powerpoint/2010/main" val="29717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22</a:t>
            </a:fld>
            <a:endParaRPr lang="en-CA" dirty="0"/>
          </a:p>
        </p:txBody>
      </p:sp>
    </p:spTree>
    <p:extLst>
      <p:ext uri="{BB962C8B-B14F-4D97-AF65-F5344CB8AC3E}">
        <p14:creationId xmlns:p14="http://schemas.microsoft.com/office/powerpoint/2010/main" val="4019675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23</a:t>
            </a:fld>
            <a:endParaRPr lang="en-CA" dirty="0"/>
          </a:p>
        </p:txBody>
      </p:sp>
    </p:spTree>
    <p:extLst>
      <p:ext uri="{BB962C8B-B14F-4D97-AF65-F5344CB8AC3E}">
        <p14:creationId xmlns:p14="http://schemas.microsoft.com/office/powerpoint/2010/main" val="4019675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p:nvSpPr>
        <p:spPr bwMode="auto">
          <a:xfrm>
            <a:off x="0" y="6629400"/>
            <a:ext cx="9144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 2013 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7071" t="19101" r="26890" b="29814"/>
          <a:stretch/>
        </p:blipFill>
        <p:spPr>
          <a:xfrm>
            <a:off x="6858678" y="260648"/>
            <a:ext cx="2034746" cy="1252151"/>
          </a:xfrm>
          <a:prstGeom prst="rect">
            <a:avLst/>
          </a:prstGeom>
        </p:spPr>
      </p:pic>
      <p:pic>
        <p:nvPicPr>
          <p:cNvPr id="11" name="Picture 4" descr="Creative Commons Licenc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2013 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e.kramer@furore.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Authoring</a:t>
            </a:r>
            <a:br>
              <a:rPr lang="en-AU" dirty="0" smtClean="0"/>
            </a:br>
            <a:r>
              <a:rPr lang="en-AU" dirty="0" smtClean="0"/>
              <a:t>Profiles</a:t>
            </a:r>
            <a:endParaRPr lang="en-AU" dirty="0"/>
          </a:p>
        </p:txBody>
      </p:sp>
      <p:sp>
        <p:nvSpPr>
          <p:cNvPr id="3" name="Subtitle 2"/>
          <p:cNvSpPr>
            <a:spLocks noGrp="1"/>
          </p:cNvSpPr>
          <p:nvPr>
            <p:ph type="subTitle" idx="1"/>
          </p:nvPr>
        </p:nvSpPr>
        <p:spPr/>
        <p:txBody>
          <a:bodyPr/>
          <a:lstStyle/>
          <a:p>
            <a:r>
              <a:rPr lang="en-AU" dirty="0" err="1" smtClean="0"/>
              <a:t>Ewout</a:t>
            </a:r>
            <a:r>
              <a:rPr lang="en-AU" dirty="0" smtClean="0"/>
              <a:t> Kramer</a:t>
            </a:r>
            <a:endParaRPr lang="en-AU" dirty="0" smtClean="0"/>
          </a:p>
          <a:p>
            <a:r>
              <a:rPr lang="en-AU" dirty="0" err="1" smtClean="0"/>
              <a:t>januari</a:t>
            </a:r>
            <a:r>
              <a:rPr lang="en-AU" dirty="0" smtClean="0"/>
              <a:t> 2014</a:t>
            </a:r>
            <a:endParaRPr lang="en-AU" dirty="0"/>
          </a:p>
        </p:txBody>
      </p:sp>
    </p:spTree>
    <p:extLst>
      <p:ext uri="{BB962C8B-B14F-4D97-AF65-F5344CB8AC3E}">
        <p14:creationId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Tagging a Resource</a:t>
            </a:r>
            <a:endParaRPr lang="nl-NL" dirty="0"/>
          </a:p>
        </p:txBody>
      </p:sp>
      <p:sp>
        <p:nvSpPr>
          <p:cNvPr id="5" name="Rectangle 4"/>
          <p:cNvSpPr/>
          <p:nvPr/>
        </p:nvSpPr>
        <p:spPr bwMode="auto">
          <a:xfrm>
            <a:off x="1043608" y="1844824"/>
            <a:ext cx="2448272" cy="367240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Patient</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Arial" charset="0"/>
              </a:rPr>
              <a:t>MRN </a:t>
            </a:r>
            <a:r>
              <a:rPr lang="en-US" sz="1400" dirty="0">
                <a:latin typeface="Arial" charset="0"/>
              </a:rPr>
              <a:t>22234</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a:t>
            </a:r>
            <a:r>
              <a:rPr kumimoji="0" lang="en-US" sz="1400" i="0" u="none" strike="noStrike" cap="none" normalizeH="0" baseline="0" dirty="0" err="1" smtClean="0">
                <a:ln>
                  <a:noFill/>
                </a:ln>
                <a:solidFill>
                  <a:schemeClr val="tx1"/>
                </a:solidFill>
                <a:effectLst/>
                <a:latin typeface="Arial" charset="0"/>
              </a:rPr>
              <a:t>Ewout</a:t>
            </a:r>
            <a:r>
              <a:rPr kumimoji="0" lang="en-US" sz="1400" i="0" u="none" strike="noStrike" cap="none" normalizeH="0" baseline="0" dirty="0" smtClean="0">
                <a:ln>
                  <a:noFill/>
                </a:ln>
                <a:solidFill>
                  <a:schemeClr val="tx1"/>
                </a:solidFill>
                <a:effectLst/>
                <a:latin typeface="Arial" charset="0"/>
              </a:rPr>
              <a:t> Kramer”</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Arial" charset="0"/>
              </a:rPr>
              <a:t>30-11-1972</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Amsterdam</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solidFill>
                <a:schemeClr val="tx1"/>
              </a:solidFill>
              <a:effectLst/>
              <a:latin typeface="Arial" charset="0"/>
            </a:endParaRPr>
          </a:p>
        </p:txBody>
      </p:sp>
      <p:sp>
        <p:nvSpPr>
          <p:cNvPr id="6" name="Flowchart: Card 5"/>
          <p:cNvSpPr/>
          <p:nvPr/>
        </p:nvSpPr>
        <p:spPr bwMode="auto">
          <a:xfrm>
            <a:off x="2843808" y="1853054"/>
            <a:ext cx="3600400" cy="1071889"/>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http://</a:t>
            </a:r>
            <a:r>
              <a:rPr lang="nl-NL" sz="1600" i="1" dirty="0" smtClean="0"/>
              <a:t>hl7.org/fhir/tag/security</a:t>
            </a:r>
          </a:p>
          <a:p>
            <a:pPr eaLnBrk="0" fontAlgn="base" hangingPunct="0">
              <a:spcBef>
                <a:spcPct val="0"/>
              </a:spcBef>
              <a:spcAft>
                <a:spcPct val="0"/>
              </a:spcAft>
            </a:pPr>
            <a:r>
              <a:rPr lang="nl-NL" sz="1600" dirty="0" smtClean="0"/>
              <a:t>http</a:t>
            </a:r>
            <a:r>
              <a:rPr lang="nl-NL" sz="1600" dirty="0"/>
              <a:t>://hl7.org/fhir/v3/ActCode#TABOO</a:t>
            </a:r>
            <a:endParaRPr lang="nl-NL" sz="1600" dirty="0" smtClean="0"/>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
        <p:nvSpPr>
          <p:cNvPr id="8" name="Flowchart: Card 7"/>
          <p:cNvSpPr/>
          <p:nvPr/>
        </p:nvSpPr>
        <p:spPr bwMode="auto">
          <a:xfrm>
            <a:off x="2195736" y="3356992"/>
            <a:ext cx="3600400" cy="1008112"/>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http://</a:t>
            </a:r>
            <a:r>
              <a:rPr lang="nl-NL" sz="1600" i="1" dirty="0" smtClean="0"/>
              <a:t>hl7.org/fhir/tag</a:t>
            </a:r>
            <a:br>
              <a:rPr lang="nl-NL" sz="1600" i="1" dirty="0" smtClean="0"/>
            </a:br>
            <a:r>
              <a:rPr lang="nl-NL" sz="1600" dirty="0" smtClean="0"/>
              <a:t>http://example.org/fhir/Status#Test</a:t>
            </a: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
        <p:nvSpPr>
          <p:cNvPr id="9" name="Flowchart: Card 8"/>
          <p:cNvSpPr/>
          <p:nvPr/>
        </p:nvSpPr>
        <p:spPr bwMode="auto">
          <a:xfrm>
            <a:off x="1187624" y="4653136"/>
            <a:ext cx="3600400" cy="987152"/>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http://</a:t>
            </a:r>
            <a:r>
              <a:rPr lang="nl-NL" sz="1600" i="1" dirty="0" smtClean="0"/>
              <a:t>hl7.org/fhir/tag/profile</a:t>
            </a:r>
            <a:br>
              <a:rPr lang="nl-NL" sz="1600" i="1" dirty="0" smtClean="0"/>
            </a:br>
            <a:r>
              <a:rPr lang="nl-NL" sz="1600" dirty="0" smtClean="0"/>
              <a:t>http://hl7.org/fhir/Profile/us-core</a:t>
            </a: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
        <p:nvSpPr>
          <p:cNvPr id="11" name="Oval Callout 10"/>
          <p:cNvSpPr/>
          <p:nvPr/>
        </p:nvSpPr>
        <p:spPr bwMode="auto">
          <a:xfrm>
            <a:off x="4860032" y="4753488"/>
            <a:ext cx="4032448" cy="1527488"/>
          </a:xfrm>
          <a:prstGeom prst="wedgeEllipseCallout">
            <a:avLst>
              <a:gd name="adj1" fmla="val -61065"/>
              <a:gd name="adj2" fmla="val -3156"/>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dirty="0"/>
              <a:t>“a claim that the Resource conforms to the profile identified in the term”</a:t>
            </a:r>
            <a:endParaRPr lang="nl-NL" dirty="0"/>
          </a:p>
        </p:txBody>
      </p:sp>
    </p:spTree>
    <p:extLst>
      <p:ext uri="{BB962C8B-B14F-4D97-AF65-F5344CB8AC3E}">
        <p14:creationId xmlns:p14="http://schemas.microsoft.com/office/powerpoint/2010/main" val="120096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validation</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844824"/>
            <a:ext cx="1357190" cy="2261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icons.iconarchive.com/icons/icons-land/vista-hardware-devices/256/Home-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016" y="2214736"/>
            <a:ext cx="1790328" cy="17903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35896" y="1979548"/>
            <a:ext cx="1462901" cy="369332"/>
          </a:xfrm>
          <a:prstGeom prst="rect">
            <a:avLst/>
          </a:prstGeom>
          <a:noFill/>
        </p:spPr>
        <p:txBody>
          <a:bodyPr wrap="none" rtlCol="0">
            <a:spAutoFit/>
          </a:bodyPr>
          <a:lstStyle/>
          <a:p>
            <a:r>
              <a:rPr lang="en-US" dirty="0" smtClean="0"/>
              <a:t>App’s server</a:t>
            </a:r>
            <a:endParaRPr lang="nl-NL" dirty="0"/>
          </a:p>
        </p:txBody>
      </p:sp>
      <p:sp>
        <p:nvSpPr>
          <p:cNvPr id="7" name="Right Arrow 6"/>
          <p:cNvSpPr/>
          <p:nvPr/>
        </p:nvSpPr>
        <p:spPr bwMode="auto">
          <a:xfrm>
            <a:off x="2411760" y="2708920"/>
            <a:ext cx="1224136" cy="57606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Validate</a:t>
            </a:r>
            <a:endParaRPr kumimoji="0" lang="nl-NL" sz="1400" b="0" i="0" u="none" strike="noStrike" cap="none" normalizeH="0" baseline="0" dirty="0" smtClean="0">
              <a:ln>
                <a:noFill/>
              </a:ln>
              <a:solidFill>
                <a:schemeClr val="tx1"/>
              </a:solidFill>
              <a:effectLst/>
              <a:latin typeface="Arial" charset="0"/>
            </a:endParaRPr>
          </a:p>
        </p:txBody>
      </p:sp>
      <p:pic>
        <p:nvPicPr>
          <p:cNvPr id="9" name="Picture 2" descr="http://icons.iconarchive.com/icons/icons-land/vista-hardware-devices/256/Home-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072" y="3294856"/>
            <a:ext cx="1790328" cy="17903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08912" y="2936366"/>
            <a:ext cx="2736647" cy="369332"/>
          </a:xfrm>
          <a:prstGeom prst="rect">
            <a:avLst/>
          </a:prstGeom>
          <a:noFill/>
        </p:spPr>
        <p:txBody>
          <a:bodyPr wrap="none" rtlCol="0">
            <a:spAutoFit/>
          </a:bodyPr>
          <a:lstStyle/>
          <a:p>
            <a:r>
              <a:rPr lang="en-US" dirty="0" smtClean="0"/>
              <a:t>Country validation server</a:t>
            </a:r>
            <a:endParaRPr lang="nl-NL" dirty="0"/>
          </a:p>
        </p:txBody>
      </p:sp>
      <p:sp>
        <p:nvSpPr>
          <p:cNvPr id="11" name="Right Arrow 10"/>
          <p:cNvSpPr/>
          <p:nvPr/>
        </p:nvSpPr>
        <p:spPr bwMode="auto">
          <a:xfrm rot="1780419">
            <a:off x="5161122" y="3488086"/>
            <a:ext cx="1224136" cy="57606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Validate</a:t>
            </a:r>
            <a:endParaRPr kumimoji="0" lang="nl-NL" sz="14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3707904" y="3998797"/>
            <a:ext cx="1368152" cy="50405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Profile X</a:t>
            </a:r>
            <a:endParaRPr lang="en-US" b="1" dirty="0" smtClean="0">
              <a:latin typeface="Arial" charset="0"/>
            </a:endParaRPr>
          </a:p>
        </p:txBody>
      </p:sp>
      <p:sp>
        <p:nvSpPr>
          <p:cNvPr id="13" name="Rectangle 12"/>
          <p:cNvSpPr/>
          <p:nvPr/>
        </p:nvSpPr>
        <p:spPr bwMode="auto">
          <a:xfrm>
            <a:off x="3923928" y="4365104"/>
            <a:ext cx="1368152" cy="504056"/>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Profile Y</a:t>
            </a:r>
            <a:endParaRPr lang="en-US" b="1" dirty="0" smtClean="0">
              <a:latin typeface="Arial" charset="0"/>
            </a:endParaRPr>
          </a:p>
        </p:txBody>
      </p:sp>
      <p:sp>
        <p:nvSpPr>
          <p:cNvPr id="14" name="Rectangle 13"/>
          <p:cNvSpPr/>
          <p:nvPr/>
        </p:nvSpPr>
        <p:spPr bwMode="auto">
          <a:xfrm>
            <a:off x="6516216" y="5157192"/>
            <a:ext cx="1368152" cy="50405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Profile Y</a:t>
            </a:r>
            <a:endParaRPr lang="en-US" b="1" dirty="0" smtClean="0">
              <a:latin typeface="Arial" charset="0"/>
            </a:endParaRPr>
          </a:p>
        </p:txBody>
      </p:sp>
      <p:sp>
        <p:nvSpPr>
          <p:cNvPr id="8" name="Bent-Up Arrow 7"/>
          <p:cNvSpPr/>
          <p:nvPr/>
        </p:nvSpPr>
        <p:spPr bwMode="auto">
          <a:xfrm rot="5400000">
            <a:off x="3100772" y="2523964"/>
            <a:ext cx="1512168" cy="5050432"/>
          </a:xfrm>
          <a:prstGeom prst="bentUpArrow">
            <a:avLst>
              <a:gd name="adj1" fmla="val 17490"/>
              <a:gd name="adj2" fmla="val 18824"/>
              <a:gd name="adj3" fmla="val 26073"/>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charset="0"/>
            </a:endParaRPr>
          </a:p>
        </p:txBody>
      </p:sp>
      <p:sp>
        <p:nvSpPr>
          <p:cNvPr id="16" name="TextBox 15"/>
          <p:cNvSpPr txBox="1"/>
          <p:nvPr/>
        </p:nvSpPr>
        <p:spPr>
          <a:xfrm>
            <a:off x="3249002" y="5373216"/>
            <a:ext cx="818942" cy="307777"/>
          </a:xfrm>
          <a:prstGeom prst="rect">
            <a:avLst/>
          </a:prstGeom>
          <a:noFill/>
        </p:spPr>
        <p:txBody>
          <a:bodyPr wrap="none" rtlCol="0">
            <a:spAutoFit/>
          </a:bodyPr>
          <a:lstStyle/>
          <a:p>
            <a:r>
              <a:rPr lang="en-US" sz="1400" dirty="0">
                <a:latin typeface="Arial" charset="0"/>
              </a:rPr>
              <a:t>Validate</a:t>
            </a:r>
            <a:endParaRPr lang="nl-NL" sz="1400" dirty="0">
              <a:latin typeface="Arial" charset="0"/>
            </a:endParaRPr>
          </a:p>
        </p:txBody>
      </p:sp>
    </p:spTree>
    <p:extLst>
      <p:ext uri="{BB962C8B-B14F-4D97-AF65-F5344CB8AC3E}">
        <p14:creationId xmlns:p14="http://schemas.microsoft.com/office/powerpoint/2010/main" val="425806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39553" y="1772816"/>
            <a:ext cx="5544615" cy="31683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What’s in a profile?</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
        <p:nvSpPr>
          <p:cNvPr id="5" name="Rectangle 4"/>
          <p:cNvSpPr/>
          <p:nvPr/>
        </p:nvSpPr>
        <p:spPr bwMode="auto">
          <a:xfrm>
            <a:off x="755576" y="1988840"/>
            <a:ext cx="2304256" cy="252028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Metadata</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Identifier</a:t>
            </a:r>
            <a:endParaRPr lang="en-US"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Name, Version</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Publisher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Description,</a:t>
            </a:r>
            <a:r>
              <a:rPr kumimoji="0" lang="en-US" sz="1800" i="0" u="none" strike="noStrike" cap="none" normalizeH="0" dirty="0" smtClean="0">
                <a:ln>
                  <a:noFill/>
                </a:ln>
                <a:solidFill>
                  <a:schemeClr val="tx1"/>
                </a:solidFill>
                <a:effectLst/>
                <a:latin typeface="Arial" charset="0"/>
              </a:rPr>
              <a:t> </a:t>
            </a:r>
            <a:r>
              <a:rPr kumimoji="0" lang="en-US" sz="1800" i="0" u="none" strike="noStrike" cap="none" normalizeH="0" baseline="0" dirty="0" smtClean="0">
                <a:ln>
                  <a:noFill/>
                </a:ln>
                <a:solidFill>
                  <a:schemeClr val="tx1"/>
                </a:solidFill>
                <a:effectLst/>
                <a:latin typeface="Arial" charset="0"/>
              </a:rPr>
              <a:t>Code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Status</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Date (of publication)</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419872" y="1988840"/>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Resource and </a:t>
            </a:r>
            <a:r>
              <a:rPr kumimoji="0" lang="en-US" sz="1800" b="1" i="0" u="none" strike="noStrike" cap="none" normalizeH="0" baseline="0" dirty="0" err="1" smtClean="0">
                <a:ln>
                  <a:noFill/>
                </a:ln>
                <a:solidFill>
                  <a:schemeClr val="tx1"/>
                </a:solidFill>
                <a:effectLst/>
                <a:latin typeface="Arial" charset="0"/>
              </a:rPr>
              <a:t>Datatype</a:t>
            </a:r>
            <a:r>
              <a:rPr kumimoji="0" lang="en-US" sz="1800" b="1" i="0" u="none" strike="noStrike" cap="none" normalizeH="0" baseline="0" dirty="0" smtClean="0">
                <a:ln>
                  <a:noFill/>
                </a:ln>
                <a:solidFill>
                  <a:schemeClr val="tx1"/>
                </a:solidFill>
                <a:effectLst/>
                <a:latin typeface="Arial" charset="0"/>
              </a:rPr>
              <a:t> Constraints</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419872" y="3465004"/>
            <a:ext cx="2376264" cy="104411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Extension</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6444208" y="1844824"/>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Conformance</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sp>
        <p:nvSpPr>
          <p:cNvPr id="12" name="Rectangle 11"/>
          <p:cNvSpPr/>
          <p:nvPr/>
        </p:nvSpPr>
        <p:spPr bwMode="auto">
          <a:xfrm>
            <a:off x="6444208" y="2852923"/>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Resource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(via Tag)</a:t>
            </a:r>
            <a:endParaRPr kumimoji="0" lang="en-US" sz="1800" b="1"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2331368" y="5255020"/>
            <a:ext cx="2448272"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ValueSet</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sp>
        <p:nvSpPr>
          <p:cNvPr id="14" name="Rectangle 13"/>
          <p:cNvSpPr/>
          <p:nvPr/>
        </p:nvSpPr>
        <p:spPr bwMode="auto">
          <a:xfrm>
            <a:off x="2483768" y="5504407"/>
            <a:ext cx="2448272"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ValueSet</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cxnSp>
        <p:nvCxnSpPr>
          <p:cNvPr id="15" name="Straight Arrow Connector 14"/>
          <p:cNvCxnSpPr/>
          <p:nvPr/>
        </p:nvCxnSpPr>
        <p:spPr bwMode="auto">
          <a:xfrm flipH="1">
            <a:off x="5692489" y="2317428"/>
            <a:ext cx="783357" cy="265478"/>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p:nvPr/>
        </p:nvCxnSpPr>
        <p:spPr bwMode="auto">
          <a:xfrm flipH="1" flipV="1">
            <a:off x="5364088" y="2996952"/>
            <a:ext cx="1111758" cy="9001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p:nvPr/>
        </p:nvCxnSpPr>
        <p:spPr bwMode="auto">
          <a:xfrm flipH="1">
            <a:off x="3923928" y="4245553"/>
            <a:ext cx="144016" cy="1224161"/>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p:nvPr/>
        </p:nvCxnSpPr>
        <p:spPr bwMode="auto">
          <a:xfrm flipH="1">
            <a:off x="2843808" y="3039286"/>
            <a:ext cx="648072" cy="2588599"/>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30" name="Rectangle 29"/>
          <p:cNvSpPr/>
          <p:nvPr/>
        </p:nvSpPr>
        <p:spPr bwMode="auto">
          <a:xfrm>
            <a:off x="6444208" y="3861048"/>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Extension in Resource </a:t>
            </a:r>
          </a:p>
        </p:txBody>
      </p:sp>
      <p:cxnSp>
        <p:nvCxnSpPr>
          <p:cNvPr id="31" name="Straight Arrow Connector 30"/>
          <p:cNvCxnSpPr/>
          <p:nvPr/>
        </p:nvCxnSpPr>
        <p:spPr bwMode="auto">
          <a:xfrm flipH="1" flipV="1">
            <a:off x="5220072" y="4245553"/>
            <a:ext cx="1255774" cy="119551"/>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15047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metadata</a:t>
            </a:r>
            <a:endParaRPr lang="nl-NL" dirty="0"/>
          </a:p>
        </p:txBody>
      </p:sp>
      <p:sp>
        <p:nvSpPr>
          <p:cNvPr id="3" name="Content Placeholder 2"/>
          <p:cNvSpPr>
            <a:spLocks noGrp="1"/>
          </p:cNvSpPr>
          <p:nvPr>
            <p:ph idx="1"/>
          </p:nvPr>
        </p:nvSpPr>
        <p:spPr/>
        <p:txBody>
          <a:bodyPr/>
          <a:lstStyle/>
          <a:p>
            <a:r>
              <a:rPr lang="en-US" sz="1800" dirty="0" smtClean="0"/>
              <a:t>Identifier: </a:t>
            </a:r>
            <a:r>
              <a:rPr lang="en-US" sz="1800" i="1" dirty="0" smtClean="0"/>
              <a:t>Universally unique</a:t>
            </a:r>
            <a:r>
              <a:rPr lang="en-US" sz="1800" dirty="0" smtClean="0"/>
              <a:t> identifier, assigned by author </a:t>
            </a:r>
            <a:r>
              <a:rPr lang="en-US" sz="1800" dirty="0"/>
              <a:t>value</a:t>
            </a:r>
            <a:r>
              <a:rPr lang="en-US" sz="1800" dirty="0" smtClean="0"/>
              <a:t>=“urn:hl7.org:extensions:iso-21090“ or “</a:t>
            </a:r>
            <a:r>
              <a:rPr lang="nl-NL" sz="1800" dirty="0" smtClean="0"/>
              <a:t>2.16.840.1.113883.10.20.2.1”</a:t>
            </a:r>
          </a:p>
          <a:p>
            <a:r>
              <a:rPr lang="en-US" sz="1800" dirty="0" smtClean="0"/>
              <a:t>Version: Version of the profile, manually maintained by author. Suggested format: a timestamp (e.g.  2013-01-01T12:34:45)</a:t>
            </a:r>
          </a:p>
          <a:p>
            <a:r>
              <a:rPr lang="en-US" sz="1800" dirty="0" smtClean="0"/>
              <a:t>Name: Free natural text name (e.g. “</a:t>
            </a:r>
            <a:r>
              <a:rPr lang="pt-BR" sz="1800" dirty="0"/>
              <a:t>ISO 21090 Data Type </a:t>
            </a:r>
            <a:r>
              <a:rPr lang="pt-BR" sz="1800" dirty="0" smtClean="0"/>
              <a:t>Extensions”)</a:t>
            </a:r>
          </a:p>
          <a:p>
            <a:r>
              <a:rPr lang="en-US" sz="1800" dirty="0" smtClean="0"/>
              <a:t>Publisher: organization or individual responsible for publishing. Should be populated (e.g. “FHIR </a:t>
            </a:r>
            <a:r>
              <a:rPr lang="en-US" sz="1800" dirty="0"/>
              <a:t>Project </a:t>
            </a:r>
            <a:r>
              <a:rPr lang="en-US" sz="1800" dirty="0" smtClean="0"/>
              <a:t>Team“)</a:t>
            </a:r>
          </a:p>
          <a:p>
            <a:r>
              <a:rPr lang="en-US" sz="1800" dirty="0" smtClean="0"/>
              <a:t>Telecom: one or more contact points of the publisher (telephone, email, website </a:t>
            </a:r>
            <a:r>
              <a:rPr lang="en-US" sz="1800" dirty="0" err="1" smtClean="0"/>
              <a:t>etc</a:t>
            </a:r>
            <a:r>
              <a:rPr lang="en-US" sz="1800" dirty="0" smtClean="0"/>
              <a:t>)</a:t>
            </a:r>
          </a:p>
          <a:p>
            <a:r>
              <a:rPr lang="en-US" sz="1800" dirty="0" smtClean="0"/>
              <a:t>Description: longer description of the contents of the profile</a:t>
            </a:r>
          </a:p>
          <a:p>
            <a:r>
              <a:rPr lang="en-US" sz="1800" dirty="0" smtClean="0"/>
              <a:t>Code: one or more coded descriptions to help with finding the profile</a:t>
            </a:r>
          </a:p>
          <a:p>
            <a:r>
              <a:rPr lang="en-US" sz="1800" dirty="0" smtClean="0"/>
              <a:t>Status (fixed choice of draft, active, retired) + experimental Y/N</a:t>
            </a:r>
          </a:p>
          <a:p>
            <a:r>
              <a:rPr lang="en-US" sz="1800" dirty="0" smtClean="0"/>
              <a:t>Requirements: scope &amp; usage (the “need” or “why” of the profile)</a:t>
            </a:r>
          </a:p>
          <a:p>
            <a:r>
              <a:rPr lang="en-US" sz="1800" dirty="0" smtClean="0"/>
              <a:t>Date (of publication), e.g. “2013-07-07"</a:t>
            </a:r>
            <a:endParaRPr lang="nl-NL" sz="18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218812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a Profile</a:t>
            </a:r>
            <a:endParaRPr lang="nl-NL" dirty="0"/>
          </a:p>
        </p:txBody>
      </p:sp>
      <p:sp>
        <p:nvSpPr>
          <p:cNvPr id="3" name="Content Placeholder 2"/>
          <p:cNvSpPr>
            <a:spLocks noGrp="1"/>
          </p:cNvSpPr>
          <p:nvPr>
            <p:ph idx="1"/>
          </p:nvPr>
        </p:nvSpPr>
        <p:spPr/>
        <p:txBody>
          <a:bodyPr/>
          <a:lstStyle/>
          <a:p>
            <a:r>
              <a:rPr lang="en-US" dirty="0" smtClean="0"/>
              <a:t>Let’s do this in Forge</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3015739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CA" dirty="0"/>
          </a:p>
        </p:txBody>
      </p:sp>
      <p:sp>
        <p:nvSpPr>
          <p:cNvPr id="3" name="Content Placeholder 2"/>
          <p:cNvSpPr>
            <a:spLocks noGrp="1"/>
          </p:cNvSpPr>
          <p:nvPr>
            <p:ph idx="1"/>
          </p:nvPr>
        </p:nvSpPr>
        <p:spPr/>
        <p:txBody>
          <a:bodyPr>
            <a:normAutofit fontScale="92500"/>
          </a:bodyPr>
          <a:lstStyle/>
          <a:p>
            <a:r>
              <a:rPr lang="en-US" dirty="0" smtClean="0"/>
              <a:t>Design for the </a:t>
            </a:r>
            <a:r>
              <a:rPr lang="en-US" dirty="0" smtClean="0"/>
              <a:t>80% - Allow </a:t>
            </a:r>
            <a:r>
              <a:rPr lang="en-US" dirty="0" smtClean="0"/>
              <a:t>easy extension for the remaining 20% of </a:t>
            </a:r>
            <a:r>
              <a:rPr lang="en-US" dirty="0" smtClean="0"/>
              <a:t>elements</a:t>
            </a:r>
          </a:p>
          <a:p>
            <a:r>
              <a:rPr lang="en-US" dirty="0" smtClean="0"/>
              <a:t>Note - You’re not extending a resource per se, but you specify </a:t>
            </a:r>
            <a:r>
              <a:rPr lang="en-US" i="1" dirty="0" smtClean="0"/>
              <a:t>where an extension may occur</a:t>
            </a:r>
            <a:r>
              <a:rPr lang="en-US" dirty="0" smtClean="0"/>
              <a:t>:</a:t>
            </a:r>
          </a:p>
          <a:p>
            <a:pPr lvl="1"/>
            <a:r>
              <a:rPr lang="en-US" dirty="0" smtClean="0"/>
              <a:t>A specific element within a resource (even root)</a:t>
            </a:r>
          </a:p>
          <a:p>
            <a:pPr lvl="1"/>
            <a:r>
              <a:rPr lang="en-US" dirty="0" smtClean="0"/>
              <a:t>A specific element within a </a:t>
            </a:r>
            <a:r>
              <a:rPr lang="en-US" dirty="0" err="1" smtClean="0"/>
              <a:t>datatype</a:t>
            </a:r>
            <a:endParaRPr lang="en-US" dirty="0" smtClean="0"/>
          </a:p>
          <a:p>
            <a:pPr lvl="1"/>
            <a:r>
              <a:rPr lang="en-US" dirty="0" smtClean="0"/>
              <a:t>All elements referencing a </a:t>
            </a:r>
            <a:r>
              <a:rPr lang="en-US" dirty="0" err="1" smtClean="0"/>
              <a:t>datatype</a:t>
            </a:r>
            <a:endParaRPr lang="en-US" dirty="0" smtClean="0"/>
          </a:p>
          <a:p>
            <a:pPr lvl="1"/>
            <a:r>
              <a:rPr lang="en-US" dirty="0" smtClean="0"/>
              <a:t>All elements mapping to a specific mapping target</a:t>
            </a:r>
          </a:p>
          <a:p>
            <a:pPr lvl="1"/>
            <a:r>
              <a:rPr lang="en-US" dirty="0" smtClean="0"/>
              <a:t>An extension</a:t>
            </a:r>
          </a:p>
          <a:p>
            <a:pPr lvl="1"/>
            <a:endParaRPr lang="en-US" dirty="0" smtClean="0"/>
          </a:p>
          <a:p>
            <a:pPr marL="0" indent="0">
              <a:buNone/>
            </a:pPr>
            <a:endParaRPr lang="en-US" baseline="0" dirty="0" smtClean="0"/>
          </a:p>
        </p:txBody>
      </p:sp>
      <p:sp>
        <p:nvSpPr>
          <p:cNvPr id="4" name="Slide Number Placeholder 3"/>
          <p:cNvSpPr>
            <a:spLocks noGrp="1"/>
          </p:cNvSpPr>
          <p:nvPr>
            <p:ph type="sldNum" sz="quarter" idx="4294967295"/>
          </p:nvPr>
        </p:nvSpPr>
        <p:spPr>
          <a:xfrm>
            <a:off x="8613648" y="6525344"/>
            <a:ext cx="457200" cy="256456"/>
          </a:xfrm>
          <a:prstGeom prst="rect">
            <a:avLst/>
          </a:prstGeom>
        </p:spPr>
        <p:txBody>
          <a:bodyPr/>
          <a:lstStyle/>
          <a:p>
            <a:fld id="{990B41CA-569D-40E7-8E58-026C0338B2C8}" type="slidenum">
              <a:rPr lang="en-US" smtClean="0"/>
              <a:pPr/>
              <a:t>15</a:t>
            </a:fld>
            <a:endParaRPr lang="en-US"/>
          </a:p>
        </p:txBody>
      </p:sp>
      <p:sp>
        <p:nvSpPr>
          <p:cNvPr id="5" name="Footer Placeholder 4"/>
          <p:cNvSpPr>
            <a:spLocks noGrp="1"/>
          </p:cNvSpPr>
          <p:nvPr>
            <p:ph type="ftr" sz="quarter" idx="4294967295"/>
          </p:nvPr>
        </p:nvSpPr>
        <p:spPr>
          <a:xfrm>
            <a:off x="5715000" y="6525344"/>
            <a:ext cx="2895600" cy="256456"/>
          </a:xfrm>
          <a:prstGeom prst="rect">
            <a:avLst/>
          </a:prstGeom>
        </p:spPr>
        <p:txBody>
          <a:bodyPr/>
          <a:lstStyle/>
          <a:p>
            <a:r>
              <a:rPr lang="en-US" smtClean="0"/>
              <a:t>(c) 2012 HL7 International</a:t>
            </a:r>
            <a:endParaRPr lang="en-US" dirty="0"/>
          </a:p>
        </p:txBody>
      </p:sp>
      <p:sp>
        <p:nvSpPr>
          <p:cNvPr id="6" name="Date Placeholder 5"/>
          <p:cNvSpPr>
            <a:spLocks noGrp="1"/>
          </p:cNvSpPr>
          <p:nvPr>
            <p:ph type="dt" sz="half" idx="4294967295"/>
          </p:nvPr>
        </p:nvSpPr>
        <p:spPr>
          <a:xfrm>
            <a:off x="3581400" y="6525344"/>
            <a:ext cx="2133600" cy="256456"/>
          </a:xfrm>
          <a:prstGeom prst="rect">
            <a:avLst/>
          </a:prstGeom>
        </p:spPr>
        <p:txBody>
          <a:bodyPr/>
          <a:lstStyle/>
          <a:p>
            <a:fld id="{8FCA521A-5C8A-4933-9234-1A0DD0C7D7AC}" type="datetime1">
              <a:rPr lang="en-US" smtClean="0"/>
              <a:t>1/6/2014</a:t>
            </a:fld>
            <a:endParaRPr lang="en-US"/>
          </a:p>
        </p:txBody>
      </p:sp>
    </p:spTree>
    <p:extLst>
      <p:ext uri="{BB962C8B-B14F-4D97-AF65-F5344CB8AC3E}">
        <p14:creationId xmlns:p14="http://schemas.microsoft.com/office/powerpoint/2010/main" val="3053918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Extension </a:t>
            </a:r>
            <a:r>
              <a:rPr lang="nl-NL" dirty="0" err="1" smtClean="0"/>
              <a:t>definition</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8302631" cy="43204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bwMode="auto">
          <a:xfrm flipH="1">
            <a:off x="6516216" y="2564904"/>
            <a:ext cx="576064" cy="432048"/>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009139" y="1988840"/>
            <a:ext cx="1595309" cy="646331"/>
          </a:xfrm>
          <a:prstGeom prst="rect">
            <a:avLst/>
          </a:prstGeom>
          <a:noFill/>
        </p:spPr>
        <p:txBody>
          <a:bodyPr wrap="none" rtlCol="0">
            <a:spAutoFit/>
          </a:bodyPr>
          <a:lstStyle/>
          <a:p>
            <a:r>
              <a:rPr lang="en-US" dirty="0" smtClean="0"/>
              <a:t>Note: multiple</a:t>
            </a:r>
          </a:p>
          <a:p>
            <a:r>
              <a:rPr lang="en-US" dirty="0" smtClean="0"/>
              <a:t>contexts!</a:t>
            </a:r>
            <a:endParaRPr lang="nl-NL" dirty="0"/>
          </a:p>
        </p:txBody>
      </p:sp>
      <p:sp>
        <p:nvSpPr>
          <p:cNvPr id="7" name="Rectangle 6"/>
          <p:cNvSpPr/>
          <p:nvPr/>
        </p:nvSpPr>
        <p:spPr bwMode="auto">
          <a:xfrm>
            <a:off x="827584" y="2132856"/>
            <a:ext cx="3096344" cy="16158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526284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support?</a:t>
            </a:r>
            <a:endParaRPr lang="nl-NL" dirty="0"/>
          </a:p>
        </p:txBody>
      </p:sp>
      <p:sp>
        <p:nvSpPr>
          <p:cNvPr id="3" name="Content Placeholder 2"/>
          <p:cNvSpPr>
            <a:spLocks noGrp="1"/>
          </p:cNvSpPr>
          <p:nvPr>
            <p:ph idx="1"/>
          </p:nvPr>
        </p:nvSpPr>
        <p:spPr/>
        <p:txBody>
          <a:bodyPr/>
          <a:lstStyle/>
          <a:p>
            <a:r>
              <a:rPr lang="en-US" dirty="0" smtClean="0"/>
              <a:t>Authors: </a:t>
            </a:r>
            <a:r>
              <a:rPr lang="en-US" dirty="0"/>
              <a:t>SHALL be capable of providing a value for the element and </a:t>
            </a:r>
            <a:r>
              <a:rPr lang="en-US" dirty="0" smtClean="0"/>
              <a:t>resource</a:t>
            </a:r>
          </a:p>
          <a:p>
            <a:r>
              <a:rPr lang="en-US" dirty="0" smtClean="0"/>
              <a:t>Consumers: </a:t>
            </a:r>
            <a:r>
              <a:rPr lang="en-US" dirty="0"/>
              <a:t>SHALL be capable of extracting and doing </a:t>
            </a:r>
            <a:r>
              <a:rPr lang="en-US" u="sng" dirty="0"/>
              <a:t>something useful</a:t>
            </a:r>
            <a:r>
              <a:rPr lang="en-US" dirty="0"/>
              <a:t> with the data element. </a:t>
            </a:r>
            <a:endParaRPr lang="en-US" dirty="0" smtClean="0"/>
          </a:p>
          <a:p>
            <a:endParaRPr lang="en-US" dirty="0"/>
          </a:p>
          <a:p>
            <a:r>
              <a:rPr lang="en-US" dirty="0"/>
              <a:t>"Something useful" is context dependent. </a:t>
            </a:r>
            <a:r>
              <a:rPr lang="en-US" dirty="0" smtClean="0"/>
              <a:t>The Profile SHALL </a:t>
            </a:r>
            <a:r>
              <a:rPr lang="en-US" dirty="0"/>
              <a:t>describe what it means for applications to </a:t>
            </a:r>
            <a:r>
              <a:rPr lang="en-US" dirty="0" smtClean="0"/>
              <a:t>“support” </a:t>
            </a:r>
            <a:r>
              <a:rPr lang="en-US" dirty="0"/>
              <a:t>the element</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17170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52520"/>
            <a:ext cx="7529854" cy="3240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nl-NL" dirty="0" err="1" smtClean="0"/>
              <a:t>Extending</a:t>
            </a:r>
            <a:r>
              <a:rPr lang="nl-NL" dirty="0" smtClean="0"/>
              <a:t> a name</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sp>
        <p:nvSpPr>
          <p:cNvPr id="5" name="TextBox 4"/>
          <p:cNvSpPr txBox="1"/>
          <p:nvPr/>
        </p:nvSpPr>
        <p:spPr>
          <a:xfrm>
            <a:off x="4794694" y="2103239"/>
            <a:ext cx="3757760" cy="461665"/>
          </a:xfrm>
          <a:prstGeom prst="rect">
            <a:avLst/>
          </a:prstGeom>
          <a:noFill/>
        </p:spPr>
        <p:txBody>
          <a:bodyPr wrap="none" rtlCol="0">
            <a:spAutoFit/>
          </a:bodyPr>
          <a:lstStyle/>
          <a:p>
            <a:r>
              <a:rPr lang="nl-NL" sz="2400" b="1" dirty="0" err="1" smtClean="0"/>
              <a:t>Key</a:t>
            </a:r>
            <a:r>
              <a:rPr lang="nl-NL" dirty="0" smtClean="0"/>
              <a:t> = </a:t>
            </a:r>
            <a:r>
              <a:rPr lang="nl-NL" dirty="0" err="1" smtClean="0"/>
              <a:t>location</a:t>
            </a:r>
            <a:r>
              <a:rPr lang="nl-NL" dirty="0" smtClean="0"/>
              <a:t> of </a:t>
            </a:r>
            <a:r>
              <a:rPr lang="nl-NL" dirty="0" err="1" smtClean="0"/>
              <a:t>formal</a:t>
            </a:r>
            <a:r>
              <a:rPr lang="nl-NL" dirty="0" smtClean="0"/>
              <a:t> </a:t>
            </a:r>
            <a:r>
              <a:rPr lang="nl-NL" dirty="0" err="1" smtClean="0"/>
              <a:t>definition</a:t>
            </a:r>
            <a:endParaRPr lang="nl-NL" dirty="0"/>
          </a:p>
        </p:txBody>
      </p:sp>
      <p:sp>
        <p:nvSpPr>
          <p:cNvPr id="7" name="TextBox 6"/>
          <p:cNvSpPr txBox="1"/>
          <p:nvPr/>
        </p:nvSpPr>
        <p:spPr>
          <a:xfrm>
            <a:off x="4362360" y="4911551"/>
            <a:ext cx="4111062" cy="461665"/>
          </a:xfrm>
          <a:prstGeom prst="rect">
            <a:avLst/>
          </a:prstGeom>
          <a:noFill/>
        </p:spPr>
        <p:txBody>
          <a:bodyPr wrap="none" rtlCol="0">
            <a:spAutoFit/>
          </a:bodyPr>
          <a:lstStyle/>
          <a:p>
            <a:r>
              <a:rPr lang="nl-NL" sz="2400" b="1" dirty="0" smtClean="0"/>
              <a:t>Value</a:t>
            </a:r>
            <a:r>
              <a:rPr lang="nl-NL" dirty="0" smtClean="0"/>
              <a:t> = </a:t>
            </a:r>
            <a:r>
              <a:rPr lang="nl-NL" dirty="0" err="1" smtClean="0"/>
              <a:t>value</a:t>
            </a:r>
            <a:r>
              <a:rPr lang="nl-NL" dirty="0" smtClean="0"/>
              <a:t> </a:t>
            </a:r>
            <a:r>
              <a:rPr lang="nl-NL" dirty="0" err="1" smtClean="0"/>
              <a:t>according</a:t>
            </a:r>
            <a:r>
              <a:rPr lang="nl-NL" dirty="0" smtClean="0"/>
              <a:t> </a:t>
            </a:r>
            <a:r>
              <a:rPr lang="nl-NL" dirty="0" err="1" smtClean="0"/>
              <a:t>to</a:t>
            </a:r>
            <a:r>
              <a:rPr lang="nl-NL" dirty="0" smtClean="0"/>
              <a:t> </a:t>
            </a:r>
            <a:r>
              <a:rPr lang="nl-NL" dirty="0" err="1" smtClean="0"/>
              <a:t>definition</a:t>
            </a:r>
            <a:endParaRPr lang="nl-NL" dirty="0"/>
          </a:p>
        </p:txBody>
      </p:sp>
      <p:sp>
        <p:nvSpPr>
          <p:cNvPr id="14" name="Rounded Rectangle 13"/>
          <p:cNvSpPr/>
          <p:nvPr/>
        </p:nvSpPr>
        <p:spPr>
          <a:xfrm>
            <a:off x="921014" y="3296548"/>
            <a:ext cx="7825073" cy="88853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 name="Straight Arrow Connector 10"/>
          <p:cNvCxnSpPr/>
          <p:nvPr/>
        </p:nvCxnSpPr>
        <p:spPr bwMode="auto">
          <a:xfrm flipH="1">
            <a:off x="5591412" y="2636912"/>
            <a:ext cx="564764" cy="659636"/>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bwMode="auto">
          <a:xfrm flipH="1" flipV="1">
            <a:off x="5652120" y="4185083"/>
            <a:ext cx="360040" cy="828093"/>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8846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an extension?</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03" y="1988840"/>
            <a:ext cx="8105979" cy="41044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0897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CA" dirty="0"/>
          </a:p>
        </p:txBody>
      </p:sp>
      <p:sp>
        <p:nvSpPr>
          <p:cNvPr id="3" name="Content Placeholder 2"/>
          <p:cNvSpPr>
            <a:spLocks noGrp="1"/>
          </p:cNvSpPr>
          <p:nvPr>
            <p:ph idx="1"/>
          </p:nvPr>
        </p:nvSpPr>
        <p:spPr>
          <a:xfrm>
            <a:off x="381000" y="1828800"/>
            <a:ext cx="6477000" cy="4480520"/>
          </a:xfrm>
        </p:spPr>
        <p:txBody>
          <a:bodyPr/>
          <a:lstStyle/>
          <a:p>
            <a:r>
              <a:rPr lang="en-US" b="1" dirty="0" smtClean="0"/>
              <a:t>Name:</a:t>
            </a:r>
            <a:r>
              <a:rPr lang="en-US" dirty="0" smtClean="0"/>
              <a:t> </a:t>
            </a:r>
            <a:r>
              <a:rPr lang="en-US" dirty="0" err="1" smtClean="0"/>
              <a:t>Ewout</a:t>
            </a:r>
            <a:r>
              <a:rPr lang="en-US" dirty="0" smtClean="0"/>
              <a:t> Kramer</a:t>
            </a:r>
          </a:p>
          <a:p>
            <a:r>
              <a:rPr lang="en-US" b="1" dirty="0" smtClean="0"/>
              <a:t>Company:</a:t>
            </a:r>
            <a:r>
              <a:rPr lang="en-US" dirty="0" smtClean="0"/>
              <a:t> </a:t>
            </a:r>
            <a:r>
              <a:rPr lang="en-US" dirty="0" err="1" smtClean="0"/>
              <a:t>Furore</a:t>
            </a:r>
            <a:r>
              <a:rPr lang="en-US" dirty="0" smtClean="0"/>
              <a:t>, Amsterdam</a:t>
            </a:r>
          </a:p>
          <a:p>
            <a:r>
              <a:rPr lang="en-US" b="1" dirty="0" smtClean="0"/>
              <a:t>Background:</a:t>
            </a:r>
          </a:p>
          <a:p>
            <a:pPr lvl="1"/>
            <a:r>
              <a:rPr lang="en-US" dirty="0" smtClean="0"/>
              <a:t>FHIR core team, RIMBAA</a:t>
            </a:r>
          </a:p>
          <a:p>
            <a:pPr lvl="1"/>
            <a:r>
              <a:rPr lang="en-US" dirty="0" smtClean="0"/>
              <a:t>Software developer &amp; healthcare architect</a:t>
            </a:r>
            <a:endParaRPr lang="en-US" dirty="0"/>
          </a:p>
          <a:p>
            <a:r>
              <a:rPr lang="en-US" b="1" dirty="0"/>
              <a:t>Contact</a:t>
            </a:r>
            <a:r>
              <a:rPr lang="en-US" b="1" dirty="0" smtClean="0"/>
              <a:t>:</a:t>
            </a:r>
          </a:p>
          <a:p>
            <a:pPr lvl="1"/>
            <a:r>
              <a:rPr lang="en-US" b="1" dirty="0" smtClean="0">
                <a:hlinkClick r:id="rId2"/>
              </a:rPr>
              <a:t>e.kramer@furore.com</a:t>
            </a:r>
            <a:endParaRPr lang="en-US" b="1" dirty="0" smtClean="0"/>
          </a:p>
          <a:p>
            <a:pPr lvl="1"/>
            <a:r>
              <a:rPr lang="en-US" b="1" dirty="0" smtClean="0"/>
              <a:t>www.thefhirplace.com</a:t>
            </a:r>
            <a:endParaRPr lang="en-US" b="1"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5" name="Picture 2" descr="Foto van Ewout Kram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1981200"/>
            <a:ext cx="1835217" cy="3325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610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“Other” resource</a:t>
            </a:r>
            <a:endParaRPr lang="nl-NL" dirty="0"/>
          </a:p>
        </p:txBody>
      </p:sp>
      <p:sp>
        <p:nvSpPr>
          <p:cNvPr id="3" name="Content Placeholder 2"/>
          <p:cNvSpPr>
            <a:spLocks noGrp="1"/>
          </p:cNvSpPr>
          <p:nvPr>
            <p:ph idx="1"/>
          </p:nvPr>
        </p:nvSpPr>
        <p:spPr/>
        <p:txBody>
          <a:bodyPr/>
          <a:lstStyle/>
          <a:p>
            <a:r>
              <a:rPr lang="en-US" dirty="0" smtClean="0"/>
              <a:t>Now, what if you have the need for a completely “new” resource?</a:t>
            </a:r>
          </a:p>
          <a:p>
            <a:endParaRPr lang="en-US" dirty="0"/>
          </a:p>
          <a:p>
            <a:endParaRPr lang="en-US" dirty="0" smtClean="0"/>
          </a:p>
          <a:p>
            <a:endParaRPr lang="en-US" dirty="0"/>
          </a:p>
          <a:p>
            <a:endParaRPr lang="en-US" dirty="0" smtClean="0"/>
          </a:p>
          <a:p>
            <a:endParaRPr lang="en-US" dirty="0"/>
          </a:p>
          <a:p>
            <a:r>
              <a:rPr lang="en-US" dirty="0" smtClean="0"/>
              <a:t>…then add extensions for each element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0" y="2996952"/>
            <a:ext cx="4463355" cy="267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48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an extension</a:t>
            </a:r>
            <a:endParaRPr lang="nl-NL" dirty="0"/>
          </a:p>
        </p:txBody>
      </p:sp>
      <p:sp>
        <p:nvSpPr>
          <p:cNvPr id="3" name="Content Placeholder 2"/>
          <p:cNvSpPr>
            <a:spLocks noGrp="1"/>
          </p:cNvSpPr>
          <p:nvPr>
            <p:ph idx="1"/>
          </p:nvPr>
        </p:nvSpPr>
        <p:spPr/>
        <p:txBody>
          <a:bodyPr/>
          <a:lstStyle/>
          <a:p>
            <a:r>
              <a:rPr lang="en-US" dirty="0" smtClean="0"/>
              <a:t>Let’s do this in Forge</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2755513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nl-NL" dirty="0"/>
          </a:p>
        </p:txBody>
      </p:sp>
      <p:sp>
        <p:nvSpPr>
          <p:cNvPr id="6" name="Content Placeholder 5"/>
          <p:cNvSpPr>
            <a:spLocks noGrp="1"/>
          </p:cNvSpPr>
          <p:nvPr>
            <p:ph idx="1"/>
          </p:nvPr>
        </p:nvSpPr>
        <p:spPr/>
        <p:txBody>
          <a:bodyPr/>
          <a:lstStyle/>
          <a:p>
            <a:r>
              <a:rPr lang="en-US" dirty="0" smtClean="0"/>
              <a:t>Profiles contain “Structures”: a set of constraints on (nested) elements of a Resource or </a:t>
            </a:r>
            <a:r>
              <a:rPr lang="en-US" dirty="0" err="1" smtClean="0"/>
              <a:t>Datatype</a:t>
            </a:r>
            <a:endParaRPr lang="en-US" dirty="0" smtClean="0"/>
          </a:p>
          <a:p>
            <a:r>
              <a:rPr lang="en-US" dirty="0" smtClean="0"/>
              <a:t>You give each structure a “name”, so you can refer to it (e.g. from a Profile Tag)</a:t>
            </a:r>
          </a:p>
          <a:p>
            <a:r>
              <a:rPr lang="en-US" dirty="0" smtClean="0"/>
              <a:t>You can make structures “internal”: local to the package for purpose of reuse</a:t>
            </a:r>
          </a:p>
          <a:p>
            <a:r>
              <a:rPr lang="en-US" dirty="0" err="1" smtClean="0"/>
              <a:t>Datatype</a:t>
            </a:r>
            <a:r>
              <a:rPr lang="en-US" dirty="0" smtClean="0"/>
              <a:t> constraints are always done for reuse of constraints</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a:p>
        </p:txBody>
      </p:sp>
    </p:spTree>
    <p:extLst>
      <p:ext uri="{BB962C8B-B14F-4D97-AF65-F5344CB8AC3E}">
        <p14:creationId xmlns:p14="http://schemas.microsoft.com/office/powerpoint/2010/main" val="1261503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Constraining </a:t>
            </a:r>
            <a:r>
              <a:rPr lang="en-US" dirty="0" smtClean="0"/>
              <a:t>cardinality</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6600"/>
          <a:stretch/>
        </p:blipFill>
        <p:spPr bwMode="auto">
          <a:xfrm>
            <a:off x="380999" y="1711326"/>
            <a:ext cx="6351241" cy="2198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418446" y="2032872"/>
            <a:ext cx="340202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Limit cardinality to 1..2</a:t>
            </a:r>
          </a:p>
          <a:p>
            <a:r>
              <a:rPr lang="en-US" dirty="0" smtClean="0"/>
              <a:t>(e.g. to at maximum your organizations’ identifier + the national one)</a:t>
            </a:r>
          </a:p>
        </p:txBody>
      </p:sp>
      <p:cxnSp>
        <p:nvCxnSpPr>
          <p:cNvPr id="7" name="Straight Arrow Connector 6"/>
          <p:cNvCxnSpPr/>
          <p:nvPr/>
        </p:nvCxnSpPr>
        <p:spPr bwMode="auto">
          <a:xfrm flipH="1">
            <a:off x="3890323" y="2458124"/>
            <a:ext cx="1528124" cy="353215"/>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flipV="1">
            <a:off x="2879812" y="3645024"/>
            <a:ext cx="892483" cy="71078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3772295" y="3338359"/>
            <a:ext cx="1140189" cy="44931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3275856" y="2711420"/>
            <a:ext cx="1080120" cy="369332"/>
          </a:xfrm>
          <a:prstGeom prst="rect">
            <a:avLst/>
          </a:prstGeom>
          <a:noFill/>
        </p:spPr>
        <p:txBody>
          <a:bodyPr wrap="square" rtlCol="0">
            <a:spAutoFit/>
          </a:bodyPr>
          <a:lstStyle/>
          <a:p>
            <a:r>
              <a:rPr lang="en-US" b="1" dirty="0" smtClean="0"/>
              <a:t>1..2</a:t>
            </a:r>
            <a:endParaRPr lang="nl-NL" b="1" dirty="0"/>
          </a:p>
        </p:txBody>
      </p:sp>
      <p:cxnSp>
        <p:nvCxnSpPr>
          <p:cNvPr id="15" name="Straight Connector 14"/>
          <p:cNvCxnSpPr/>
          <p:nvPr/>
        </p:nvCxnSpPr>
        <p:spPr bwMode="auto">
          <a:xfrm flipH="1">
            <a:off x="2627784" y="2811339"/>
            <a:ext cx="432048" cy="103565"/>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bwMode="auto">
          <a:xfrm>
            <a:off x="2627784" y="2804086"/>
            <a:ext cx="360040" cy="192866"/>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sp>
        <p:nvSpPr>
          <p:cNvPr id="21" name="TextBox 20"/>
          <p:cNvSpPr txBox="1"/>
          <p:nvPr/>
        </p:nvSpPr>
        <p:spPr>
          <a:xfrm>
            <a:off x="3275856" y="3080752"/>
            <a:ext cx="1080120" cy="369332"/>
          </a:xfrm>
          <a:prstGeom prst="rect">
            <a:avLst/>
          </a:prstGeom>
          <a:noFill/>
        </p:spPr>
        <p:txBody>
          <a:bodyPr wrap="square" rtlCol="0">
            <a:spAutoFit/>
          </a:bodyPr>
          <a:lstStyle/>
          <a:p>
            <a:r>
              <a:rPr lang="en-US" b="1" dirty="0" smtClean="0"/>
              <a:t>1..1</a:t>
            </a:r>
            <a:endParaRPr lang="nl-NL" b="1" dirty="0"/>
          </a:p>
        </p:txBody>
      </p:sp>
      <p:sp>
        <p:nvSpPr>
          <p:cNvPr id="23" name="TextBox 22"/>
          <p:cNvSpPr txBox="1"/>
          <p:nvPr/>
        </p:nvSpPr>
        <p:spPr>
          <a:xfrm>
            <a:off x="4978415" y="3787676"/>
            <a:ext cx="3917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Limit </a:t>
            </a:r>
            <a:r>
              <a:rPr lang="en-US" dirty="0" smtClean="0"/>
              <a:t>names to just 1 (instead of 0</a:t>
            </a:r>
            <a:r>
              <a:rPr lang="en-US" dirty="0" smtClean="0"/>
              <a:t>..*)</a:t>
            </a:r>
            <a:endParaRPr lang="en-US" dirty="0" smtClean="0"/>
          </a:p>
        </p:txBody>
      </p:sp>
      <p:cxnSp>
        <p:nvCxnSpPr>
          <p:cNvPr id="25" name="Straight Connector 24"/>
          <p:cNvCxnSpPr/>
          <p:nvPr/>
        </p:nvCxnSpPr>
        <p:spPr bwMode="auto">
          <a:xfrm flipH="1">
            <a:off x="2627784" y="3181419"/>
            <a:ext cx="432048" cy="103565"/>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26" name="Straight Connector 25"/>
          <p:cNvCxnSpPr/>
          <p:nvPr/>
        </p:nvCxnSpPr>
        <p:spPr bwMode="auto">
          <a:xfrm>
            <a:off x="2699792" y="3164126"/>
            <a:ext cx="360040" cy="192866"/>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29" name="Straight Connector 28"/>
          <p:cNvCxnSpPr/>
          <p:nvPr/>
        </p:nvCxnSpPr>
        <p:spPr bwMode="auto">
          <a:xfrm>
            <a:off x="539552" y="3645024"/>
            <a:ext cx="2268252"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3059832" y="4355812"/>
            <a:ext cx="34563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Forbid any telecom elements</a:t>
            </a:r>
            <a:endParaRPr lang="en-US" dirty="0" smtClean="0"/>
          </a:p>
        </p:txBody>
      </p:sp>
      <p:sp>
        <p:nvSpPr>
          <p:cNvPr id="34" name="TextBox 33"/>
          <p:cNvSpPr txBox="1"/>
          <p:nvPr/>
        </p:nvSpPr>
        <p:spPr>
          <a:xfrm>
            <a:off x="3275856" y="3429000"/>
            <a:ext cx="1080120" cy="369332"/>
          </a:xfrm>
          <a:prstGeom prst="rect">
            <a:avLst/>
          </a:prstGeom>
          <a:noFill/>
        </p:spPr>
        <p:txBody>
          <a:bodyPr wrap="square" rtlCol="0">
            <a:spAutoFit/>
          </a:bodyPr>
          <a:lstStyle/>
          <a:p>
            <a:r>
              <a:rPr lang="en-US" b="1" dirty="0"/>
              <a:t>0</a:t>
            </a:r>
            <a:r>
              <a:rPr lang="en-US" b="1" dirty="0" smtClean="0"/>
              <a:t>..</a:t>
            </a:r>
            <a:r>
              <a:rPr lang="en-US" b="1" dirty="0"/>
              <a:t>0</a:t>
            </a:r>
            <a:endParaRPr lang="nl-NL" b="1" dirty="0"/>
          </a:p>
        </p:txBody>
      </p:sp>
      <p:sp>
        <p:nvSpPr>
          <p:cNvPr id="1025" name="TextBox 1024"/>
          <p:cNvSpPr txBox="1"/>
          <p:nvPr/>
        </p:nvSpPr>
        <p:spPr>
          <a:xfrm>
            <a:off x="783963" y="5158933"/>
            <a:ext cx="5976664" cy="646331"/>
          </a:xfrm>
          <a:prstGeom prst="rect">
            <a:avLst/>
          </a:prstGeom>
          <a:noFill/>
        </p:spPr>
        <p:txBody>
          <a:bodyPr wrap="square" rtlCol="0">
            <a:spAutoFit/>
          </a:bodyPr>
          <a:lstStyle/>
          <a:p>
            <a:r>
              <a:rPr lang="en-US" dirty="0" smtClean="0"/>
              <a:t>Note: something that’s mandatory in the core definition cannot be made optional in a profile</a:t>
            </a:r>
            <a:endParaRPr lang="nl-NL" dirty="0"/>
          </a:p>
        </p:txBody>
      </p:sp>
    </p:spTree>
    <p:extLst>
      <p:ext uri="{BB962C8B-B14F-4D97-AF65-F5344CB8AC3E}">
        <p14:creationId xmlns:p14="http://schemas.microsoft.com/office/powerpoint/2010/main" val="1350024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value domains</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3665" b="-56"/>
          <a:stretch/>
        </p:blipFill>
        <p:spPr bwMode="auto">
          <a:xfrm>
            <a:off x="539552" y="2132856"/>
            <a:ext cx="5469335" cy="319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73584" y="5733256"/>
            <a:ext cx="34020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Only allow “active” Patients</a:t>
            </a:r>
          </a:p>
        </p:txBody>
      </p:sp>
      <p:cxnSp>
        <p:nvCxnSpPr>
          <p:cNvPr id="7" name="Straight Arrow Connector 6"/>
          <p:cNvCxnSpPr>
            <a:endCxn id="8" idx="2"/>
          </p:cNvCxnSpPr>
          <p:nvPr/>
        </p:nvCxnSpPr>
        <p:spPr bwMode="auto">
          <a:xfrm flipV="1">
            <a:off x="2948481" y="5129896"/>
            <a:ext cx="51819" cy="60455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2460240" y="4760564"/>
            <a:ext cx="1080120" cy="369332"/>
          </a:xfrm>
          <a:prstGeom prst="rect">
            <a:avLst/>
          </a:prstGeom>
          <a:noFill/>
        </p:spPr>
        <p:txBody>
          <a:bodyPr wrap="square" rtlCol="0">
            <a:spAutoFit/>
          </a:bodyPr>
          <a:lstStyle/>
          <a:p>
            <a:r>
              <a:rPr lang="en-US" b="1" dirty="0" smtClean="0"/>
              <a:t>=“true”</a:t>
            </a:r>
            <a:endParaRPr lang="nl-NL" b="1" dirty="0"/>
          </a:p>
        </p:txBody>
      </p:sp>
      <p:sp>
        <p:nvSpPr>
          <p:cNvPr id="14" name="TextBox 13"/>
          <p:cNvSpPr txBox="1"/>
          <p:nvPr/>
        </p:nvSpPr>
        <p:spPr>
          <a:xfrm>
            <a:off x="5220072" y="1809690"/>
            <a:ext cx="34020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If deceased is given, it must be a </a:t>
            </a:r>
            <a:r>
              <a:rPr lang="en-US" dirty="0" err="1" smtClean="0"/>
              <a:t>dateTime</a:t>
            </a:r>
            <a:r>
              <a:rPr lang="en-US" dirty="0" smtClean="0"/>
              <a:t>, not a </a:t>
            </a:r>
            <a:r>
              <a:rPr lang="en-US" dirty="0" err="1" smtClean="0"/>
              <a:t>boolean</a:t>
            </a:r>
            <a:endParaRPr lang="en-US" dirty="0" smtClean="0"/>
          </a:p>
        </p:txBody>
      </p:sp>
      <p:cxnSp>
        <p:nvCxnSpPr>
          <p:cNvPr id="15" name="Straight Arrow Connector 14"/>
          <p:cNvCxnSpPr>
            <a:stCxn id="14" idx="1"/>
          </p:cNvCxnSpPr>
          <p:nvPr/>
        </p:nvCxnSpPr>
        <p:spPr bwMode="auto">
          <a:xfrm flipH="1">
            <a:off x="4139952" y="2132856"/>
            <a:ext cx="1080120" cy="18496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bwMode="auto">
          <a:xfrm>
            <a:off x="1997074" y="2317816"/>
            <a:ext cx="689070"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467002" y="2564904"/>
            <a:ext cx="2376264" cy="369332"/>
          </a:xfrm>
          <a:prstGeom prst="rect">
            <a:avLst/>
          </a:prstGeom>
          <a:noFill/>
        </p:spPr>
        <p:txBody>
          <a:bodyPr wrap="square" rtlCol="0">
            <a:spAutoFit/>
          </a:bodyPr>
          <a:lstStyle/>
          <a:p>
            <a:r>
              <a:rPr lang="en-US" b="1" dirty="0" err="1" smtClean="0"/>
              <a:t>AddressNL</a:t>
            </a:r>
            <a:endParaRPr lang="nl-NL" b="1" dirty="0"/>
          </a:p>
        </p:txBody>
      </p:sp>
      <p:cxnSp>
        <p:nvCxnSpPr>
          <p:cNvPr id="24" name="Straight Connector 23"/>
          <p:cNvCxnSpPr/>
          <p:nvPr/>
        </p:nvCxnSpPr>
        <p:spPr bwMode="auto">
          <a:xfrm>
            <a:off x="1547664" y="2636912"/>
            <a:ext cx="648072"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5238525" y="2926685"/>
            <a:ext cx="34020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Use a profiled </a:t>
            </a:r>
            <a:r>
              <a:rPr lang="en-US" dirty="0" err="1" smtClean="0"/>
              <a:t>datatype</a:t>
            </a:r>
            <a:r>
              <a:rPr lang="en-US" dirty="0" smtClean="0"/>
              <a:t> (from this or other profile)</a:t>
            </a:r>
          </a:p>
        </p:txBody>
      </p:sp>
      <p:cxnSp>
        <p:nvCxnSpPr>
          <p:cNvPr id="27" name="Straight Arrow Connector 26"/>
          <p:cNvCxnSpPr/>
          <p:nvPr/>
        </p:nvCxnSpPr>
        <p:spPr bwMode="auto">
          <a:xfrm flipH="1" flipV="1">
            <a:off x="2948481" y="2749570"/>
            <a:ext cx="2110025" cy="500281"/>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5058505" y="4654877"/>
            <a:ext cx="34020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Only allow reference to a profiled resource</a:t>
            </a:r>
          </a:p>
        </p:txBody>
      </p:sp>
      <p:cxnSp>
        <p:nvCxnSpPr>
          <p:cNvPr id="30" name="Straight Arrow Connector 29"/>
          <p:cNvCxnSpPr/>
          <p:nvPr/>
        </p:nvCxnSpPr>
        <p:spPr bwMode="auto">
          <a:xfrm flipH="1" flipV="1">
            <a:off x="3707904" y="4518412"/>
            <a:ext cx="1332148" cy="494764"/>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2123728" y="3941180"/>
            <a:ext cx="2376264" cy="369332"/>
          </a:xfrm>
          <a:prstGeom prst="rect">
            <a:avLst/>
          </a:prstGeom>
          <a:noFill/>
        </p:spPr>
        <p:txBody>
          <a:bodyPr wrap="square" rtlCol="0">
            <a:spAutoFit/>
          </a:bodyPr>
          <a:lstStyle/>
          <a:p>
            <a:r>
              <a:rPr lang="en-US" b="1" dirty="0" err="1" smtClean="0"/>
              <a:t>OrganizationNL</a:t>
            </a:r>
            <a:endParaRPr lang="nl-NL" b="1" dirty="0"/>
          </a:p>
        </p:txBody>
      </p:sp>
      <p:cxnSp>
        <p:nvCxnSpPr>
          <p:cNvPr id="32" name="Straight Connector 31"/>
          <p:cNvCxnSpPr/>
          <p:nvPr/>
        </p:nvCxnSpPr>
        <p:spPr bwMode="auto">
          <a:xfrm>
            <a:off x="2420862" y="4293096"/>
            <a:ext cx="1107470"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45635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Contextualize narrative</a:t>
            </a:r>
            <a:endParaRPr lang="nl-NL" dirty="0"/>
          </a:p>
        </p:txBody>
      </p:sp>
      <p:sp>
        <p:nvSpPr>
          <p:cNvPr id="3" name="Content Placeholder 2"/>
          <p:cNvSpPr>
            <a:spLocks noGrp="1"/>
          </p:cNvSpPr>
          <p:nvPr>
            <p:ph idx="1"/>
          </p:nvPr>
        </p:nvSpPr>
        <p:spPr/>
        <p:txBody>
          <a:bodyPr/>
          <a:lstStyle/>
          <a:p>
            <a:pPr marL="0" indent="0">
              <a:buNone/>
            </a:pPr>
            <a:r>
              <a:rPr lang="en-US" dirty="0" smtClean="0"/>
              <a:t>Override the base spec’s descriptions by adding context specific narrative:</a:t>
            </a:r>
          </a:p>
          <a:p>
            <a:pPr lvl="1"/>
            <a:r>
              <a:rPr lang="en-US" dirty="0" smtClean="0"/>
              <a:t>short</a:t>
            </a:r>
            <a:r>
              <a:rPr lang="en-US" dirty="0"/>
              <a:t> : string 1..</a:t>
            </a:r>
            <a:r>
              <a:rPr lang="en-US" dirty="0" smtClean="0"/>
              <a:t>1</a:t>
            </a:r>
          </a:p>
          <a:p>
            <a:pPr lvl="1"/>
            <a:r>
              <a:rPr lang="en-US" dirty="0" smtClean="0"/>
              <a:t>formal</a:t>
            </a:r>
            <a:r>
              <a:rPr lang="en-US" dirty="0"/>
              <a:t> : string 1..</a:t>
            </a:r>
            <a:r>
              <a:rPr lang="en-US" dirty="0" smtClean="0"/>
              <a:t>1</a:t>
            </a:r>
          </a:p>
          <a:p>
            <a:pPr lvl="1"/>
            <a:r>
              <a:rPr lang="en-US" dirty="0" smtClean="0"/>
              <a:t>comments</a:t>
            </a:r>
            <a:r>
              <a:rPr lang="en-US" dirty="0"/>
              <a:t> : string 0..</a:t>
            </a:r>
            <a:r>
              <a:rPr lang="en-US" dirty="0" smtClean="0"/>
              <a:t>1</a:t>
            </a:r>
          </a:p>
          <a:p>
            <a:pPr lvl="1"/>
            <a:r>
              <a:rPr lang="en-US" dirty="0" smtClean="0"/>
              <a:t>requirements</a:t>
            </a:r>
            <a:r>
              <a:rPr lang="en-US" dirty="0"/>
              <a:t> : string 0..</a:t>
            </a:r>
            <a:r>
              <a:rPr lang="en-US" dirty="0" smtClean="0"/>
              <a:t>1</a:t>
            </a:r>
          </a:p>
          <a:p>
            <a:pPr lvl="1"/>
            <a:r>
              <a:rPr lang="en-US" dirty="0" smtClean="0"/>
              <a:t>synonym</a:t>
            </a:r>
            <a:r>
              <a:rPr lang="en-US" dirty="0"/>
              <a:t> : string 0</a:t>
            </a:r>
            <a:r>
              <a:rPr lang="en-US" dirty="0" smtClean="0"/>
              <a:t>..*</a:t>
            </a:r>
          </a:p>
          <a:p>
            <a:pPr lvl="1"/>
            <a:r>
              <a:rPr lang="en-US" dirty="0" smtClean="0"/>
              <a:t>example[x] : 0..1 (example value!)</a:t>
            </a:r>
          </a:p>
          <a:p>
            <a:pPr lvl="1"/>
            <a:r>
              <a:rPr lang="en-US" dirty="0" smtClean="0"/>
              <a:t>mappings : 0..* (more specific mappings)</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3445383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Constraining Patient</a:t>
            </a:r>
            <a:endParaRPr lang="nl-NL" dirty="0"/>
          </a:p>
        </p:txBody>
      </p:sp>
      <p:sp>
        <p:nvSpPr>
          <p:cNvPr id="3" name="Content Placeholder 2"/>
          <p:cNvSpPr>
            <a:spLocks noGrp="1"/>
          </p:cNvSpPr>
          <p:nvPr>
            <p:ph idx="1"/>
          </p:nvPr>
        </p:nvSpPr>
        <p:spPr/>
        <p:txBody>
          <a:bodyPr/>
          <a:lstStyle/>
          <a:p>
            <a:r>
              <a:rPr lang="en-US" dirty="0" smtClean="0"/>
              <a:t>Let’s try this in Forge</a:t>
            </a:r>
          </a:p>
          <a:p>
            <a:r>
              <a:rPr lang="en-US" dirty="0" smtClean="0"/>
              <a:t>Example:</a:t>
            </a:r>
          </a:p>
          <a:p>
            <a:pPr lvl="1"/>
            <a:r>
              <a:rPr lang="en-US" dirty="0" smtClean="0"/>
              <a:t>Structure on Patient, name “</a:t>
            </a:r>
            <a:r>
              <a:rPr lang="en-US" dirty="0" err="1" smtClean="0"/>
              <a:t>PatientNL</a:t>
            </a:r>
            <a:r>
              <a:rPr lang="en-US" dirty="0" smtClean="0"/>
              <a:t>”</a:t>
            </a:r>
          </a:p>
          <a:p>
            <a:pPr lvl="1"/>
            <a:r>
              <a:rPr lang="en-US" dirty="0" smtClean="0"/>
              <a:t>Limit </a:t>
            </a:r>
            <a:r>
              <a:rPr lang="en-US" dirty="0" err="1" smtClean="0"/>
              <a:t>Patient.identifier</a:t>
            </a:r>
            <a:r>
              <a:rPr lang="en-US" dirty="0" smtClean="0"/>
              <a:t> </a:t>
            </a:r>
            <a:r>
              <a:rPr lang="en-US" u="sng" dirty="0" smtClean="0"/>
              <a:t>cardinality</a:t>
            </a:r>
            <a:r>
              <a:rPr lang="en-US" dirty="0" smtClean="0"/>
              <a:t> to 1..1</a:t>
            </a:r>
          </a:p>
          <a:p>
            <a:pPr lvl="1"/>
            <a:r>
              <a:rPr lang="en-US" dirty="0" smtClean="0"/>
              <a:t>Change </a:t>
            </a:r>
            <a:r>
              <a:rPr lang="en-US" u="sng" dirty="0" smtClean="0"/>
              <a:t>short description</a:t>
            </a:r>
            <a:r>
              <a:rPr lang="en-US" dirty="0" smtClean="0"/>
              <a:t> to “Dutch BSN”</a:t>
            </a:r>
          </a:p>
          <a:p>
            <a:pPr lvl="1"/>
            <a:r>
              <a:rPr lang="en-US" dirty="0" smtClean="0"/>
              <a:t>Fix </a:t>
            </a:r>
            <a:r>
              <a:rPr lang="en-US" u="sng" dirty="0" smtClean="0"/>
              <a:t>value of</a:t>
            </a:r>
            <a:r>
              <a:rPr lang="en-US" dirty="0" smtClean="0"/>
              <a:t> </a:t>
            </a:r>
            <a:r>
              <a:rPr lang="en-US" dirty="0" err="1" smtClean="0"/>
              <a:t>Patient.identifier.system</a:t>
            </a:r>
            <a:r>
              <a:rPr lang="en-US" dirty="0" smtClean="0"/>
              <a:t> to “</a:t>
            </a:r>
            <a:r>
              <a:rPr lang="en-US" dirty="0" err="1" smtClean="0"/>
              <a:t>urn:oid</a:t>
            </a:r>
            <a:r>
              <a:rPr lang="en-US" dirty="0" smtClean="0"/>
              <a:t>:</a:t>
            </a:r>
            <a:r>
              <a:rPr lang="nl-NL" dirty="0" smtClean="0"/>
              <a:t>2.16.840.1.113883.2.4.6.3”</a:t>
            </a:r>
          </a:p>
          <a:p>
            <a:pPr lvl="1"/>
            <a:endParaRPr lang="en-US" dirty="0" smtClean="0"/>
          </a:p>
          <a:p>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3418767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formal constraints</a:t>
            </a:r>
            <a:endParaRPr lang="nl-NL" dirty="0"/>
          </a:p>
        </p:txBody>
      </p:sp>
      <p:sp>
        <p:nvSpPr>
          <p:cNvPr id="3" name="Content Placeholder 2"/>
          <p:cNvSpPr>
            <a:spLocks noGrp="1"/>
          </p:cNvSpPr>
          <p:nvPr>
            <p:ph idx="1"/>
          </p:nvPr>
        </p:nvSpPr>
        <p:spPr/>
        <p:txBody>
          <a:bodyPr/>
          <a:lstStyle/>
          <a:p>
            <a:r>
              <a:rPr lang="en-US" dirty="0" smtClean="0"/>
              <a:t>Invariants, co-occurrence</a:t>
            </a:r>
          </a:p>
          <a:p>
            <a:r>
              <a:rPr lang="en-US" dirty="0" smtClean="0"/>
              <a:t>Uses free text (human) + </a:t>
            </a:r>
            <a:r>
              <a:rPr lang="en-US" dirty="0" err="1" smtClean="0"/>
              <a:t>xpath</a:t>
            </a:r>
            <a:r>
              <a:rPr lang="en-US" dirty="0" smtClean="0"/>
              <a:t> (executable)</a:t>
            </a:r>
          </a:p>
          <a:p>
            <a:r>
              <a:rPr lang="en-US" dirty="0"/>
              <a:t>Constraints should be declared on lowest element in the hierarchy that is common to all nodes referenced by the constraint</a:t>
            </a:r>
            <a:r>
              <a:rPr lang="en-US" dirty="0" smtClean="0"/>
              <a:t>.</a:t>
            </a:r>
          </a:p>
          <a:p>
            <a:r>
              <a:rPr lang="en-US" dirty="0" smtClean="0"/>
              <a:t>Identified by (local) id, involved elements refer to that id</a:t>
            </a:r>
          </a:p>
          <a:p>
            <a:r>
              <a:rPr lang="en-US" dirty="0" smtClean="0"/>
              <a:t>Specify severity (“error” or “warning”)</a:t>
            </a:r>
          </a:p>
          <a:p>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1526975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constraint example</a:t>
            </a:r>
            <a:endParaRPr lang="nl-NL" dirty="0"/>
          </a:p>
        </p:txBody>
      </p:sp>
      <p:sp>
        <p:nvSpPr>
          <p:cNvPr id="3" name="Content Placeholder 2"/>
          <p:cNvSpPr>
            <a:spLocks noGrp="1"/>
          </p:cNvSpPr>
          <p:nvPr>
            <p:ph idx="1"/>
          </p:nvPr>
        </p:nvSpPr>
        <p:spPr/>
        <p:txBody>
          <a:bodyPr/>
          <a:lstStyle/>
          <a:p>
            <a:r>
              <a:rPr lang="en-US" dirty="0" smtClean="0"/>
              <a:t>Patient’s </a:t>
            </a:r>
            <a:r>
              <a:rPr lang="en-US" dirty="0" err="1" smtClean="0"/>
              <a:t>birthDate</a:t>
            </a:r>
            <a:r>
              <a:rPr lang="en-US" dirty="0" smtClean="0"/>
              <a:t> &lt; </a:t>
            </a:r>
            <a:r>
              <a:rPr lang="en-US" dirty="0" err="1" smtClean="0"/>
              <a:t>deceasedDate</a:t>
            </a:r>
            <a:endParaRPr lang="en-US" dirty="0" smtClean="0"/>
          </a:p>
          <a:p>
            <a:r>
              <a:rPr lang="en-US" dirty="0" smtClean="0"/>
              <a:t>Express as text and </a:t>
            </a:r>
            <a:r>
              <a:rPr lang="en-US" dirty="0" err="1" smtClean="0"/>
              <a:t>xpath</a:t>
            </a:r>
            <a:r>
              <a:rPr lang="en-US" dirty="0" smtClean="0"/>
              <a:t> (left as an exercise to the reader ;-)</a:t>
            </a:r>
          </a:p>
          <a:p>
            <a:r>
              <a:rPr lang="en-US" dirty="0" smtClean="0"/>
              <a:t>Common context for both elements is Patient itself -&gt; add constraint to Patient (give an id, say “1”)</a:t>
            </a:r>
          </a:p>
          <a:p>
            <a:r>
              <a:rPr lang="en-US" dirty="0" smtClean="0"/>
              <a:t>Add reference to constraint “1” on both the </a:t>
            </a:r>
            <a:r>
              <a:rPr lang="en-US" dirty="0" err="1" smtClean="0"/>
              <a:t>birthDate</a:t>
            </a:r>
            <a:r>
              <a:rPr lang="en-US" dirty="0" smtClean="0"/>
              <a:t> and </a:t>
            </a:r>
            <a:r>
              <a:rPr lang="en-US" dirty="0" err="1" smtClean="0"/>
              <a:t>deceasedDate</a:t>
            </a:r>
            <a:r>
              <a:rPr lang="en-US" dirty="0" smtClean="0"/>
              <a:t> element</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902855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a:t>
            </a:r>
            <a:endParaRPr lang="nl-NL" dirty="0"/>
          </a:p>
        </p:txBody>
      </p:sp>
      <p:sp>
        <p:nvSpPr>
          <p:cNvPr id="3" name="Content Placeholder 2"/>
          <p:cNvSpPr>
            <a:spLocks noGrp="1"/>
          </p:cNvSpPr>
          <p:nvPr>
            <p:ph idx="1"/>
          </p:nvPr>
        </p:nvSpPr>
        <p:spPr>
          <a:xfrm>
            <a:off x="381000" y="4797152"/>
            <a:ext cx="8382000" cy="1512168"/>
          </a:xfrm>
        </p:spPr>
        <p:txBody>
          <a:bodyPr/>
          <a:lstStyle/>
          <a:p>
            <a:r>
              <a:rPr lang="en-US" dirty="0" smtClean="0"/>
              <a:t>Slicing = constraining a repeating element</a:t>
            </a:r>
          </a:p>
          <a:p>
            <a:r>
              <a:rPr lang="en-US" dirty="0" smtClean="0"/>
              <a:t>Base Composition has 0..* “Sections”</a:t>
            </a:r>
          </a:p>
          <a:p>
            <a:r>
              <a:rPr lang="en-US" dirty="0" smtClean="0"/>
              <a:t>Section has 0..1 element with content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
        <p:nvSpPr>
          <p:cNvPr id="6" name="Rectangle 5"/>
          <p:cNvSpPr/>
          <p:nvPr/>
        </p:nvSpPr>
        <p:spPr bwMode="auto">
          <a:xfrm>
            <a:off x="539552" y="1988840"/>
            <a:ext cx="2880320" cy="151216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Composition</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type: </a:t>
            </a:r>
            <a:r>
              <a:rPr lang="en-US" dirty="0" err="1" smtClean="0">
                <a:latin typeface="Arial" charset="0"/>
              </a:rPr>
              <a:t>CodeableConcept</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sp>
        <p:nvSpPr>
          <p:cNvPr id="7" name="Rectangle 6"/>
          <p:cNvSpPr/>
          <p:nvPr/>
        </p:nvSpPr>
        <p:spPr bwMode="auto">
          <a:xfrm>
            <a:off x="4572000" y="1988840"/>
            <a:ext cx="3096344" cy="122413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Section</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code: </a:t>
            </a:r>
            <a:r>
              <a:rPr kumimoji="0" lang="en-US" sz="1800" i="0" u="none" strike="noStrike" cap="none" normalizeH="0" baseline="0" dirty="0" err="1" smtClean="0">
                <a:ln>
                  <a:noFill/>
                </a:ln>
                <a:solidFill>
                  <a:schemeClr val="tx1"/>
                </a:solidFill>
                <a:effectLst/>
                <a:latin typeface="Arial" charset="0"/>
              </a:rPr>
              <a:t>CodeableConcept</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content: Resource(Any) 0..1</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cxnSp>
        <p:nvCxnSpPr>
          <p:cNvPr id="8" name="Straight Arrow Connector 7"/>
          <p:cNvCxnSpPr/>
          <p:nvPr/>
        </p:nvCxnSpPr>
        <p:spPr bwMode="auto">
          <a:xfrm>
            <a:off x="3491880" y="2718212"/>
            <a:ext cx="1080120" cy="26712"/>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3923928" y="2348880"/>
            <a:ext cx="530915" cy="369332"/>
          </a:xfrm>
          <a:prstGeom prst="rect">
            <a:avLst/>
          </a:prstGeom>
          <a:noFill/>
        </p:spPr>
        <p:txBody>
          <a:bodyPr wrap="none" rtlCol="0">
            <a:spAutoFit/>
          </a:bodyPr>
          <a:lstStyle/>
          <a:p>
            <a:r>
              <a:rPr lang="en-US" dirty="0" smtClean="0"/>
              <a:t>0..*</a:t>
            </a:r>
            <a:endParaRPr lang="nl-NL" dirty="0"/>
          </a:p>
        </p:txBody>
      </p:sp>
    </p:spTree>
    <p:extLst>
      <p:ext uri="{BB962C8B-B14F-4D97-AF65-F5344CB8AC3E}">
        <p14:creationId xmlns:p14="http://schemas.microsoft.com/office/powerpoint/2010/main" val="405807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Introduce ourselves</a:t>
            </a:r>
            <a:endParaRPr lang="en-US" dirty="0"/>
          </a:p>
        </p:txBody>
      </p:sp>
      <p:sp>
        <p:nvSpPr>
          <p:cNvPr id="8195" name="Rectangle 3"/>
          <p:cNvSpPr>
            <a:spLocks noGrp="1" noChangeArrowheads="1"/>
          </p:cNvSpPr>
          <p:nvPr>
            <p:ph idx="1"/>
          </p:nvPr>
        </p:nvSpPr>
        <p:spPr/>
        <p:txBody>
          <a:bodyPr/>
          <a:lstStyle/>
          <a:p>
            <a:r>
              <a:rPr lang="en-US" dirty="0" smtClean="0"/>
              <a:t>About your </a:t>
            </a:r>
            <a:r>
              <a:rPr lang="en-US" dirty="0" smtClean="0"/>
              <a:t>organization</a:t>
            </a:r>
            <a:endParaRPr lang="en-US" dirty="0" smtClean="0"/>
          </a:p>
          <a:p>
            <a:endParaRPr lang="en-US" dirty="0" smtClean="0"/>
          </a:p>
          <a:p>
            <a:r>
              <a:rPr lang="en-US" dirty="0" smtClean="0"/>
              <a:t>Interest in authoring profiles</a:t>
            </a:r>
            <a:endParaRPr lang="en-US" dirty="0" smtClean="0"/>
          </a:p>
          <a:p>
            <a:endParaRPr lang="en-US" dirty="0" smtClean="0"/>
          </a:p>
          <a:p>
            <a:r>
              <a:rPr lang="en-US" dirty="0" smtClean="0"/>
              <a:t>Near-future needs for profiles</a:t>
            </a:r>
            <a:endParaRPr lang="en-US" dirty="0" smtClean="0"/>
          </a:p>
          <a:p>
            <a:pPr marL="0" indent="0">
              <a:buNone/>
            </a:pPr>
            <a:endParaRPr lang="en-US" dirty="0"/>
          </a:p>
        </p:txBody>
      </p:sp>
      <p:sp>
        <p:nvSpPr>
          <p:cNvPr id="5" name="Slide Number Placeholder 4"/>
          <p:cNvSpPr>
            <a:spLocks noGrp="1"/>
          </p:cNvSpPr>
          <p:nvPr>
            <p:ph type="sldNum" sz="quarter" idx="4"/>
          </p:nvPr>
        </p:nvSpPr>
        <p:spPr/>
        <p:txBody>
          <a:bodyPr/>
          <a:lstStyle/>
          <a:p>
            <a:fld id="{64C44300-96F5-4E68-AEBC-759F83B9379E}" type="slidenum">
              <a:rPr lang="en-US" smtClean="0"/>
              <a:pPr/>
              <a:t>3</a:t>
            </a:fld>
            <a:endParaRPr lang="en-US"/>
          </a:p>
        </p:txBody>
      </p:sp>
    </p:spTree>
    <p:extLst>
      <p:ext uri="{BB962C8B-B14F-4D97-AF65-F5344CB8AC3E}">
        <p14:creationId xmlns:p14="http://schemas.microsoft.com/office/powerpoint/2010/main" val="848491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into a CCD</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
        <p:nvSpPr>
          <p:cNvPr id="6" name="Rectangle 5"/>
          <p:cNvSpPr/>
          <p:nvPr/>
        </p:nvSpPr>
        <p:spPr bwMode="auto">
          <a:xfrm>
            <a:off x="755576" y="1988840"/>
            <a:ext cx="2304256" cy="151216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Composition</a:t>
            </a:r>
          </a:p>
          <a:p>
            <a:pPr eaLnBrk="0" fontAlgn="base" hangingPunct="0">
              <a:spcBef>
                <a:spcPct val="0"/>
              </a:spcBef>
              <a:spcAft>
                <a:spcPct val="0"/>
              </a:spcAft>
            </a:pPr>
            <a:r>
              <a:rPr lang="en-US" dirty="0" smtClean="0">
                <a:latin typeface="Arial" charset="0"/>
              </a:rPr>
              <a:t>type </a:t>
            </a:r>
            <a:r>
              <a:rPr lang="en-US" dirty="0">
                <a:latin typeface="Arial" charset="0"/>
              </a:rPr>
              <a:t>= “34133-9” “Summarization of </a:t>
            </a:r>
          </a:p>
          <a:p>
            <a:pPr eaLnBrk="0" fontAlgn="base" hangingPunct="0">
              <a:spcBef>
                <a:spcPct val="0"/>
              </a:spcBef>
              <a:spcAft>
                <a:spcPct val="0"/>
              </a:spcAft>
            </a:pPr>
            <a:r>
              <a:rPr lang="en-US" dirty="0">
                <a:latin typeface="Arial" charset="0"/>
              </a:rPr>
              <a:t>episode note”</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sp>
        <p:nvSpPr>
          <p:cNvPr id="7" name="Rectangle 6"/>
          <p:cNvSpPr/>
          <p:nvPr/>
        </p:nvSpPr>
        <p:spPr bwMode="auto">
          <a:xfrm>
            <a:off x="4067944" y="1988840"/>
            <a:ext cx="4752528" cy="7560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Section</a:t>
            </a:r>
          </a:p>
          <a:p>
            <a:pPr eaLnBrk="0" fontAlgn="base" hangingPunct="0">
              <a:spcBef>
                <a:spcPct val="0"/>
              </a:spcBef>
              <a:spcAft>
                <a:spcPct val="0"/>
              </a:spcAft>
            </a:pPr>
            <a:r>
              <a:rPr lang="en-US" dirty="0">
                <a:latin typeface="Arial" charset="0"/>
              </a:rPr>
              <a:t>code = </a:t>
            </a:r>
            <a:r>
              <a:rPr lang="en-US" dirty="0" smtClean="0">
                <a:latin typeface="Arial" charset="0"/>
              </a:rPr>
              <a:t>42348-3 (“</a:t>
            </a:r>
            <a:r>
              <a:rPr lang="en-US" dirty="0">
                <a:latin typeface="Arial" charset="0"/>
              </a:rPr>
              <a:t>Advance directives</a:t>
            </a:r>
            <a:r>
              <a:rPr lang="en-US" dirty="0" smtClean="0">
                <a:latin typeface="Arial" charset="0"/>
              </a:rPr>
              <a:t>”)</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cxnSp>
        <p:nvCxnSpPr>
          <p:cNvPr id="8" name="Straight Arrow Connector 7"/>
          <p:cNvCxnSpPr>
            <a:endCxn id="7" idx="1"/>
          </p:cNvCxnSpPr>
          <p:nvPr/>
        </p:nvCxnSpPr>
        <p:spPr bwMode="auto">
          <a:xfrm flipV="1">
            <a:off x="3059832" y="2366882"/>
            <a:ext cx="1008112" cy="378042"/>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13" name="Rectangle 12"/>
          <p:cNvSpPr/>
          <p:nvPr/>
        </p:nvSpPr>
        <p:spPr bwMode="auto">
          <a:xfrm>
            <a:off x="4067944" y="2888940"/>
            <a:ext cx="4752528" cy="7560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Section</a:t>
            </a:r>
          </a:p>
          <a:p>
            <a:pPr eaLnBrk="0" fontAlgn="base" hangingPunct="0">
              <a:spcBef>
                <a:spcPct val="0"/>
              </a:spcBef>
              <a:spcAft>
                <a:spcPct val="0"/>
              </a:spcAft>
            </a:pPr>
            <a:r>
              <a:rPr lang="en-US" dirty="0">
                <a:latin typeface="Arial" charset="0"/>
              </a:rPr>
              <a:t>code =</a:t>
            </a:r>
            <a:r>
              <a:rPr lang="en-US" dirty="0" smtClean="0">
                <a:latin typeface="Arial" charset="0"/>
              </a:rPr>
              <a:t>11450-4 (“</a:t>
            </a:r>
            <a:r>
              <a:rPr lang="en-US" dirty="0">
                <a:latin typeface="Arial" charset="0"/>
              </a:rPr>
              <a:t>Problem list</a:t>
            </a:r>
            <a:r>
              <a:rPr lang="en-US" dirty="0" smtClean="0">
                <a:latin typeface="Arial" charset="0"/>
              </a:rPr>
              <a:t>”)</a:t>
            </a:r>
            <a:endParaRPr lang="en-US" b="1" dirty="0" smtClean="0">
              <a:latin typeface="Arial" charset="0"/>
            </a:endParaRPr>
          </a:p>
        </p:txBody>
      </p:sp>
      <p:cxnSp>
        <p:nvCxnSpPr>
          <p:cNvPr id="14" name="Straight Arrow Connector 13"/>
          <p:cNvCxnSpPr/>
          <p:nvPr/>
        </p:nvCxnSpPr>
        <p:spPr bwMode="auto">
          <a:xfrm>
            <a:off x="3059832" y="2744924"/>
            <a:ext cx="1008112" cy="522058"/>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18" name="Rectangle 17"/>
          <p:cNvSpPr/>
          <p:nvPr/>
        </p:nvSpPr>
        <p:spPr bwMode="auto">
          <a:xfrm>
            <a:off x="4067944" y="4293096"/>
            <a:ext cx="4752528" cy="7560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Section</a:t>
            </a:r>
          </a:p>
          <a:p>
            <a:pPr eaLnBrk="0" fontAlgn="base" hangingPunct="0">
              <a:spcBef>
                <a:spcPct val="0"/>
              </a:spcBef>
              <a:spcAft>
                <a:spcPct val="0"/>
              </a:spcAft>
            </a:pPr>
            <a:r>
              <a:rPr lang="en-US" dirty="0">
                <a:latin typeface="Arial" charset="0"/>
              </a:rPr>
              <a:t>code </a:t>
            </a:r>
            <a:r>
              <a:rPr lang="en-US" dirty="0" smtClean="0">
                <a:latin typeface="Arial" charset="0"/>
              </a:rPr>
              <a:t>= </a:t>
            </a:r>
            <a:r>
              <a:rPr lang="nl-NL" dirty="0" smtClean="0"/>
              <a:t>18776-5 (“</a:t>
            </a:r>
            <a:r>
              <a:rPr lang="nl-NL" dirty="0"/>
              <a:t>Treatment plan</a:t>
            </a:r>
            <a:r>
              <a:rPr lang="nl-NL" dirty="0" smtClean="0"/>
              <a:t>”)</a:t>
            </a:r>
            <a:endParaRPr lang="nl-NL" dirty="0"/>
          </a:p>
          <a:p>
            <a:pPr eaLnBrk="0" fontAlgn="base" hangingPunct="0">
              <a:spcBef>
                <a:spcPct val="0"/>
              </a:spcBef>
              <a:spcAft>
                <a:spcPct val="0"/>
              </a:spcAft>
            </a:pPr>
            <a:endParaRPr lang="en-US" b="1" dirty="0" smtClean="0">
              <a:latin typeface="Arial" charset="0"/>
            </a:endParaRPr>
          </a:p>
        </p:txBody>
      </p:sp>
      <p:cxnSp>
        <p:nvCxnSpPr>
          <p:cNvPr id="19" name="Straight Arrow Connector 18"/>
          <p:cNvCxnSpPr>
            <a:stCxn id="6" idx="3"/>
            <a:endCxn id="18" idx="1"/>
          </p:cNvCxnSpPr>
          <p:nvPr/>
        </p:nvCxnSpPr>
        <p:spPr bwMode="auto">
          <a:xfrm>
            <a:off x="3059832" y="2744924"/>
            <a:ext cx="1008112" cy="1926214"/>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23" name="TextBox 22"/>
          <p:cNvSpPr txBox="1"/>
          <p:nvPr/>
        </p:nvSpPr>
        <p:spPr>
          <a:xfrm>
            <a:off x="6124818" y="3717032"/>
            <a:ext cx="738664" cy="553998"/>
          </a:xfrm>
          <a:prstGeom prst="rect">
            <a:avLst/>
          </a:prstGeom>
          <a:noFill/>
        </p:spPr>
        <p:txBody>
          <a:bodyPr vert="eaVert" wrap="none" rtlCol="0">
            <a:spAutoFit/>
          </a:bodyPr>
          <a:lstStyle/>
          <a:p>
            <a:r>
              <a:rPr lang="en-US" sz="3600" b="1" dirty="0" smtClean="0"/>
              <a:t>…</a:t>
            </a:r>
            <a:endParaRPr lang="nl-NL" sz="3600" b="1" dirty="0"/>
          </a:p>
        </p:txBody>
      </p:sp>
      <p:sp>
        <p:nvSpPr>
          <p:cNvPr id="24" name="Content Placeholder 2"/>
          <p:cNvSpPr>
            <a:spLocks noGrp="1"/>
          </p:cNvSpPr>
          <p:nvPr>
            <p:ph idx="1"/>
          </p:nvPr>
        </p:nvSpPr>
        <p:spPr>
          <a:xfrm>
            <a:off x="381000" y="5229200"/>
            <a:ext cx="7719392" cy="864096"/>
          </a:xfrm>
        </p:spPr>
        <p:txBody>
          <a:bodyPr/>
          <a:lstStyle/>
          <a:p>
            <a:r>
              <a:rPr lang="en-US" sz="2400" dirty="0" smtClean="0"/>
              <a:t>“Slice” the repeating sections into a fixed set of profiled sections.</a:t>
            </a:r>
          </a:p>
          <a:p>
            <a:r>
              <a:rPr lang="en-US" sz="2400" dirty="0" smtClean="0"/>
              <a:t>“code” is fixed and is called the </a:t>
            </a:r>
            <a:r>
              <a:rPr lang="en-US" sz="2400" i="1" dirty="0" smtClean="0"/>
              <a:t>discriminator</a:t>
            </a:r>
            <a:endParaRPr lang="en-US" sz="2400" dirty="0" smtClean="0"/>
          </a:p>
        </p:txBody>
      </p:sp>
    </p:spTree>
    <p:extLst>
      <p:ext uri="{BB962C8B-B14F-4D97-AF65-F5344CB8AC3E}">
        <p14:creationId xmlns:p14="http://schemas.microsoft.com/office/powerpoint/2010/main" val="3131629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bindings</a:t>
            </a:r>
            <a:endParaRPr lang="nl-NL" dirty="0"/>
          </a:p>
        </p:txBody>
      </p:sp>
      <p:sp>
        <p:nvSpPr>
          <p:cNvPr id="3" name="Content Placeholder 2"/>
          <p:cNvSpPr>
            <a:spLocks noGrp="1"/>
          </p:cNvSpPr>
          <p:nvPr>
            <p:ph idx="1"/>
          </p:nvPr>
        </p:nvSpPr>
        <p:spPr/>
        <p:txBody>
          <a:bodyPr/>
          <a:lstStyle/>
          <a:p>
            <a:endParaRPr lang="nl-NL"/>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spTree>
    <p:extLst>
      <p:ext uri="{BB962C8B-B14F-4D97-AF65-F5344CB8AC3E}">
        <p14:creationId xmlns:p14="http://schemas.microsoft.com/office/powerpoint/2010/main" val="3669125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Message/Document</a:t>
            </a:r>
            <a:endParaRPr lang="nl-NL" dirty="0"/>
          </a:p>
        </p:txBody>
      </p:sp>
      <p:sp>
        <p:nvSpPr>
          <p:cNvPr id="3" name="Content Placeholder 2"/>
          <p:cNvSpPr>
            <a:spLocks noGrp="1"/>
          </p:cNvSpPr>
          <p:nvPr>
            <p:ph idx="1"/>
          </p:nvPr>
        </p:nvSpPr>
        <p:spPr/>
        <p:txBody>
          <a:bodyPr/>
          <a:lstStyle/>
          <a:p>
            <a:r>
              <a:rPr lang="en-US" dirty="0" smtClean="0"/>
              <a:t>Profile the </a:t>
            </a:r>
            <a:r>
              <a:rPr lang="en-US" dirty="0" err="1" smtClean="0"/>
              <a:t>MessageHeader.data</a:t>
            </a:r>
            <a:r>
              <a:rPr lang="en-US" dirty="0" smtClean="0"/>
              <a:t> : Resource(any), </a:t>
            </a:r>
            <a:r>
              <a:rPr lang="en-US" dirty="0" err="1" smtClean="0"/>
              <a:t>Composition.section</a:t>
            </a:r>
            <a:r>
              <a:rPr lang="en-US" dirty="0" smtClean="0"/>
              <a:t>, </a:t>
            </a:r>
            <a:r>
              <a:rPr lang="en-US" dirty="0" err="1" smtClean="0"/>
              <a:t>Composition.section.content</a:t>
            </a:r>
            <a:endParaRPr lang="en-US" dirty="0" smtClean="0"/>
          </a:p>
          <a:p>
            <a:r>
              <a:rPr lang="en-US" dirty="0" smtClean="0"/>
              <a:t>Use </a:t>
            </a:r>
            <a:r>
              <a:rPr lang="en-US" dirty="0" err="1" smtClean="0"/>
              <a:t>TypeRef.aggregation</a:t>
            </a:r>
            <a:endParaRPr lang="en-US" dirty="0" smtClean="0"/>
          </a:p>
          <a:p>
            <a:r>
              <a:rPr lang="en-US" dirty="0" smtClean="0"/>
              <a:t>Use </a:t>
            </a:r>
            <a:r>
              <a:rPr lang="en-US" dirty="0" err="1" smtClean="0"/>
              <a:t>TypeRef.profile</a:t>
            </a:r>
            <a:endParaRPr lang="en-US" dirty="0" smtClean="0"/>
          </a:p>
          <a:p>
            <a:r>
              <a:rPr lang="en-US" dirty="0" smtClean="0"/>
              <a:t>Any resource referenced by Composition SHOULD be aggregated</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spTree>
    <p:extLst>
      <p:ext uri="{BB962C8B-B14F-4D97-AF65-F5344CB8AC3E}">
        <p14:creationId xmlns:p14="http://schemas.microsoft.com/office/powerpoint/2010/main" val="1996792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extension</a:t>
            </a:r>
            <a:endParaRPr lang="nl-NL" dirty="0"/>
          </a:p>
        </p:txBody>
      </p:sp>
      <p:sp>
        <p:nvSpPr>
          <p:cNvPr id="3" name="Content Placeholder 2"/>
          <p:cNvSpPr>
            <a:spLocks noGrp="1"/>
          </p:cNvSpPr>
          <p:nvPr>
            <p:ph idx="1"/>
          </p:nvPr>
        </p:nvSpPr>
        <p:spPr/>
        <p:txBody>
          <a:bodyPr/>
          <a:lstStyle/>
          <a:p>
            <a:r>
              <a:rPr lang="en-US" dirty="0"/>
              <a:t>The profile definition above simply defines the extension "participation-agreement", and says that it is used with patient. But the profile above doesn't say that the server actually uses it. For the PHR provider to indicate that all the patients resources will use this resource, a profile on the patient resource is used:</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val="1962178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this tutorial</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a:p>
        </p:txBody>
      </p:sp>
    </p:spTree>
    <p:extLst>
      <p:ext uri="{BB962C8B-B14F-4D97-AF65-F5344CB8AC3E}">
        <p14:creationId xmlns:p14="http://schemas.microsoft.com/office/powerpoint/2010/main" val="2345457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Profiles</a:t>
            </a:r>
            <a:endParaRPr lang="nl-NL" dirty="0"/>
          </a:p>
        </p:txBody>
      </p:sp>
      <p:sp>
        <p:nvSpPr>
          <p:cNvPr id="3" name="Content Placeholder 2"/>
          <p:cNvSpPr>
            <a:spLocks noGrp="1"/>
          </p:cNvSpPr>
          <p:nvPr>
            <p:ph idx="1"/>
          </p:nvPr>
        </p:nvSpPr>
        <p:spPr/>
        <p:txBody>
          <a:bodyPr/>
          <a:lstStyle/>
          <a:p>
            <a:r>
              <a:rPr lang="en-US" dirty="0" smtClean="0"/>
              <a:t>Many </a:t>
            </a:r>
            <a:r>
              <a:rPr lang="en-US" dirty="0"/>
              <a:t>different contexts in </a:t>
            </a:r>
            <a:r>
              <a:rPr lang="en-US" dirty="0" smtClean="0"/>
              <a:t>healthcare, but a single set of Resources</a:t>
            </a:r>
          </a:p>
          <a:p>
            <a:r>
              <a:rPr lang="en-US" dirty="0" smtClean="0"/>
              <a:t>Need </a:t>
            </a:r>
            <a:r>
              <a:rPr lang="en-US" dirty="0"/>
              <a:t>to be able to describe restrictions </a:t>
            </a:r>
            <a:r>
              <a:rPr lang="en-US" dirty="0" smtClean="0"/>
              <a:t>based on use and context</a:t>
            </a:r>
          </a:p>
          <a:p>
            <a:r>
              <a:rPr lang="en-US" dirty="0" smtClean="0"/>
              <a:t>Allow </a:t>
            </a:r>
            <a:r>
              <a:rPr lang="en-US" dirty="0"/>
              <a:t>for these usage statements </a:t>
            </a:r>
            <a:r>
              <a:rPr lang="en-US" dirty="0" smtClean="0"/>
              <a:t>to:</a:t>
            </a:r>
          </a:p>
          <a:p>
            <a:pPr lvl="1"/>
            <a:r>
              <a:rPr lang="en-US" sz="2400" dirty="0" smtClean="0"/>
              <a:t>Authored in a structured manner</a:t>
            </a:r>
          </a:p>
          <a:p>
            <a:pPr lvl="1"/>
            <a:r>
              <a:rPr lang="en-US" sz="2400" dirty="0" smtClean="0"/>
              <a:t>Published in a repository</a:t>
            </a:r>
          </a:p>
          <a:p>
            <a:pPr lvl="1"/>
            <a:r>
              <a:rPr lang="en-US" sz="2400" dirty="0" smtClean="0"/>
              <a:t>Used </a:t>
            </a:r>
            <a:r>
              <a:rPr lang="en-US" sz="2400" dirty="0"/>
              <a:t>as the basis for </a:t>
            </a:r>
            <a:r>
              <a:rPr lang="en-US" sz="2400" dirty="0" smtClean="0"/>
              <a:t>validation, code</a:t>
            </a:r>
            <a:r>
              <a:rPr lang="en-US" sz="2400" dirty="0"/>
              <a:t>, report and UI generation.</a:t>
            </a:r>
            <a:endParaRPr lang="en-US" sz="2400" dirty="0"/>
          </a:p>
          <a:p>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87961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a resource</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4438650"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22008" y="2051713"/>
            <a:ext cx="3917192" cy="3416320"/>
          </a:xfrm>
          <a:prstGeom prst="rect">
            <a:avLst/>
          </a:prstGeom>
          <a:noFill/>
        </p:spPr>
        <p:txBody>
          <a:bodyPr wrap="square" rtlCol="0">
            <a:spAutoFit/>
          </a:bodyPr>
          <a:lstStyle/>
          <a:p>
            <a:r>
              <a:rPr lang="en-US" dirty="0" smtClean="0"/>
              <a:t>Demand that the identifier uses your national patient identifier</a:t>
            </a:r>
          </a:p>
          <a:p>
            <a:endParaRPr lang="en-US" dirty="0"/>
          </a:p>
          <a:p>
            <a:r>
              <a:rPr lang="en-US" dirty="0" smtClean="0"/>
              <a:t>Limit names to just 1 (instead of 0..*)</a:t>
            </a:r>
          </a:p>
          <a:p>
            <a:endParaRPr lang="en-US" dirty="0"/>
          </a:p>
          <a:p>
            <a:endParaRPr lang="en-US" dirty="0" smtClean="0"/>
          </a:p>
          <a:p>
            <a:r>
              <a:rPr lang="en-US" dirty="0" smtClean="0"/>
              <a:t>Limit </a:t>
            </a:r>
            <a:r>
              <a:rPr lang="en-US" dirty="0" err="1" smtClean="0"/>
              <a:t>maritalStatus</a:t>
            </a:r>
            <a:r>
              <a:rPr lang="en-US" dirty="0" smtClean="0"/>
              <a:t> to another set of codes that extends the one from HL7 international</a:t>
            </a:r>
          </a:p>
          <a:p>
            <a:endParaRPr lang="en-US" dirty="0"/>
          </a:p>
          <a:p>
            <a:r>
              <a:rPr lang="en-US" dirty="0" smtClean="0"/>
              <a:t>Add an extension to support “</a:t>
            </a:r>
            <a:r>
              <a:rPr lang="en-US" dirty="0" err="1" smtClean="0"/>
              <a:t>RaceCode</a:t>
            </a:r>
            <a:r>
              <a:rPr lang="en-US" dirty="0" smtClean="0"/>
              <a:t>”</a:t>
            </a:r>
          </a:p>
        </p:txBody>
      </p:sp>
      <p:cxnSp>
        <p:nvCxnSpPr>
          <p:cNvPr id="7" name="Straight Arrow Connector 6"/>
          <p:cNvCxnSpPr/>
          <p:nvPr/>
        </p:nvCxnSpPr>
        <p:spPr bwMode="auto">
          <a:xfrm flipH="1">
            <a:off x="2600325" y="2286000"/>
            <a:ext cx="2321683" cy="1524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2362200" y="2743200"/>
            <a:ext cx="2550284" cy="3810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a:off x="4343400" y="3886200"/>
            <a:ext cx="569084" cy="4572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a:off x="3637342" y="5257800"/>
            <a:ext cx="1275142" cy="8382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076056" y="5661248"/>
            <a:ext cx="2592288" cy="923330"/>
          </a:xfrm>
          <a:prstGeom prst="rect">
            <a:avLst/>
          </a:prstGeom>
          <a:noFill/>
        </p:spPr>
        <p:txBody>
          <a:bodyPr wrap="square" rtlCol="0">
            <a:spAutoFit/>
          </a:bodyPr>
          <a:lstStyle/>
          <a:p>
            <a:r>
              <a:rPr lang="en-US" i="1" dirty="0" smtClean="0"/>
              <a:t>Note: hardly any mandatory elements in the core spec!</a:t>
            </a:r>
            <a:endParaRPr lang="nl-NL" i="1" dirty="0"/>
          </a:p>
        </p:txBody>
      </p:sp>
    </p:spTree>
    <p:extLst>
      <p:ext uri="{BB962C8B-B14F-4D97-AF65-F5344CB8AC3E}">
        <p14:creationId xmlns:p14="http://schemas.microsoft.com/office/powerpoint/2010/main" val="162188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&amp; published</a:t>
            </a:r>
            <a:endParaRPr lang="nl-NL" dirty="0"/>
          </a:p>
        </p:txBody>
      </p:sp>
      <p:sp>
        <p:nvSpPr>
          <p:cNvPr id="3" name="Content Placeholder 2"/>
          <p:cNvSpPr>
            <a:spLocks noGrp="1"/>
          </p:cNvSpPr>
          <p:nvPr>
            <p:ph idx="1"/>
          </p:nvPr>
        </p:nvSpPr>
        <p:spPr/>
        <p:txBody>
          <a:bodyPr/>
          <a:lstStyle/>
          <a:p>
            <a:r>
              <a:rPr lang="en-US" dirty="0" smtClean="0"/>
              <a:t>A Profile is just a </a:t>
            </a:r>
            <a:r>
              <a:rPr lang="en-US" dirty="0" smtClean="0"/>
              <a:t>“normal” Resource</a:t>
            </a:r>
            <a:endParaRPr lang="en-US" dirty="0" smtClean="0"/>
          </a:p>
          <a:p>
            <a:r>
              <a:rPr lang="en-US" dirty="0" smtClean="0"/>
              <a:t>Any FHIR server could serve Profiles (just like Patients, Observations, etc…)</a:t>
            </a:r>
          </a:p>
          <a:p>
            <a:r>
              <a:rPr lang="en-US" dirty="0" smtClean="0"/>
              <a:t>So, any FHIR server is a profile repository</a:t>
            </a:r>
            <a:r>
              <a:rPr lang="en-US" dirty="0" smtClean="0"/>
              <a:t>!</a:t>
            </a:r>
          </a:p>
          <a:p>
            <a:endParaRPr lang="en-US" dirty="0" smtClean="0"/>
          </a:p>
          <a:p>
            <a:r>
              <a:rPr lang="en-US" dirty="0" smtClean="0"/>
              <a:t>A </a:t>
            </a:r>
            <a:r>
              <a:rPr lang="en-US" dirty="0" smtClean="0"/>
              <a:t>resource is simply referred to by its </a:t>
            </a:r>
            <a:r>
              <a:rPr lang="en-US" dirty="0" smtClean="0"/>
              <a:t>URI:</a:t>
            </a:r>
          </a:p>
          <a:p>
            <a:pPr marL="742950" lvl="2" indent="-342900">
              <a:buSzPct val="75000"/>
            </a:pPr>
            <a:r>
              <a:rPr lang="en-US" dirty="0"/>
              <a:t>e.g. http://</a:t>
            </a:r>
            <a:r>
              <a:rPr lang="en-US" dirty="0" smtClean="0"/>
              <a:t>hl7.org/fhir/Profile/iso-21090</a:t>
            </a:r>
            <a:endParaRPr lang="en-US" dirty="0"/>
          </a:p>
          <a:p>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a:t>
            </a:fld>
            <a:endParaRPr lang="en-CA"/>
          </a:p>
        </p:txBody>
      </p:sp>
    </p:spTree>
    <p:extLst>
      <p:ext uri="{BB962C8B-B14F-4D97-AF65-F5344CB8AC3E}">
        <p14:creationId xmlns:p14="http://schemas.microsoft.com/office/powerpoint/2010/main" val="3822135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own Arrow 12"/>
          <p:cNvSpPr/>
          <p:nvPr/>
        </p:nvSpPr>
        <p:spPr>
          <a:xfrm>
            <a:off x="2729305" y="2312064"/>
            <a:ext cx="1008112" cy="320117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nl-NL">
              <a:solidFill>
                <a:prstClr val="white"/>
              </a:solidFill>
            </a:endParaRPr>
          </a:p>
        </p:txBody>
      </p:sp>
      <p:pic>
        <p:nvPicPr>
          <p:cNvPr id="21" name="Picture 7" descr="http://www.freeworldmaps.net/europe/netherlands/netherlands-politcal-map-highres.jp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47664" y="3229031"/>
            <a:ext cx="781396" cy="11360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971600" y="4684303"/>
            <a:ext cx="1757705" cy="1553009"/>
            <a:chOff x="1068853" y="3382231"/>
            <a:chExt cx="1757705" cy="1164757"/>
          </a:xfrm>
        </p:grpSpPr>
        <p:pic>
          <p:nvPicPr>
            <p:cNvPr id="2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853" y="3614434"/>
              <a:ext cx="957064" cy="6217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449" y="3382231"/>
              <a:ext cx="957064" cy="6217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9494" y="3925285"/>
              <a:ext cx="957064" cy="6217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itle 3"/>
          <p:cNvSpPr>
            <a:spLocks noGrp="1"/>
          </p:cNvSpPr>
          <p:nvPr>
            <p:ph type="title"/>
          </p:nvPr>
        </p:nvSpPr>
        <p:spPr>
          <a:xfrm>
            <a:off x="395536" y="332657"/>
            <a:ext cx="6552728" cy="1152128"/>
          </a:xfrm>
        </p:spPr>
        <p:txBody>
          <a:bodyPr/>
          <a:lstStyle/>
          <a:p>
            <a:r>
              <a:rPr lang="en-US" dirty="0" smtClean="0"/>
              <a:t>Who publishes?</a:t>
            </a:r>
            <a:endParaRPr lang="nl-NL" dirty="0"/>
          </a:p>
        </p:txBody>
      </p:sp>
      <p:sp>
        <p:nvSpPr>
          <p:cNvPr id="6" name="TextBox 5"/>
          <p:cNvSpPr txBox="1"/>
          <p:nvPr/>
        </p:nvSpPr>
        <p:spPr>
          <a:xfrm>
            <a:off x="3851920" y="2339588"/>
            <a:ext cx="4608512" cy="369332"/>
          </a:xfrm>
          <a:prstGeom prst="rect">
            <a:avLst/>
          </a:prstGeom>
          <a:noFill/>
        </p:spPr>
        <p:txBody>
          <a:bodyPr wrap="square" rtlCol="0">
            <a:spAutoFit/>
          </a:bodyPr>
          <a:lstStyle/>
          <a:p>
            <a:r>
              <a:rPr lang="en-US" dirty="0" smtClean="0"/>
              <a:t>http://www.hl7.org/fhir/Profile/iso-21090</a:t>
            </a:r>
            <a:endParaRPr lang="nl-NL" dirty="0"/>
          </a:p>
        </p:txBody>
      </p:sp>
      <p:pic>
        <p:nvPicPr>
          <p:cNvPr id="1026" name="Picture 2" descr=" by Allen Enterpris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3431" y="1673464"/>
            <a:ext cx="1432132" cy="14321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851921" y="3638249"/>
            <a:ext cx="4608512" cy="369332"/>
          </a:xfrm>
          <a:prstGeom prst="rect">
            <a:avLst/>
          </a:prstGeom>
          <a:noFill/>
        </p:spPr>
        <p:txBody>
          <a:bodyPr wrap="square" rtlCol="0">
            <a:spAutoFit/>
          </a:bodyPr>
          <a:lstStyle/>
          <a:p>
            <a:r>
              <a:rPr lang="en-US" dirty="0" smtClean="0"/>
              <a:t>http://www.hl7.nl/fhir/Profile/patient-nl</a:t>
            </a:r>
            <a:endParaRPr lang="nl-NL" dirty="0"/>
          </a:p>
        </p:txBody>
      </p:sp>
      <p:sp>
        <p:nvSpPr>
          <p:cNvPr id="19" name="TextBox 18"/>
          <p:cNvSpPr txBox="1"/>
          <p:nvPr/>
        </p:nvSpPr>
        <p:spPr>
          <a:xfrm>
            <a:off x="3851920" y="5147900"/>
            <a:ext cx="4608512" cy="369332"/>
          </a:xfrm>
          <a:prstGeom prst="rect">
            <a:avLst/>
          </a:prstGeom>
          <a:noFill/>
        </p:spPr>
        <p:txBody>
          <a:bodyPr wrap="square" rtlCol="0">
            <a:spAutoFit/>
          </a:bodyPr>
          <a:lstStyle/>
          <a:p>
            <a:r>
              <a:rPr lang="en-US" dirty="0" smtClean="0"/>
              <a:t>http://www.health4all.org/fhir/Profile/</a:t>
            </a:r>
            <a:endParaRPr lang="nl-NL" dirty="0"/>
          </a:p>
        </p:txBody>
      </p:sp>
      <p:sp>
        <p:nvSpPr>
          <p:cNvPr id="12" name="Down Arrow 11"/>
          <p:cNvSpPr/>
          <p:nvPr/>
        </p:nvSpPr>
        <p:spPr>
          <a:xfrm rot="10800000">
            <a:off x="165336" y="2207199"/>
            <a:ext cx="1008112" cy="320117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nl-NL">
              <a:solidFill>
                <a:prstClr val="white"/>
              </a:solidFill>
            </a:endParaRPr>
          </a:p>
        </p:txBody>
      </p:sp>
    </p:spTree>
    <p:extLst>
      <p:ext uri="{BB962C8B-B14F-4D97-AF65-F5344CB8AC3E}">
        <p14:creationId xmlns:p14="http://schemas.microsoft.com/office/powerpoint/2010/main" val="329109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profiles</a:t>
            </a:r>
            <a:endParaRPr lang="nl-NL" dirty="0"/>
          </a:p>
        </p:txBody>
      </p:sp>
      <p:sp>
        <p:nvSpPr>
          <p:cNvPr id="3" name="Content Placeholder 2"/>
          <p:cNvSpPr>
            <a:spLocks noGrp="1"/>
          </p:cNvSpPr>
          <p:nvPr>
            <p:ph idx="1"/>
          </p:nvPr>
        </p:nvSpPr>
        <p:spPr/>
        <p:txBody>
          <a:bodyPr/>
          <a:lstStyle/>
          <a:p>
            <a:r>
              <a:rPr lang="en-US" dirty="0" smtClean="0"/>
              <a:t>When communicating a resource, you can indicate the profiles it </a:t>
            </a:r>
            <a:r>
              <a:rPr lang="en-US" dirty="0" smtClean="0"/>
              <a:t>conforms </a:t>
            </a:r>
            <a:r>
              <a:rPr lang="en-US" dirty="0" smtClean="0"/>
              <a:t>to.</a:t>
            </a:r>
          </a:p>
          <a:p>
            <a:r>
              <a:rPr lang="en-US" dirty="0" smtClean="0"/>
              <a:t>A server might explicitly state it only accepts resources conforming to a certain profile (and verify!)</a:t>
            </a:r>
          </a:p>
          <a:p>
            <a:r>
              <a:rPr lang="en-US" dirty="0" smtClean="0"/>
              <a:t>You can ask a FHIR server to validate a resource against a given profile</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a:p>
        </p:txBody>
      </p:sp>
    </p:spTree>
    <p:extLst>
      <p:ext uri="{BB962C8B-B14F-4D97-AF65-F5344CB8AC3E}">
        <p14:creationId xmlns:p14="http://schemas.microsoft.com/office/powerpoint/2010/main" val="2586004379"/>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8604</TotalTime>
  <Words>1439</Words>
  <Application>Microsoft Office PowerPoint</Application>
  <PresentationFormat>On-screen Show (4:3)</PresentationFormat>
  <Paragraphs>262</Paragraphs>
  <Slides>33</Slides>
  <Notes>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Refined</vt:lpstr>
      <vt:lpstr>Authoring Profiles</vt:lpstr>
      <vt:lpstr>Who am I?</vt:lpstr>
      <vt:lpstr>Introduce ourselves</vt:lpstr>
      <vt:lpstr>Contents of this tutorial</vt:lpstr>
      <vt:lpstr>The need for Profiles</vt:lpstr>
      <vt:lpstr>Profiling a resource</vt:lpstr>
      <vt:lpstr>Structured &amp; published</vt:lpstr>
      <vt:lpstr>Who publishes?</vt:lpstr>
      <vt:lpstr>Using profiles</vt:lpstr>
      <vt:lpstr>Tagging a Resource</vt:lpstr>
      <vt:lpstr>(Distributed) validation</vt:lpstr>
      <vt:lpstr>What’s in a profile?</vt:lpstr>
      <vt:lpstr>Profile metadata</vt:lpstr>
      <vt:lpstr>Authoring a Profile</vt:lpstr>
      <vt:lpstr>Extensions</vt:lpstr>
      <vt:lpstr>Extension definition</vt:lpstr>
      <vt:lpstr>Must support?</vt:lpstr>
      <vt:lpstr>Extending a name</vt:lpstr>
      <vt:lpstr>Extending an extension?</vt:lpstr>
      <vt:lpstr>The “Other” resource</vt:lpstr>
      <vt:lpstr>Authoring an extension</vt:lpstr>
      <vt:lpstr>Constraints</vt:lpstr>
      <vt:lpstr>Constraining cardinality</vt:lpstr>
      <vt:lpstr>Limit value domains</vt:lpstr>
      <vt:lpstr>Contextualize narrative</vt:lpstr>
      <vt:lpstr>Constraining Patient</vt:lpstr>
      <vt:lpstr>Add formal constraints</vt:lpstr>
      <vt:lpstr>Formal constraint example</vt:lpstr>
      <vt:lpstr>Slicing</vt:lpstr>
      <vt:lpstr>Slicing into a CCD</vt:lpstr>
      <vt:lpstr>Specifying bindings</vt:lpstr>
      <vt:lpstr>Message/Document</vt:lpstr>
      <vt:lpstr>Slicing extension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Ewout Kramer</cp:lastModifiedBy>
  <cp:revision>202</cp:revision>
  <dcterms:created xsi:type="dcterms:W3CDTF">2012-12-03T20:41:34Z</dcterms:created>
  <dcterms:modified xsi:type="dcterms:W3CDTF">2014-01-07T13:49:23Z</dcterms:modified>
</cp:coreProperties>
</file>