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324" r:id="rId3"/>
    <p:sldId id="281" r:id="rId4"/>
    <p:sldId id="282" r:id="rId5"/>
    <p:sldId id="283" r:id="rId6"/>
    <p:sldId id="284" r:id="rId7"/>
    <p:sldId id="285" r:id="rId8"/>
    <p:sldId id="286" r:id="rId9"/>
    <p:sldId id="313" r:id="rId10"/>
    <p:sldId id="316" r:id="rId11"/>
    <p:sldId id="315" r:id="rId12"/>
    <p:sldId id="289" r:id="rId13"/>
    <p:sldId id="301" r:id="rId14"/>
    <p:sldId id="298" r:id="rId15"/>
    <p:sldId id="303" r:id="rId16"/>
    <p:sldId id="391" r:id="rId17"/>
    <p:sldId id="359" r:id="rId18"/>
    <p:sldId id="346" r:id="rId19"/>
    <p:sldId id="319" r:id="rId20"/>
    <p:sldId id="320" r:id="rId21"/>
    <p:sldId id="321" r:id="rId22"/>
    <p:sldId id="322" r:id="rId23"/>
    <p:sldId id="323" r:id="rId24"/>
    <p:sldId id="325" r:id="rId25"/>
    <p:sldId id="326" r:id="rId26"/>
    <p:sldId id="327" r:id="rId27"/>
    <p:sldId id="338" r:id="rId28"/>
    <p:sldId id="288" r:id="rId29"/>
    <p:sldId id="339" r:id="rId30"/>
    <p:sldId id="340" r:id="rId31"/>
    <p:sldId id="341" r:id="rId32"/>
    <p:sldId id="342" r:id="rId33"/>
    <p:sldId id="343" r:id="rId34"/>
    <p:sldId id="344" r:id="rId35"/>
    <p:sldId id="290" r:id="rId36"/>
    <p:sldId id="299" r:id="rId37"/>
    <p:sldId id="300" r:id="rId38"/>
    <p:sldId id="292" r:id="rId39"/>
    <p:sldId id="390" r:id="rId40"/>
    <p:sldId id="347" r:id="rId41"/>
    <p:sldId id="348" r:id="rId42"/>
    <p:sldId id="355" r:id="rId43"/>
    <p:sldId id="356" r:id="rId44"/>
    <p:sldId id="349" r:id="rId45"/>
    <p:sldId id="385" r:id="rId46"/>
    <p:sldId id="386" r:id="rId47"/>
    <p:sldId id="350" r:id="rId48"/>
    <p:sldId id="351" r:id="rId49"/>
    <p:sldId id="352" r:id="rId50"/>
    <p:sldId id="353" r:id="rId51"/>
    <p:sldId id="358" r:id="rId52"/>
    <p:sldId id="309" r:id="rId53"/>
    <p:sldId id="388" r:id="rId54"/>
    <p:sldId id="360" r:id="rId55"/>
    <p:sldId id="389" r:id="rId56"/>
    <p:sldId id="361" r:id="rId57"/>
    <p:sldId id="362" r:id="rId58"/>
    <p:sldId id="363" r:id="rId59"/>
    <p:sldId id="364" r:id="rId60"/>
    <p:sldId id="365" r:id="rId61"/>
    <p:sldId id="384" r:id="rId62"/>
    <p:sldId id="334" r:id="rId63"/>
    <p:sldId id="379" r:id="rId64"/>
    <p:sldId id="378" r:id="rId65"/>
    <p:sldId id="377" r:id="rId66"/>
    <p:sldId id="376" r:id="rId67"/>
    <p:sldId id="375" r:id="rId68"/>
    <p:sldId id="374" r:id="rId69"/>
    <p:sldId id="373" r:id="rId70"/>
    <p:sldId id="380" r:id="rId71"/>
    <p:sldId id="372" r:id="rId72"/>
    <p:sldId id="371" r:id="rId73"/>
    <p:sldId id="381" r:id="rId74"/>
    <p:sldId id="331" r:id="rId75"/>
    <p:sldId id="295" r:id="rId76"/>
    <p:sldId id="336" r:id="rId77"/>
    <p:sldId id="366" r:id="rId78"/>
    <p:sldId id="367" r:id="rId79"/>
    <p:sldId id="368" r:id="rId80"/>
    <p:sldId id="369" r:id="rId81"/>
    <p:sldId id="382" r:id="rId82"/>
    <p:sldId id="332" r:id="rId83"/>
    <p:sldId id="383" r:id="rId84"/>
    <p:sldId id="333" r:id="rId85"/>
    <p:sldId id="296" r:id="rId86"/>
    <p:sldId id="329" r:id="rId87"/>
    <p:sldId id="337" r:id="rId88"/>
    <p:sldId id="279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8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2014-01-20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Maintains FHIR principles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Identifies risks, precepts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Handles coordination w/ external groups</a:t>
            </a:r>
          </a:p>
          <a:p>
            <a:pPr marL="0" indent="0">
              <a:buFontTx/>
              <a:buNone/>
            </a:pPr>
            <a:r>
              <a:rPr lang="en-US" dirty="0" smtClean="0"/>
              <a:t>FHIR Management Group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Coordinates</a:t>
            </a:r>
            <a:r>
              <a:rPr lang="en-US" baseline="0" dirty="0" smtClean="0"/>
              <a:t> 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Manages ballot process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Education delivery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Day-to-day activities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Modeling &amp; Methodology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Defines criteria for artifacts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Determines processes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Documents best practices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the actual development work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Core Team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Temporary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Takes on work Work Groups can’t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Expedites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What haven’t we talked about yet?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298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URLs, parameters, etc. all defined</a:t>
            </a:r>
          </a:p>
          <a:p>
            <a:r>
              <a:rPr lang="en-US" dirty="0" smtClean="0"/>
              <a:t>Choice of what operations to support</a:t>
            </a:r>
          </a:p>
          <a:p>
            <a:r>
              <a:rPr lang="en-US" dirty="0" smtClean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Published</a:t>
            </a:r>
            <a:r>
              <a:rPr lang="en-US" baseline="0" dirty="0" smtClean="0"/>
              <a:t> as HTML</a:t>
            </a:r>
          </a:p>
          <a:p>
            <a:r>
              <a:rPr lang="en-US" baseline="0" dirty="0" smtClean="0"/>
              <a:t>Published using validation process that performs consistency checks</a:t>
            </a:r>
          </a:p>
          <a:p>
            <a:r>
              <a:rPr lang="en-US" baseline="0" dirty="0" smtClean="0"/>
              <a:t>Really shouldn’t require much guidance to read, but a few things to call out</a:t>
            </a:r>
          </a:p>
          <a:p>
            <a:r>
              <a:rPr lang="en-US" baseline="0" dirty="0" smtClean="0"/>
              <a:t>Objective of spec is developer can skim and decide in &lt; day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994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89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11:15</a:t>
            </a:r>
          </a:p>
          <a:p>
            <a:r>
              <a:rPr lang="en-US" dirty="0" smtClean="0"/>
              <a:t>Core elements, Examples,</a:t>
            </a:r>
            <a:r>
              <a:rPr lang="en-US" baseline="0" dirty="0" smtClean="0"/>
              <a:t> definitions</a:t>
            </a:r>
          </a:p>
          <a:p>
            <a:r>
              <a:rPr lang="en-US" baseline="0" dirty="0" smtClean="0"/>
              <a:t>What do you think would be core in X?</a:t>
            </a:r>
          </a:p>
          <a:p>
            <a:r>
              <a:rPr lang="en-US" baseline="0" dirty="0" smtClean="0"/>
              <a:t>wiki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75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2064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510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683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 v3 gets it’s only check-mark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420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696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</a:p>
          <a:p>
            <a:r>
              <a:rPr lang="en-US" dirty="0" smtClean="0"/>
              <a:t>Text linkages not as important when not human-attested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890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345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57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dirty="0" smtClean="0"/>
              <a:t>Defined Structured Data</a:t>
            </a:r>
          </a:p>
          <a:p>
            <a:pPr lvl="2"/>
            <a:r>
              <a:rPr lang="en-AU" dirty="0" smtClean="0"/>
              <a:t>The logical, common contents of the resource</a:t>
            </a:r>
          </a:p>
          <a:p>
            <a:pPr lvl="2"/>
            <a:r>
              <a:rPr lang="en-AU" dirty="0" smtClean="0"/>
              <a:t>Mapped to formal definitions/RIM &amp; other formats</a:t>
            </a:r>
          </a:p>
          <a:p>
            <a:pPr lvl="1"/>
            <a:r>
              <a:rPr lang="en-AU" dirty="0" smtClean="0"/>
              <a:t>Extensions</a:t>
            </a:r>
          </a:p>
          <a:p>
            <a:pPr lvl="2"/>
            <a:r>
              <a:rPr lang="en-AU" dirty="0" smtClean="0"/>
              <a:t>“Non-common” requirements, but everyone can use</a:t>
            </a:r>
          </a:p>
          <a:p>
            <a:pPr lvl="2"/>
            <a:r>
              <a:rPr lang="en-AU" dirty="0" smtClean="0"/>
              <a:t>Published and managed</a:t>
            </a:r>
          </a:p>
          <a:p>
            <a:pPr lvl="1"/>
            <a:r>
              <a:rPr lang="en-AU" dirty="0" smtClean="0"/>
              <a:t>Narrative</a:t>
            </a:r>
          </a:p>
          <a:p>
            <a:pPr lvl="2"/>
            <a:r>
              <a:rPr lang="en-AU" dirty="0" smtClean="0"/>
              <a:t>Human readable (fall back)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2914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RESTful servers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wmf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2.jp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.jpg"/><Relationship Id="rId4" Type="http://schemas.openxmlformats.org/officeDocument/2006/relationships/hyperlink" Target="mailto:lloyd@lmckenzie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Jan. 20,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Highrise (</a:t>
            </a:r>
            <a:r>
              <a:rPr lang="en-AU" dirty="0" smtClean="0">
                <a:hlinkClick r:id="rId2"/>
              </a:rPr>
              <a:t>https://github.com/37signals/highrise-api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Drafted a healthcare exchange API based on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dirty="0" smtClean="0"/>
              <a:t>Building blocks – more on these to follow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Patient, Practitioner, Organization, Location,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Condition,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5805264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100-150 total - ever</a:t>
            </a:r>
            <a:endParaRPr lang="en-CA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uiExpand="1" build="p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695056" cy="592088"/>
          </a:xfrm>
        </p:spPr>
        <p:txBody>
          <a:bodyPr/>
          <a:lstStyle/>
          <a:p>
            <a:r>
              <a:rPr lang="en-AU" dirty="0" smtClean="0"/>
              <a:t>Resources have 3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691680" y="3907883"/>
            <a:ext cx="1800200" cy="1872208"/>
          </a:xfrm>
          <a:prstGeom prst="rect">
            <a:avLst/>
          </a:prstGeom>
          <a:solidFill>
            <a:srgbClr val="B6D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Defined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Structured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Data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1680" y="2467723"/>
            <a:ext cx="1800200" cy="720080"/>
          </a:xfrm>
          <a:prstGeom prst="rect">
            <a:avLst/>
          </a:prstGeom>
          <a:solidFill>
            <a:srgbClr val="97D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Extensions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1680" y="3187803"/>
            <a:ext cx="1800200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Narrative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601980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29614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16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420887"/>
            <a:ext cx="5439431" cy="381642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01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ither a datatype or nested elements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33691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11960" y="3176791"/>
            <a:ext cx="1616672" cy="1901825"/>
            <a:chOff x="4211960" y="3176791"/>
            <a:chExt cx="1616672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89094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Diagnostic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Principles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6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gforge.hl7.org/svn/fhir/trunk/presentations/2014-01 </a:t>
            </a:r>
            <a:r>
              <a:rPr lang="en-CA" dirty="0">
                <a:hlinkClick r:id="rId2"/>
              </a:rPr>
              <a:t>Tutorials/Introduction to </a:t>
            </a:r>
            <a:r>
              <a:rPr lang="en-CA" dirty="0" smtClean="0">
                <a:hlinkClick r:id="rId2"/>
              </a:rPr>
              <a:t>FHIR.pptx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71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Delphi, C#, Java – more to come</a:t>
            </a:r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Instances you can read and understand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sz="2400" dirty="0" smtClean="0">
                <a:sym typeface="Wingdings" pitchFamily="2" charset="2"/>
              </a:rPr>
              <a:t>Lots of examples (and they’re valid too)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0272" y="3133383"/>
            <a:ext cx="18722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7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XmlFhirReader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JsonTe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latin typeface="Consolas"/>
              </a:rPr>
              <a:t>//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JsonFhirRe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Resour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.IsTrue(errors.Count() == 0</a:t>
            </a:r>
            <a:endParaRPr lang="nl-NL" sz="700" noProof="1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of content in core specification is based on “80%” rule</a:t>
            </a:r>
          </a:p>
          <a:p>
            <a:pPr lvl="1"/>
            <a:r>
              <a:rPr lang="en-US" dirty="0" smtClean="0"/>
              <a:t>“We only include data elements if we are confident that 80% of implementations maintaining that resource will make use of the element”</a:t>
            </a:r>
          </a:p>
          <a:p>
            <a:pPr lvl="1"/>
            <a:r>
              <a:rPr lang="en-US" dirty="0" smtClean="0"/>
              <a:t>Other content pushed to extensions</a:t>
            </a:r>
          </a:p>
          <a:p>
            <a:pPr lvl="2"/>
            <a:r>
              <a:rPr lang="en-US" dirty="0" smtClean="0"/>
              <a:t>(more on this later)</a:t>
            </a:r>
          </a:p>
          <a:p>
            <a:r>
              <a:rPr lang="en-US" dirty="0" smtClean="0"/>
              <a:t>Easy to say, governance challenge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95536" y="1700808"/>
            <a:ext cx="864096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  <a:alpha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80%</a:t>
            </a:r>
            <a:endParaRPr lang="en-US" sz="287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  <a:alpha val="1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 rot="1342982">
            <a:off x="195075" y="2958290"/>
            <a:ext cx="864096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noFill/>
                  <a:prstDash val="solid"/>
                </a:ln>
                <a:solidFill>
                  <a:schemeClr val="accent1">
                    <a:alpha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http://...</a:t>
            </a:r>
            <a:endParaRPr lang="en-US" sz="16600" b="1" cap="none" spc="0" dirty="0">
              <a:ln w="12700">
                <a:noFill/>
                <a:prstDash val="solid"/>
              </a:ln>
              <a:solidFill>
                <a:schemeClr val="accent1">
                  <a:alpha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CDA taught HL7 a very important lesson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56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 bwMode="auto">
          <a:xfrm>
            <a:off x="1763688" y="2852936"/>
            <a:ext cx="4896544" cy="23042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348656" y="2924389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Governance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FGB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2798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Management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FMG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6774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Methodology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MnM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47864" y="1700808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Oversight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TSC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47864" y="5552661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Work Groups</a:t>
            </a:r>
            <a:endParaRPr kumimoji="0" lang="en-CA" sz="18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5536" y="5603040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Team</a:t>
            </a:r>
            <a:endParaRPr kumimoji="0" lang="en-CA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>
            <a:stCxn id="6" idx="3"/>
            <a:endCxn id="7" idx="0"/>
          </p:cNvCxnSpPr>
          <p:nvPr/>
        </p:nvCxnSpPr>
        <p:spPr bwMode="auto">
          <a:xfrm>
            <a:off x="5076848" y="3320433"/>
            <a:ext cx="215232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6" idx="1"/>
            <a:endCxn id="8" idx="0"/>
          </p:cNvCxnSpPr>
          <p:nvPr/>
        </p:nvCxnSpPr>
        <p:spPr bwMode="auto">
          <a:xfrm flipH="1">
            <a:off x="3131840" y="3320433"/>
            <a:ext cx="216816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 bwMode="auto">
          <a:xfrm>
            <a:off x="3995936" y="4329100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0" idx="2"/>
            <a:endCxn id="23" idx="0"/>
          </p:cNvCxnSpPr>
          <p:nvPr/>
        </p:nvCxnSpPr>
        <p:spPr bwMode="auto">
          <a:xfrm>
            <a:off x="4211960" y="24928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23" idx="4"/>
            <a:endCxn id="11" idx="0"/>
          </p:cNvCxnSpPr>
          <p:nvPr/>
        </p:nvCxnSpPr>
        <p:spPr bwMode="auto">
          <a:xfrm>
            <a:off x="4211960" y="5157192"/>
            <a:ext cx="0" cy="3954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3" idx="4"/>
            <a:endCxn id="12" idx="3"/>
          </p:cNvCxnSpPr>
          <p:nvPr/>
        </p:nvCxnSpPr>
        <p:spPr bwMode="auto">
          <a:xfrm flipH="1">
            <a:off x="2123728" y="5157192"/>
            <a:ext cx="2088232" cy="8418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59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and Architectures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out-of-the-box interoperability</a:t>
            </a:r>
          </a:p>
          <a:p>
            <a:r>
              <a:rPr lang="en-US" dirty="0" smtClean="0"/>
              <a:t>Leverage</a:t>
            </a:r>
            <a:r>
              <a:rPr lang="en-US" baseline="0" dirty="0" smtClean="0"/>
              <a:t> HTTP: GET, POST, etc.</a:t>
            </a:r>
          </a:p>
          <a:p>
            <a:r>
              <a:rPr lang="en-US" dirty="0" smtClean="0"/>
              <a:t>Pre-defined operations</a:t>
            </a:r>
          </a:p>
          <a:p>
            <a:pPr lvl="1"/>
            <a:r>
              <a:rPr lang="en-US" dirty="0" smtClean="0"/>
              <a:t>Create, Read, Update, Delete</a:t>
            </a:r>
          </a:p>
          <a:p>
            <a:pPr lvl="1"/>
            <a:r>
              <a:rPr lang="en-US" dirty="0" smtClean="0"/>
              <a:t>Also: History, Read Version, Search, Updates, Validate, Conformance &amp; </a:t>
            </a:r>
            <a:r>
              <a:rPr lang="en-US" dirty="0" smtClean="0"/>
              <a:t>Transaction</a:t>
            </a:r>
            <a:endParaRPr lang="en-US" dirty="0" smtClean="0"/>
          </a:p>
          <a:p>
            <a:r>
              <a:rPr lang="en-US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Lloyd McKenzie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Gordon Point Informatics (GPi)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One of FHIR’s 3 principle editors</a:t>
            </a:r>
          </a:p>
          <a:p>
            <a:pPr lvl="1"/>
            <a:r>
              <a:rPr lang="en-US" dirty="0" smtClean="0"/>
              <a:t>Co-chair FHIR Management Group</a:t>
            </a:r>
          </a:p>
          <a:p>
            <a:pPr lvl="1"/>
            <a:r>
              <a:rPr lang="en-US" dirty="0" smtClean="0"/>
              <a:t>Co-chair HL7 Modeling &amp; Methodology</a:t>
            </a:r>
          </a:p>
          <a:p>
            <a:pPr lvl="1"/>
            <a:r>
              <a:rPr lang="en-US" dirty="0" smtClean="0"/>
              <a:t>Chair HL7 Canada Architecture &amp; Infrastructure</a:t>
            </a:r>
          </a:p>
          <a:p>
            <a:pPr lvl="1"/>
            <a:r>
              <a:rPr lang="en-US" dirty="0" smtClean="0"/>
              <a:t>Heavily involved in HL7 and healthcare exchange for last 14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CDA</a:t>
            </a:r>
          </a:p>
          <a:p>
            <a:r>
              <a:rPr lang="en-US" dirty="0" smtClean="0"/>
              <a:t>Collection</a:t>
            </a:r>
            <a:r>
              <a:rPr lang="en-US" baseline="0" dirty="0" smtClean="0"/>
              <a:t> of resources bound together</a:t>
            </a:r>
          </a:p>
          <a:p>
            <a:pPr lvl="1"/>
            <a:r>
              <a:rPr lang="en-US" baseline="0" dirty="0" smtClean="0"/>
              <a:t>Root is a </a:t>
            </a:r>
            <a:r>
              <a:rPr lang="en-US" baseline="0" dirty="0" smtClean="0"/>
              <a:t>“Composition” </a:t>
            </a:r>
            <a:r>
              <a:rPr lang="en-US" baseline="0" dirty="0" smtClean="0"/>
              <a:t>resource</a:t>
            </a:r>
          </a:p>
          <a:p>
            <a:pPr lvl="1"/>
            <a:r>
              <a:rPr lang="en-US" baseline="0" dirty="0" smtClean="0"/>
              <a:t>Just like CDA header</a:t>
            </a:r>
          </a:p>
          <a:p>
            <a:r>
              <a:rPr lang="en-US" baseline="0" dirty="0" smtClean="0"/>
              <a:t>Sent as an ATOM feed</a:t>
            </a:r>
          </a:p>
          <a:p>
            <a:r>
              <a:rPr lang="en-US" baseline="0" dirty="0" smtClean="0"/>
              <a:t>One context</a:t>
            </a:r>
          </a:p>
          <a:p>
            <a:r>
              <a:rPr lang="en-US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v2 and v3 messaging</a:t>
            </a:r>
          </a:p>
          <a:p>
            <a:r>
              <a:rPr lang="en-US" dirty="0" smtClean="0"/>
              <a:t>Also a collection of resources as an ATOM feed</a:t>
            </a:r>
          </a:p>
          <a:p>
            <a:r>
              <a:rPr lang="en-US" dirty="0" smtClean="0"/>
              <a:t>Allows request/response behavior with bundles for both request and response</a:t>
            </a:r>
          </a:p>
          <a:p>
            <a:r>
              <a:rPr lang="en-US" dirty="0" smtClean="0"/>
              <a:t>Event-driven</a:t>
            </a:r>
          </a:p>
          <a:p>
            <a:pPr lvl="1"/>
            <a:r>
              <a:rPr lang="en-US" dirty="0" smtClean="0"/>
              <a:t>E.g. Send lab order, get back result</a:t>
            </a:r>
          </a:p>
          <a:p>
            <a:r>
              <a:rPr lang="en-US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whatever you like </a:t>
            </a:r>
          </a:p>
          <a:p>
            <a:pPr lvl="1"/>
            <a:r>
              <a:rPr lang="en-US" dirty="0" smtClean="0"/>
              <a:t>(based on SOA principles)</a:t>
            </a:r>
          </a:p>
          <a:p>
            <a:pPr lvl="1"/>
            <a:r>
              <a:rPr lang="en-US" dirty="0" smtClean="0"/>
              <a:t>Ultra complex workflows</a:t>
            </a:r>
          </a:p>
          <a:p>
            <a:pPr lvl="1"/>
            <a:r>
              <a:rPr lang="en-US" dirty="0" smtClean="0"/>
              <a:t>Ultra simple workflows</a:t>
            </a:r>
          </a:p>
          <a:p>
            <a:pPr lvl="1"/>
            <a:r>
              <a:rPr lang="en-US" dirty="0" smtClean="0"/>
              <a:t>Individual resources or collections (in Atom or other formats)</a:t>
            </a:r>
          </a:p>
          <a:p>
            <a:pPr lvl="1"/>
            <a:r>
              <a:rPr lang="en-US" dirty="0" smtClean="0"/>
              <a:t>Use HTTP or use something else</a:t>
            </a:r>
          </a:p>
          <a:p>
            <a:pPr lvl="1"/>
            <a:r>
              <a:rPr lang="en-US" dirty="0" smtClean="0"/>
              <a:t>Only constraint is that you’re passing around FHIR resources in some shape or manner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no assumptions about the architectural design of systems</a:t>
            </a:r>
          </a:p>
          <a:p>
            <a:pPr lvl="0"/>
            <a:r>
              <a:rPr lang="en-US" dirty="0" smtClean="0"/>
              <a:t>You can use it for</a:t>
            </a:r>
          </a:p>
          <a:p>
            <a:pPr lvl="1"/>
            <a:r>
              <a:rPr lang="en-US" dirty="0" smtClean="0"/>
              <a:t>Light or heavy</a:t>
            </a:r>
            <a:r>
              <a:rPr lang="en-US" baseline="0" dirty="0" smtClean="0"/>
              <a:t> c</a:t>
            </a:r>
            <a:r>
              <a:rPr lang="en-US" dirty="0" smtClean="0"/>
              <a:t>lients</a:t>
            </a:r>
          </a:p>
          <a:p>
            <a:pPr lvl="1"/>
            <a:r>
              <a:rPr lang="en-US" dirty="0" smtClean="0"/>
              <a:t>Central server or peer-to-peer</a:t>
            </a:r>
            <a:r>
              <a:rPr lang="en-US" baseline="0" dirty="0" smtClean="0"/>
              <a:t> sharing</a:t>
            </a:r>
          </a:p>
          <a:p>
            <a:pPr lvl="1"/>
            <a:r>
              <a:rPr lang="en-US" baseline="0" dirty="0" smtClean="0"/>
              <a:t>Push or pull</a:t>
            </a:r>
          </a:p>
          <a:p>
            <a:pPr lvl="1"/>
            <a:r>
              <a:rPr lang="en-US" dirty="0" smtClean="0"/>
              <a:t>Query</a:t>
            </a:r>
            <a:r>
              <a:rPr lang="en-US" baseline="0" dirty="0" smtClean="0"/>
              <a:t> or publish/subscribe</a:t>
            </a:r>
          </a:p>
          <a:p>
            <a:pPr lvl="1"/>
            <a:r>
              <a:rPr lang="en-US" baseline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65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6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often problematic in existing HL7 specs</a:t>
            </a:r>
          </a:p>
          <a:p>
            <a:pPr lvl="1"/>
            <a:r>
              <a:rPr lang="en-US" dirty="0" smtClean="0"/>
              <a:t>Z-segments in v2</a:t>
            </a:r>
          </a:p>
          <a:p>
            <a:pPr lvl="2"/>
            <a:r>
              <a:rPr lang="en-US" dirty="0" smtClean="0"/>
              <a:t>What does this mean?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ZSB|20080117|Q^57|4.30^uL</a:t>
            </a:r>
          </a:p>
          <a:p>
            <a:pPr lvl="1"/>
            <a:r>
              <a:rPr lang="en-US" dirty="0" smtClean="0"/>
              <a:t>Foreign namespaces in CDA/V3</a:t>
            </a:r>
          </a:p>
          <a:p>
            <a:pPr lvl="2"/>
            <a:r>
              <a:rPr lang="en-US" dirty="0" smtClean="0"/>
              <a:t>Break schemas</a:t>
            </a:r>
            <a:endParaRPr lang="en-US" dirty="0"/>
          </a:p>
          <a:p>
            <a:r>
              <a:rPr lang="en-US" dirty="0" smtClean="0"/>
              <a:t>Simple choice – design for absolutely everything or allow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6146" name="Picture 2" descr="C:\Users\office\AppData\Local\Microsoft\Windows\Temporary Internet Files\Content.IE5\272C75AG\MC900048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46574"/>
            <a:ext cx="98107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without the pain…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built into the wire format</a:t>
            </a:r>
          </a:p>
          <a:p>
            <a:pPr lvl="1"/>
            <a:r>
              <a:rPr lang="en-US" dirty="0" smtClean="0"/>
              <a:t>All conformant systems can “handle” any possible extension - Just a bucket of “other stuff”</a:t>
            </a:r>
          </a:p>
          <a:p>
            <a:pPr lvl="0"/>
            <a:r>
              <a:rPr lang="en-US" dirty="0" smtClean="0"/>
              <a:t>Use </a:t>
            </a:r>
            <a:r>
              <a:rPr lang="en-US" dirty="0" err="1" smtClean="0"/>
              <a:t>modifierExtension</a:t>
            </a:r>
            <a:r>
              <a:rPr lang="en-US" dirty="0" smtClean="0"/>
              <a:t> </a:t>
            </a:r>
            <a:r>
              <a:rPr lang="en-US" dirty="0" smtClean="0"/>
              <a:t>to flag extensions that “change things”</a:t>
            </a:r>
          </a:p>
          <a:p>
            <a:pPr lvl="0"/>
            <a:r>
              <a:rPr lang="en-US" dirty="0" smtClean="0"/>
              <a:t>Require formal definitions of extensions to be available in interoperability space</a:t>
            </a:r>
          </a:p>
          <a:p>
            <a:pPr lvl="0"/>
            <a:r>
              <a:rPr lang="en-US" dirty="0" smtClean="0"/>
              <a:t>Extensions rendered in human readable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FHIR Spec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3" y="247812"/>
            <a:ext cx="7364605" cy="627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23909" y="2457243"/>
            <a:ext cx="3320091" cy="1180142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(FHIR home)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67744" y="3789040"/>
            <a:ext cx="1599203" cy="1080120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4531" y="2060848"/>
            <a:ext cx="332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hl7.org/</a:t>
            </a:r>
            <a:r>
              <a:rPr lang="en-US" sz="4400" b="1" dirty="0" err="1" smtClean="0">
                <a:solidFill>
                  <a:srgbClr val="FF0000"/>
                </a:solidFill>
              </a:rPr>
              <a:t>fhir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background with HL7?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2? </a:t>
            </a:r>
            <a:r>
              <a:rPr lang="en-US" dirty="0"/>
              <a:t>v</a:t>
            </a:r>
            <a:r>
              <a:rPr lang="en-US" dirty="0" smtClean="0"/>
              <a:t>3? CDA? Brand new?</a:t>
            </a:r>
          </a:p>
          <a:p>
            <a:r>
              <a:rPr lang="en-US" dirty="0" smtClean="0"/>
              <a:t>What’s your role?</a:t>
            </a:r>
          </a:p>
          <a:p>
            <a:pPr lvl="1"/>
            <a:r>
              <a:rPr lang="en-US" dirty="0" smtClean="0"/>
              <a:t>Developer? Manager? Clinician? Other?</a:t>
            </a:r>
          </a:p>
          <a:p>
            <a:r>
              <a:rPr lang="en-US" dirty="0" smtClean="0"/>
              <a:t>What’s the single most important thing for you to get out of today’s course?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2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7" y="1700808"/>
            <a:ext cx="855204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(cont’d)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Based on w3c schema and ISO data</a:t>
            </a:r>
            <a:r>
              <a:rPr lang="en-US" sz="2800" baseline="0" dirty="0" smtClean="0"/>
              <a:t> types</a:t>
            </a:r>
          </a:p>
          <a:p>
            <a:r>
              <a:rPr lang="en-US" sz="2800" baseline="0" dirty="0" smtClean="0"/>
              <a:t>Stick to the “80% rule” – only expose what most will use</a:t>
            </a:r>
          </a:p>
          <a:p>
            <a:r>
              <a:rPr lang="en-US" sz="2800" baseline="0" dirty="0" smtClean="0"/>
              <a:t>Data types can have extensions too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552728" cy="28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flavorId, nullFlavor, controlAct root &amp; extension, validTime low and high</a:t>
            </a:r>
          </a:p>
          <a:p>
            <a:pPr lvl="1"/>
            <a:r>
              <a:rPr lang="en-US" dirty="0" smtClean="0"/>
              <a:t>displayName with language and translations</a:t>
            </a:r>
          </a:p>
          <a:p>
            <a:pPr lvl="1"/>
            <a:r>
              <a:rPr lang="en-US" dirty="0" smtClean="0"/>
              <a:t>originalText with mediaType, language, compression, integrityCheck,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3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</a:t>
            </a:r>
            <a:r>
              <a:rPr lang="en-US" b="1" dirty="0" smtClean="0"/>
              <a:t>code system version, value set id, value set version</a:t>
            </a:r>
            <a:r>
              <a:rPr lang="en-US" strike="sngStrike" dirty="0" smtClean="0">
                <a:solidFill>
                  <a:srgbClr val="FF0000"/>
                </a:solidFill>
              </a:rPr>
              <a:t>, coding rationale, updateMode, flavorId, nullFlavor, controlAct root &amp; extension, validTime low and high</a:t>
            </a:r>
          </a:p>
          <a:p>
            <a:pPr lvl="1"/>
            <a:r>
              <a:rPr lang="en-US" b="1" dirty="0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mediaType, language, compression, integrityCheck,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74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for coded data of varying complexity</a:t>
            </a:r>
          </a:p>
          <a:p>
            <a:r>
              <a:rPr lang="en-US" baseline="0" dirty="0" smtClean="0"/>
              <a:t>Some codes defined as part of resource, others referenced from external vocabularies</a:t>
            </a:r>
          </a:p>
          <a:p>
            <a:pPr lvl="1"/>
            <a:r>
              <a:rPr lang="en-US" baseline="0" dirty="0" smtClean="0"/>
              <a:t>LOINC, SNOMED, UCUM, etc.</a:t>
            </a:r>
          </a:p>
          <a:p>
            <a:pPr lvl="0"/>
            <a:r>
              <a:rPr lang="en-US" dirty="0" smtClean="0"/>
              <a:t>Recognition some</a:t>
            </a:r>
            <a:r>
              <a:rPr lang="en-US" baseline="0" dirty="0" smtClean="0"/>
              <a:t> will differ by implementation space</a:t>
            </a:r>
          </a:p>
          <a:p>
            <a:pPr lvl="0"/>
            <a:r>
              <a:rPr lang="en-US" baseline="0" dirty="0" smtClean="0"/>
              <a:t>Use Value Set resource to define allowed code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Document</a:t>
            </a:r>
            <a:endParaRPr lang="en-US" dirty="0" smtClean="0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499992" y="1828800"/>
            <a:ext cx="4263008" cy="4480520"/>
          </a:xfrm>
        </p:spPr>
        <p:txBody>
          <a:bodyPr/>
          <a:lstStyle/>
          <a:p>
            <a:r>
              <a:rPr lang="en-US" sz="2400" dirty="0" smtClean="0"/>
              <a:t>A point in time collection of resources</a:t>
            </a:r>
          </a:p>
          <a:p>
            <a:r>
              <a:rPr lang="en-US" sz="2400" dirty="0" smtClean="0"/>
              <a:t>Can be a </a:t>
            </a:r>
            <a:r>
              <a:rPr lang="ja-JP" altLang="en-US" sz="2400" dirty="0" smtClean="0"/>
              <a:t>‘</a:t>
            </a:r>
            <a:r>
              <a:rPr lang="en-US" sz="2400" dirty="0" smtClean="0"/>
              <a:t>stand alone</a:t>
            </a:r>
            <a:r>
              <a:rPr lang="ja-JP" altLang="en-US" sz="2400" dirty="0" smtClean="0"/>
              <a:t>’</a:t>
            </a:r>
            <a:r>
              <a:rPr lang="en-US" sz="2400" dirty="0" smtClean="0"/>
              <a:t> document (like CDA) or a aggregated resource type (often profiled)</a:t>
            </a:r>
          </a:p>
          <a:p>
            <a:r>
              <a:rPr lang="ja-JP" altLang="en-US" sz="2400" dirty="0" smtClean="0"/>
              <a:t>‘</a:t>
            </a:r>
            <a:r>
              <a:rPr lang="en-US" sz="2400" dirty="0" smtClean="0"/>
              <a:t>child</a:t>
            </a:r>
            <a:r>
              <a:rPr lang="ja-JP" altLang="en-US" sz="2400" dirty="0" smtClean="0"/>
              <a:t>’</a:t>
            </a:r>
            <a:r>
              <a:rPr lang="en-US" sz="2400" dirty="0" smtClean="0"/>
              <a:t> resources are like CDA sections</a:t>
            </a:r>
          </a:p>
          <a:p>
            <a:r>
              <a:rPr lang="en-US" sz="2400" dirty="0" smtClean="0"/>
              <a:t>Composition resource acts like CDA header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D9570176-4252-E04E-ABE3-F5AE690C57AF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97570" y="1979952"/>
            <a:ext cx="3887787" cy="2952750"/>
            <a:chOff x="0" y="0"/>
            <a:chExt cx="2449" cy="1859"/>
          </a:xfrm>
        </p:grpSpPr>
        <p:sp>
          <p:nvSpPr>
            <p:cNvPr id="36866" name="AutoShape 2"/>
            <p:cNvSpPr>
              <a:spLocks/>
            </p:cNvSpPr>
            <p:nvPr/>
          </p:nvSpPr>
          <p:spPr bwMode="auto">
            <a:xfrm>
              <a:off x="0" y="0"/>
              <a:ext cx="2449" cy="1859"/>
            </a:xfrm>
            <a:prstGeom prst="roundRect">
              <a:avLst>
                <a:gd name="adj" fmla="val 16667"/>
              </a:avLst>
            </a:prstGeom>
            <a:solidFill>
              <a:srgbClr val="E9CBC3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5" name="Rectangle 3"/>
            <p:cNvSpPr>
              <a:spLocks/>
            </p:cNvSpPr>
            <p:nvPr/>
          </p:nvSpPr>
          <p:spPr bwMode="auto">
            <a:xfrm>
              <a:off x="92" y="90"/>
              <a:ext cx="2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Atom</a:t>
              </a:r>
            </a:p>
          </p:txBody>
        </p:sp>
      </p:grp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1405632" y="3427752"/>
            <a:ext cx="2592388" cy="649288"/>
            <a:chOff x="0" y="0"/>
            <a:chExt cx="1632" cy="408"/>
          </a:xfrm>
        </p:grpSpPr>
        <p:sp>
          <p:nvSpPr>
            <p:cNvPr id="36871" name="AutoShape 7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3" name="Rectangle 8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1</a:t>
              </a:r>
            </a:p>
          </p:txBody>
        </p:sp>
      </p:grp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1405632" y="4207215"/>
            <a:ext cx="2592388" cy="649287"/>
            <a:chOff x="0" y="0"/>
            <a:chExt cx="1632" cy="408"/>
          </a:xfrm>
        </p:grpSpPr>
        <p:sp>
          <p:nvSpPr>
            <p:cNvPr id="36874" name="AutoShape 10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1" name="Rectangle 11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2</a:t>
              </a:r>
            </a:p>
          </p:txBody>
        </p:sp>
      </p:grpSp>
      <p:sp>
        <p:nvSpPr>
          <p:cNvPr id="36877" name="Rectangle 13"/>
          <p:cNvSpPr>
            <a:spLocks/>
          </p:cNvSpPr>
          <p:nvPr/>
        </p:nvSpPr>
        <p:spPr bwMode="auto">
          <a:xfrm>
            <a:off x="707132" y="2454615"/>
            <a:ext cx="3251200" cy="774700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Composition Resource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6879" name="AutoShape 15"/>
          <p:cNvSpPr>
            <a:spLocks/>
          </p:cNvSpPr>
          <p:nvPr/>
        </p:nvSpPr>
        <p:spPr bwMode="auto">
          <a:xfrm rot="16200000" flipH="1">
            <a:off x="980182" y="3438865"/>
            <a:ext cx="635000" cy="21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0" name="AutoShape 16"/>
          <p:cNvSpPr>
            <a:spLocks/>
          </p:cNvSpPr>
          <p:nvPr/>
        </p:nvSpPr>
        <p:spPr bwMode="auto">
          <a:xfrm rot="16200000" flipH="1">
            <a:off x="514251" y="3614283"/>
            <a:ext cx="1277937" cy="508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Message</a:t>
            </a:r>
            <a:endParaRPr lang="en-US" dirty="0" smtClean="0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283322" y="1828800"/>
            <a:ext cx="4479677" cy="4480520"/>
          </a:xfrm>
        </p:spPr>
        <p:txBody>
          <a:bodyPr/>
          <a:lstStyle/>
          <a:p>
            <a:r>
              <a:rPr lang="en-US" sz="2000" dirty="0" smtClean="0">
                <a:sym typeface="Gill Sans MT" charset="0"/>
              </a:rPr>
              <a:t>Collection of resources sent as a result of some real-world event intended to accomplish a particular purpose </a:t>
            </a:r>
          </a:p>
          <a:p>
            <a:r>
              <a:rPr lang="en-US" sz="2000" dirty="0" smtClean="0">
                <a:sym typeface="Gill Sans MT" charset="0"/>
              </a:rPr>
              <a:t>Event Codes &amp; Definitions, like HL7 v2 </a:t>
            </a:r>
          </a:p>
          <a:p>
            <a:r>
              <a:rPr lang="en-US" sz="2000" dirty="0" smtClean="0">
                <a:sym typeface="Gill Sans MT" charset="0"/>
              </a:rPr>
              <a:t>V2 segments map ~ to resources</a:t>
            </a:r>
          </a:p>
          <a:p>
            <a:r>
              <a:rPr lang="en-US" sz="2000" dirty="0" smtClean="0">
                <a:sym typeface="Gill Sans MT" charset="0"/>
              </a:rPr>
              <a:t>Includes a </a:t>
            </a:r>
            <a:r>
              <a:rPr lang="ja-JP" altLang="en-US" sz="2000" dirty="0" smtClean="0">
                <a:sym typeface="Gill Sans MT" charset="0"/>
              </a:rPr>
              <a:t>“</a:t>
            </a:r>
            <a:r>
              <a:rPr lang="en-US" sz="2000" dirty="0" err="1" smtClean="0">
                <a:sym typeface="Gill Sans MT" charset="0"/>
              </a:rPr>
              <a:t>MessageHeader</a:t>
            </a:r>
            <a:r>
              <a:rPr lang="ja-JP" altLang="en-US" sz="2000" dirty="0" smtClean="0">
                <a:sym typeface="Gill Sans MT" charset="0"/>
              </a:rPr>
              <a:t>”</a:t>
            </a:r>
            <a:r>
              <a:rPr lang="en-US" sz="2000" dirty="0" smtClean="0">
                <a:sym typeface="Gill Sans MT" charset="0"/>
              </a:rPr>
              <a:t> resource, similar in purpose to Message wrapper and MSH segment</a:t>
            </a:r>
          </a:p>
          <a:p>
            <a:r>
              <a:rPr lang="en-US" sz="2000" dirty="0" smtClean="0">
                <a:sym typeface="Gill Sans MT" charset="0"/>
              </a:rPr>
              <a:t>May have associated behavior</a:t>
            </a:r>
          </a:p>
          <a:p>
            <a:r>
              <a:rPr lang="en-US" sz="2000" dirty="0" smtClean="0">
                <a:sym typeface="Gill Sans MT" charset="0"/>
              </a:rPr>
              <a:t>Can be conveyed via MLLP,  SOAP or other means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21058C90-8180-FB4C-A4EE-A645CD610022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95536" y="1988418"/>
            <a:ext cx="3887787" cy="2952750"/>
            <a:chOff x="395536" y="1988418"/>
            <a:chExt cx="3887787" cy="2952750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988418"/>
              <a:ext cx="3887787" cy="2952750"/>
              <a:chOff x="395536" y="1700808"/>
              <a:chExt cx="3887787" cy="2952750"/>
            </a:xfrm>
          </p:grpSpPr>
          <p:grpSp>
            <p:nvGrpSpPr>
              <p:cNvPr id="39939" name="Group 4"/>
              <p:cNvGrpSpPr>
                <a:grpSpLocks/>
              </p:cNvGrpSpPr>
              <p:nvPr/>
            </p:nvGrpSpPr>
            <p:grpSpPr bwMode="auto">
              <a:xfrm>
                <a:off x="395536" y="1700808"/>
                <a:ext cx="3887787" cy="2952750"/>
                <a:chOff x="0" y="0"/>
                <a:chExt cx="2449" cy="1859"/>
              </a:xfrm>
            </p:grpSpPr>
            <p:sp>
              <p:nvSpPr>
                <p:cNvPr id="38914" name="AutoShape 2"/>
                <p:cNvSpPr>
                  <a:spLocks/>
                </p:cNvSpPr>
                <p:nvPr/>
              </p:nvSpPr>
              <p:spPr bwMode="auto">
                <a:xfrm>
                  <a:off x="0" y="0"/>
                  <a:ext cx="2449" cy="18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9CBC3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3" name="Rectangle 3"/>
                <p:cNvSpPr>
                  <a:spLocks/>
                </p:cNvSpPr>
                <p:nvPr/>
              </p:nvSpPr>
              <p:spPr bwMode="auto">
                <a:xfrm>
                  <a:off x="92" y="90"/>
                  <a:ext cx="2264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Atom</a:t>
                  </a:r>
                </a:p>
              </p:txBody>
            </p:sp>
          </p:grpSp>
          <p:grpSp>
            <p:nvGrpSpPr>
              <p:cNvPr id="39942" name="Group 9"/>
              <p:cNvGrpSpPr>
                <a:grpSpLocks/>
              </p:cNvGrpSpPr>
              <p:nvPr/>
            </p:nvGrpSpPr>
            <p:grpSpPr bwMode="auto">
              <a:xfrm>
                <a:off x="1403598" y="3192463"/>
                <a:ext cx="2592388" cy="649288"/>
                <a:chOff x="0" y="0"/>
                <a:chExt cx="1632" cy="408"/>
              </a:xfrm>
            </p:grpSpPr>
            <p:sp>
              <p:nvSpPr>
                <p:cNvPr id="38919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1" name="Rectangle 8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 dirty="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1</a:t>
                  </a:r>
                </a:p>
              </p:txBody>
            </p:sp>
          </p:grpSp>
          <p:grpSp>
            <p:nvGrpSpPr>
              <p:cNvPr id="39943" name="Group 12"/>
              <p:cNvGrpSpPr>
                <a:grpSpLocks/>
              </p:cNvGrpSpPr>
              <p:nvPr/>
            </p:nvGrpSpPr>
            <p:grpSpPr bwMode="auto">
              <a:xfrm>
                <a:off x="1403598" y="3971926"/>
                <a:ext cx="2592388" cy="649287"/>
                <a:chOff x="0" y="0"/>
                <a:chExt cx="1632" cy="408"/>
              </a:xfrm>
            </p:grpSpPr>
            <p:sp>
              <p:nvSpPr>
                <p:cNvPr id="38922" name="AutoShape 10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49" name="Rectangle 11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2</a:t>
                  </a:r>
                </a:p>
              </p:txBody>
            </p:sp>
          </p:grpSp>
          <p:sp>
            <p:nvSpPr>
              <p:cNvPr id="38925" name="Rectangle 13"/>
              <p:cNvSpPr>
                <a:spLocks/>
              </p:cNvSpPr>
              <p:nvPr/>
            </p:nvSpPr>
            <p:spPr bwMode="auto">
              <a:xfrm>
                <a:off x="705098" y="2181226"/>
                <a:ext cx="3251200" cy="774700"/>
              </a:xfrm>
              <a:prstGeom prst="rect">
                <a:avLst/>
              </a:prstGeom>
              <a:solidFill>
                <a:srgbClr val="FEF0CD"/>
              </a:solidFill>
              <a:ln w="9525" cap="flat">
                <a:solidFill>
                  <a:srgbClr val="338F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3000" dir="5400000" algn="ctr" rotWithShape="0">
                  <a:schemeClr val="bg2">
                    <a:alpha val="34999"/>
                  </a:schemeClr>
                </a:outerShdw>
              </a:effectLst>
            </p:spPr>
            <p:txBody>
              <a:bodyPr lIns="38100" tIns="38100" rIns="38100" bIns="38100" anchor="ctr"/>
              <a:lstStyle/>
              <a:p>
                <a:pPr>
                  <a:defRPr/>
                </a:pPr>
                <a:r>
                  <a:rPr lang="en-US" sz="18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MessageHeader</a:t>
                </a:r>
                <a:r>
                  <a:rPr lang="en-US" sz="18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 Resource</a:t>
                </a:r>
                <a:endParaRPr lang="en-US" sz="4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  <a:sym typeface="Calibri" charset="0"/>
                </a:endParaRPr>
              </a:p>
            </p:txBody>
          </p:sp>
        </p:grpSp>
        <p:sp>
          <p:nvSpPr>
            <p:cNvPr id="38927" name="AutoShape 15"/>
            <p:cNvSpPr>
              <a:spLocks/>
            </p:cNvSpPr>
            <p:nvPr/>
          </p:nvSpPr>
          <p:spPr bwMode="auto">
            <a:xfrm rot="16200000" flipH="1">
              <a:off x="1061838" y="3373684"/>
              <a:ext cx="469208" cy="217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28" name="AutoShape 16"/>
            <p:cNvSpPr>
              <a:spLocks/>
            </p:cNvSpPr>
            <p:nvPr/>
          </p:nvSpPr>
          <p:spPr bwMode="auto">
            <a:xfrm rot="16200000" flipH="1">
              <a:off x="861526" y="4018615"/>
              <a:ext cx="579319" cy="508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897185" y="3973464"/>
              <a:ext cx="508002" cy="949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622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constraints and extensions on one or more resources</a:t>
            </a:r>
          </a:p>
          <a:p>
            <a:r>
              <a:rPr lang="en-US" dirty="0" smtClean="0"/>
              <a:t>May also define new extensions search terms, new messaging events, etc.</a:t>
            </a:r>
          </a:p>
          <a:p>
            <a:r>
              <a:rPr lang="en-US" dirty="0" smtClean="0"/>
              <a:t>Subsumes:</a:t>
            </a:r>
            <a:r>
              <a:rPr lang="en-US" baseline="0" dirty="0" smtClean="0"/>
              <a:t> </a:t>
            </a:r>
            <a:r>
              <a:rPr lang="en-US" dirty="0" smtClean="0"/>
              <a:t>template, implementation profile,</a:t>
            </a:r>
            <a:r>
              <a:rPr lang="en-US" baseline="0" dirty="0" smtClean="0"/>
              <a:t> DCM (Detailed Clinical Model)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Looks an awful lot like the definition of the resources themselves</a:t>
            </a:r>
          </a:p>
          <a:p>
            <a:pPr lvl="1"/>
            <a:r>
              <a:rPr lang="en-US" dirty="0" smtClean="0"/>
              <a:t>You can download profile XML for all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6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(cont’d)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86" y="260649"/>
            <a:ext cx="7944654" cy="631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6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6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 smtClean="0"/>
              <a:t>Be able to explain what FHIR is to others in your organization</a:t>
            </a:r>
          </a:p>
          <a:p>
            <a:pPr lvl="1"/>
            <a:r>
              <a:rPr lang="en-US" dirty="0" smtClean="0"/>
              <a:t>Know where FHIR fits in the broader healthcare landscape, including other HL7 specifications</a:t>
            </a:r>
          </a:p>
          <a:p>
            <a:pPr lvl="1"/>
            <a:r>
              <a:rPr lang="en-US" dirty="0" smtClean="0"/>
              <a:t>Be equipped to help your organization determine if, when, where and how you might use FHIR</a:t>
            </a:r>
          </a:p>
          <a:p>
            <a:pPr lvl="1"/>
            <a:r>
              <a:rPr lang="en-US" dirty="0" smtClean="0"/>
              <a:t>Know how to approach the FHIR specification to find out what more you need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(cont’d)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46866"/>
            <a:ext cx="7246937" cy="627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9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resource is published with several views covering different aspects</a:t>
            </a:r>
          </a:p>
          <a:p>
            <a:pPr lvl="1"/>
            <a:r>
              <a:rPr lang="en-US" sz="2000" dirty="0" smtClean="0"/>
              <a:t>UML diagram</a:t>
            </a:r>
          </a:p>
          <a:p>
            <a:pPr lvl="1"/>
            <a:r>
              <a:rPr lang="en-US" sz="2000" dirty="0" smtClean="0"/>
              <a:t>Simple pseudo-XML syntax</a:t>
            </a:r>
          </a:p>
          <a:p>
            <a:pPr lvl="1"/>
            <a:r>
              <a:rPr lang="en-US" sz="2000" dirty="0" smtClean="0"/>
              <a:t>Vocabulary bindings</a:t>
            </a:r>
          </a:p>
          <a:p>
            <a:pPr lvl="1"/>
            <a:r>
              <a:rPr lang="en-US" sz="2000" dirty="0" smtClean="0"/>
              <a:t>Notes</a:t>
            </a:r>
          </a:p>
          <a:p>
            <a:pPr lvl="1"/>
            <a:r>
              <a:rPr lang="en-US" sz="2000" dirty="0" smtClean="0"/>
              <a:t>Search Criteria</a:t>
            </a:r>
          </a:p>
          <a:p>
            <a:pPr lvl="1"/>
            <a:r>
              <a:rPr lang="en-US" sz="2000" dirty="0" smtClean="0"/>
              <a:t>Data dictionary</a:t>
            </a:r>
          </a:p>
          <a:p>
            <a:pPr lvl="1"/>
            <a:r>
              <a:rPr lang="en-US" sz="2000" dirty="0" smtClean="0"/>
              <a:t>Example instances</a:t>
            </a:r>
          </a:p>
          <a:p>
            <a:pPr lvl="1"/>
            <a:r>
              <a:rPr lang="en-US" sz="2000" dirty="0" smtClean="0"/>
              <a:t>Schema + Schematron</a:t>
            </a:r>
          </a:p>
          <a:p>
            <a:pPr lvl="1"/>
            <a:r>
              <a:rPr lang="en-US" sz="2000" dirty="0" smtClean="0"/>
              <a:t>RDF, XMI, etc. to come</a:t>
            </a:r>
          </a:p>
        </p:txBody>
      </p:sp>
    </p:spTree>
    <p:extLst>
      <p:ext uri="{BB962C8B-B14F-4D97-AF65-F5344CB8AC3E}">
        <p14:creationId xmlns:p14="http://schemas.microsoft.com/office/powerpoint/2010/main" val="33343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(FHIR Patient)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837074" y="548680"/>
            <a:ext cx="100811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12" y="1033882"/>
            <a:ext cx="8689612" cy="484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2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" y="241794"/>
            <a:ext cx="8684907" cy="628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Bindings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47550" cy="287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5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&amp;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771890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Guidance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6696744" cy="481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5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Parameters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6" y="1647654"/>
            <a:ext cx="777081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2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" y="241794"/>
            <a:ext cx="8578379" cy="63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3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8" y="241180"/>
            <a:ext cx="7807234" cy="628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6508"/>
            <a:ext cx="839420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poke around the spec . . .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7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5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</a:t>
            </a:r>
            <a:r>
              <a:rPr lang="en-US" baseline="0" dirty="0" smtClean="0"/>
              <a:t>ire syntax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284" y="1971162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Character-delimited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built-in parsers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Hard to read/debug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off-the-shelf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not visible in instance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1740" y="1971163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7284" y="426620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5405" y="4266205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&amp; JSON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clear in instance</a:t>
            </a:r>
          </a:p>
        </p:txBody>
      </p:sp>
      <p:pic>
        <p:nvPicPr>
          <p:cNvPr id="8195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386660"/>
            <a:ext cx="35504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Messaging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Documents as blobs in an OBX segment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external infrastructure allows sort of treating like messages or services, but not well-suited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Primarily messaging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documents (CDA and other)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Sometimes used in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Frequently no wire compatibility between paradigm representations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5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REST, Message, Document and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Wire format (and profiles) consistent across paradigms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0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Implementer</a:t>
            </a:r>
            <a:r>
              <a:rPr lang="en-US" baseline="0" dirty="0" smtClean="0"/>
              <a:t>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248161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examples, not necessarily valid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Good industry support from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engines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Discussion groups available, though often design rather than implementation-focused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tooling, not yet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connectathons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Few, if any examples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at Int’l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Minimal tooling 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Implementation varies significantly by jurisdiction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Lots of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Reference implementations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Public validation servers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Generated APIs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Connectathons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0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0" y="1742739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Directly interoperable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configuration or interface engines required for interoperability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Must be profiled to be reasonably implemented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standard profiles available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 specification too complex to implement 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Popular templates such as CCDA are largely interoperable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Int’l specs generally require significant profiling for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Profiling often done as re-design without wire compatibility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direct uptake of int’l specs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127708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Useful clinical interoperability out-of-the-box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don’t block interoperability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9" y="4092894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Extensibility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Z-segments allow extension, but only link to extended content is positional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extensions to data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are opaque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built into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formally defined accessible online and re-usable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Human Readability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97116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consistent syntax for human readability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provided by site-specific agreement using (abusing?) NTE, OBX or Z-segments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525161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generally designed with human readability in mind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supported if designers accommodate it or extensions used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820203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1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95" y="1670222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Robust Semantics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Inconsistencies in data representation and granularity between segments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come from definitions with varying levels of quality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Fixed in time to old 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semantic expressiveness in some situations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(May be addressed in new version)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820202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Fully expressive of semantics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404706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 mapping to formal data model where relevant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May map to multiple reference models (e.g. RIM + OpenEHR)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6" y="4003894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the hottest thing since . . .</a:t>
            </a:r>
          </a:p>
          <a:p>
            <a:r>
              <a:rPr lang="en-US" dirty="0" smtClean="0"/>
              <a:t>This spec is spreading like 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  <a:p>
            <a:pPr lvl="1"/>
            <a:r>
              <a:rPr lang="en-US" dirty="0" smtClean="0"/>
              <a:t>(but please, not here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6" name="Picture 2" descr="C:\Users\office\AppData\Local\Microsoft\Windows\Temporary Internet Files\Content.IE5\NXP59YGH\MP90040001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7704856" cy="1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FHIR’s so great, why would we do anything else?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Market Share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 facto standard for in-institution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 in many countries for cross-institution communication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 market penetration, particularly of CCD and CCDA variants due to meaningful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on-going growth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Mandated use in a few jurisdictions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uptake outside of those mandates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958702"/>
            <a:ext cx="35504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None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409974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46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9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Maturity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25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Broadly supported by industry 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Now 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Familiarity with both capabilities and limitations (and work-arounds)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248163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12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Implemented in a variety of settings all around the world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development for over 13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specifications have had multiple releases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uptake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First thought of less than 2 years ago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yet passed even DSTU ballot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Won’t be a normative spec for several more years, minimum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42" y="406946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1697217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6" y="167979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message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not going to do so any time soon</a:t>
            </a:r>
          </a:p>
          <a:p>
            <a:r>
              <a:rPr lang="en-US" sz="2800" b="0" dirty="0" smtClean="0"/>
              <a:t>No one's going to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7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investigating - use of FHIR for MHD (mobile XDS)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interested - RESTful access to image metadata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  <a:p>
            <a:r>
              <a:rPr lang="en-AU" sz="28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94" name="Picture 2" descr="C:\Users\office\AppData\Local\Microsoft\Windows\Temporary Internet Files\Content.IE5\5WDXES51\MC90043156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3103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v2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tend to be based on templates and realm constraints rather than international specs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v3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8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a need to share healthcare information electronically for a long time</a:t>
            </a:r>
          </a:p>
          <a:p>
            <a:pPr lvl="1"/>
            <a:r>
              <a:rPr lang="en-US" dirty="0" smtClean="0"/>
              <a:t>HL7 v2 is over 25 years old</a:t>
            </a:r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 smtClean="0"/>
              <a:t>Faster – integration in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18" name="Picture 2" descr="Clinical Document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53875"/>
            <a:ext cx="2148159" cy="10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Balloting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First Draft Standard for Trial Use ballot (DSTU) complete</a:t>
            </a:r>
          </a:p>
          <a:p>
            <a:pPr lvl="1"/>
            <a:r>
              <a:rPr lang="en-AU" sz="2000" dirty="0" smtClean="0"/>
              <a:t>Publication imminent (next week or so)</a:t>
            </a:r>
          </a:p>
          <a:p>
            <a:pPr lvl="1"/>
            <a:r>
              <a:rPr lang="en-AU" sz="2000" dirty="0" smtClean="0"/>
              <a:t>Will provide a semi-stable</a:t>
            </a:r>
            <a:r>
              <a:rPr lang="en-AU" sz="2000" baseline="0" dirty="0" smtClean="0"/>
              <a:t> platform for implementers while still allowing non-backward-compatible change for Normative version if implementation experience dictates</a:t>
            </a:r>
          </a:p>
          <a:p>
            <a:pPr lvl="1"/>
            <a:r>
              <a:rPr lang="en-AU" sz="2000" dirty="0" smtClean="0"/>
              <a:t>Additional DSTU versions roughly annually to make fixes, introduce new resources</a:t>
            </a:r>
            <a:endParaRPr lang="en-AU" sz="2000" baseline="0" dirty="0" smtClean="0"/>
          </a:p>
          <a:p>
            <a:pPr lvl="0"/>
            <a:r>
              <a:rPr lang="en-AU" sz="2400" dirty="0" smtClean="0"/>
              <a:t>Normative is 2-3 years out</a:t>
            </a:r>
          </a:p>
          <a:p>
            <a:pPr lvl="1"/>
            <a:r>
              <a:rPr lang="en-AU" sz="2000" dirty="0" smtClean="0"/>
              <a:t>We want *lots* of implementation experience</a:t>
            </a:r>
            <a:r>
              <a:rPr lang="en-AU" sz="2000" baseline="0" dirty="0" smtClean="0"/>
              <a:t> before committing to backward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6387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74" y="5157192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900" dirty="0" smtClean="0"/>
              <a:t>F</a:t>
            </a:r>
            <a:r>
              <a:rPr lang="en-AU" sz="2900" baseline="0" dirty="0" smtClean="0"/>
              <a:t>ull support for C-CDA (release</a:t>
            </a:r>
            <a:r>
              <a:rPr lang="en-AU" sz="2900" dirty="0" smtClean="0"/>
              <a:t> 1) </a:t>
            </a:r>
            <a:r>
              <a:rPr lang="en-AU" sz="2900" baseline="0" dirty="0" smtClean="0"/>
              <a:t>in first DSTU</a:t>
            </a:r>
          </a:p>
          <a:p>
            <a:pPr lvl="0"/>
            <a:r>
              <a:rPr lang="en-AU" sz="2800" dirty="0" smtClean="0"/>
              <a:t>Additional resources will continue to be introduced in future DSTU cycles as implementers identify needs</a:t>
            </a:r>
          </a:p>
          <a:p>
            <a:pPr lvl="0"/>
            <a:r>
              <a:rPr lang="en-AU" sz="2800" dirty="0" smtClean="0"/>
              <a:t>Continue to seek testing &amp; real world implementation experience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  <p:pic>
        <p:nvPicPr>
          <p:cNvPr id="17410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861048"/>
            <a:ext cx="1241909" cy="17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 for </a:t>
            </a:r>
            <a:r>
              <a:rPr lang="en-AU" b="1" dirty="0" smtClean="0"/>
              <a:t>you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the FHIR Implementers tutorial</a:t>
            </a:r>
          </a:p>
          <a:p>
            <a:r>
              <a:rPr lang="en-AU" sz="2400" dirty="0" smtClean="0"/>
              <a:t>Read the spec: </a:t>
            </a:r>
            <a:r>
              <a:rPr lang="en-AU" sz="2400" dirty="0" smtClean="0">
                <a:hlinkClick r:id="rId2"/>
              </a:rPr>
              <a:t>http://hl7.org/fhir</a:t>
            </a:r>
            <a:endParaRPr lang="en-AU" sz="2400" dirty="0" smtClean="0"/>
          </a:p>
          <a:p>
            <a:r>
              <a:rPr lang="en-AU" sz="2400" dirty="0" smtClean="0"/>
              <a:t>Comment on the wiki </a:t>
            </a:r>
            <a:r>
              <a:rPr lang="en-AU" sz="1800" dirty="0" smtClean="0"/>
              <a:t>(link from FHIR spec)</a:t>
            </a:r>
          </a:p>
          <a:p>
            <a:r>
              <a:rPr lang="en-AU" sz="2400" dirty="0" smtClean="0"/>
              <a:t>Follow #FHIR on Twitter</a:t>
            </a:r>
          </a:p>
          <a:p>
            <a:r>
              <a:rPr lang="en-AU" sz="2400" dirty="0" smtClean="0"/>
              <a:t>Shape the specification:</a:t>
            </a:r>
          </a:p>
          <a:p>
            <a:pPr lvl="1"/>
            <a:r>
              <a:rPr lang="en-AU" sz="2000" dirty="0" smtClean="0"/>
              <a:t>Join the FHIR track at this WGM</a:t>
            </a:r>
          </a:p>
          <a:p>
            <a:pPr lvl="1"/>
            <a:r>
              <a:rPr lang="en-AU" sz="2000" dirty="0" smtClean="0"/>
              <a:t>Join the FHIR email list </a:t>
            </a:r>
            <a:br>
              <a:rPr lang="en-AU" sz="2000" dirty="0" smtClean="0"/>
            </a:br>
            <a:r>
              <a:rPr lang="en-AU" sz="2000" dirty="0" smtClean="0">
                <a:hlinkClick r:id="rId3"/>
              </a:rPr>
              <a:t>http://wiki.hl7.org/index.php?title=FHIR_email_list_subscription_instructions</a:t>
            </a:r>
            <a:endParaRPr lang="en-AU" sz="2000" dirty="0" smtClean="0"/>
          </a:p>
          <a:p>
            <a:pPr lvl="1"/>
            <a:r>
              <a:rPr lang="en-AU" sz="2000" dirty="0" smtClean="0"/>
              <a:t>Try implementing it</a:t>
            </a:r>
          </a:p>
          <a:p>
            <a:pPr lvl="1"/>
            <a:r>
              <a:rPr lang="en-AU" sz="2000" dirty="0" smtClean="0"/>
              <a:t>Make Ballot comments</a:t>
            </a:r>
          </a:p>
          <a:p>
            <a:pPr lvl="1"/>
            <a:r>
              <a:rPr lang="en-AU" sz="200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(building blocks)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Bundles, Profiles, Conformance</a:t>
            </a:r>
          </a:p>
          <a:p>
            <a:r>
              <a:rPr lang="en-US" dirty="0" smtClean="0"/>
              <a:t>Syntax (XML, JSON)</a:t>
            </a:r>
          </a:p>
          <a:p>
            <a:r>
              <a:rPr lang="en-US" dirty="0" smtClean="0"/>
              <a:t>Human readability</a:t>
            </a:r>
          </a:p>
          <a:p>
            <a:r>
              <a:rPr lang="en-US" dirty="0" smtClean="0"/>
              <a:t>Support for multiple Paradigms</a:t>
            </a:r>
          </a:p>
          <a:p>
            <a:pPr lvl="1"/>
            <a:r>
              <a:rPr lang="en-US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3"/>
              </a:rPr>
              <a:t>http://hl7.org/fhir</a:t>
            </a:r>
            <a:r>
              <a:rPr lang="en-AU" dirty="0" smtClean="0"/>
              <a:t>	      </a:t>
            </a:r>
            <a:r>
              <a:rPr lang="en-AU" dirty="0" smtClean="0">
                <a:hlinkClick r:id="rId4"/>
              </a:rPr>
              <a:t>lloyd@lmckenzie.com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So what did HL7 have to offer in this space?</a:t>
            </a:r>
          </a:p>
          <a:p>
            <a:r>
              <a:rPr lang="en-US" dirty="0" smtClean="0"/>
              <a:t>A: Not much</a:t>
            </a:r>
          </a:p>
          <a:p>
            <a:pPr lvl="1"/>
            <a:r>
              <a:rPr lang="en-US" dirty="0" smtClean="0"/>
              <a:t>V3 attempted to address some of these issues, but too slow and too hard</a:t>
            </a:r>
          </a:p>
          <a:p>
            <a:pPr lvl="1"/>
            <a:r>
              <a:rPr lang="en-US" dirty="0" smtClean="0"/>
              <a:t>CDA has had the most success, but both limited and still too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7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8281</TotalTime>
  <Words>3702</Words>
  <Application>Microsoft Office PowerPoint</Application>
  <PresentationFormat>On-screen Show (4:3)</PresentationFormat>
  <Paragraphs>767</Paragraphs>
  <Slides>88</Slides>
  <Notes>29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Refined</vt:lpstr>
      <vt:lpstr>Introduction to FHIR</vt:lpstr>
      <vt:lpstr>This presentation</vt:lpstr>
      <vt:lpstr>Who am I?</vt:lpstr>
      <vt:lpstr>Who are you?</vt:lpstr>
      <vt:lpstr>Tutorial Objectives</vt:lpstr>
      <vt:lpstr>What is FHIR?</vt:lpstr>
      <vt:lpstr>Answer: An instigator of bad puns</vt:lpstr>
      <vt:lpstr>The Need</vt:lpstr>
      <vt:lpstr>The Need</vt:lpstr>
      <vt:lpstr>Genesis of FHIR</vt:lpstr>
      <vt:lpstr>The acronym</vt:lpstr>
      <vt:lpstr>FHIR Resources</vt:lpstr>
      <vt:lpstr>Resources</vt:lpstr>
      <vt:lpstr>What’s a Resource?</vt:lpstr>
      <vt:lpstr>Resources</vt:lpstr>
      <vt:lpstr>PowerPoint Presentation</vt:lpstr>
      <vt:lpstr>Resource elements</vt:lpstr>
      <vt:lpstr>It’s all about the resources . . .</vt:lpstr>
      <vt:lpstr>FHIR Principles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Governance</vt:lpstr>
      <vt:lpstr>Paradigms and Architectures</vt:lpstr>
      <vt:lpstr>Paradigms</vt:lpstr>
      <vt:lpstr>REST</vt:lpstr>
      <vt:lpstr>Documents</vt:lpstr>
      <vt:lpstr>Messages</vt:lpstr>
      <vt:lpstr>Service Oriented Architecture (SOA)</vt:lpstr>
      <vt:lpstr>Paradigms</vt:lpstr>
      <vt:lpstr>Architectures</vt:lpstr>
      <vt:lpstr>FHIR Extensions</vt:lpstr>
      <vt:lpstr>The Case for Extensions</vt:lpstr>
      <vt:lpstr>Extensions without the pain…</vt:lpstr>
      <vt:lpstr>Reading the FHIR Spec</vt:lpstr>
      <vt:lpstr>(FHIR home)</vt:lpstr>
      <vt:lpstr>Data types</vt:lpstr>
      <vt:lpstr>Data types (cont’d)</vt:lpstr>
      <vt:lpstr>Example – CD datatype</vt:lpstr>
      <vt:lpstr>Example – CD datatype</vt:lpstr>
      <vt:lpstr>Vocabulary</vt:lpstr>
      <vt:lpstr>FHIR Document</vt:lpstr>
      <vt:lpstr>FHIR Message</vt:lpstr>
      <vt:lpstr>Profiles</vt:lpstr>
      <vt:lpstr>Profile (cont’d)</vt:lpstr>
      <vt:lpstr>Conformance</vt:lpstr>
      <vt:lpstr>Conformance (cont’d)</vt:lpstr>
      <vt:lpstr>Resource representations</vt:lpstr>
      <vt:lpstr>(FHIR Patient)</vt:lpstr>
      <vt:lpstr>PowerPoint Presentation</vt:lpstr>
      <vt:lpstr>Vocabulary Bindings</vt:lpstr>
      <vt:lpstr>Constraints &amp; Notes</vt:lpstr>
      <vt:lpstr>Additional Guidance</vt:lpstr>
      <vt:lpstr>Search Parameters</vt:lpstr>
      <vt:lpstr>Example - Person</vt:lpstr>
      <vt:lpstr>Example - Person</vt:lpstr>
      <vt:lpstr>Schema</vt:lpstr>
      <vt:lpstr>Let’s poke around the spec . . .</vt:lpstr>
      <vt:lpstr>How does FHIR compare?</vt:lpstr>
      <vt:lpstr>Wire syntax</vt:lpstr>
      <vt:lpstr>Paradigms</vt:lpstr>
      <vt:lpstr>Implementer support</vt:lpstr>
      <vt:lpstr>Directly interoperable</vt:lpstr>
      <vt:lpstr>Extensibility</vt:lpstr>
      <vt:lpstr>Human Readability</vt:lpstr>
      <vt:lpstr>Robust Semantics</vt:lpstr>
      <vt:lpstr>PowerPoint Presentation</vt:lpstr>
      <vt:lpstr>Market Share</vt:lpstr>
      <vt:lpstr>Maturity</vt:lpstr>
      <vt:lpstr>Simple message</vt:lpstr>
      <vt:lpstr>FHIR &amp; other SDOs</vt:lpstr>
      <vt:lpstr>Implementing FHIR</vt:lpstr>
      <vt:lpstr>Where can FHIR be used?</vt:lpstr>
      <vt:lpstr>Migration</vt:lpstr>
      <vt:lpstr>Migration – v2</vt:lpstr>
      <vt:lpstr>Migration – v3</vt:lpstr>
      <vt:lpstr>Migration – CDA</vt:lpstr>
      <vt:lpstr>What’s next?</vt:lpstr>
      <vt:lpstr>Balloting plans</vt:lpstr>
      <vt:lpstr>Development plans</vt:lpstr>
      <vt:lpstr>Next Steps for you</vt:lpstr>
      <vt:lpstr>Review</vt:lpstr>
      <vt:lpstr>What does FHIR provide?</vt:lpstr>
      <vt:lpstr>FHIR Manifesto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145</cp:revision>
  <dcterms:created xsi:type="dcterms:W3CDTF">2012-12-03T20:41:34Z</dcterms:created>
  <dcterms:modified xsi:type="dcterms:W3CDTF">2014-01-21T02:14:49Z</dcterms:modified>
</cp:coreProperties>
</file>