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48"/>
  </p:handoutMasterIdLst>
  <p:sldIdLst>
    <p:sldId id="313" r:id="rId3"/>
    <p:sldId id="392" r:id="rId5"/>
    <p:sldId id="306" r:id="rId6"/>
    <p:sldId id="391" r:id="rId7"/>
    <p:sldId id="316" r:id="rId8"/>
    <p:sldId id="334" r:id="rId9"/>
    <p:sldId id="379" r:id="rId10"/>
    <p:sldId id="380" r:id="rId11"/>
    <p:sldId id="381" r:id="rId12"/>
    <p:sldId id="456" r:id="rId13"/>
    <p:sldId id="394" r:id="rId14"/>
    <p:sldId id="395" r:id="rId15"/>
    <p:sldId id="335" r:id="rId16"/>
    <p:sldId id="393" r:id="rId17"/>
    <p:sldId id="410" r:id="rId18"/>
    <p:sldId id="337" r:id="rId19"/>
    <p:sldId id="411" r:id="rId20"/>
    <p:sldId id="415" r:id="rId21"/>
    <p:sldId id="414" r:id="rId22"/>
    <p:sldId id="413" r:id="rId23"/>
    <p:sldId id="412" r:id="rId24"/>
    <p:sldId id="457" r:id="rId25"/>
    <p:sldId id="416" r:id="rId26"/>
    <p:sldId id="417" r:id="rId27"/>
    <p:sldId id="418" r:id="rId28"/>
    <p:sldId id="419" r:id="rId29"/>
    <p:sldId id="438" r:id="rId30"/>
    <p:sldId id="420" r:id="rId31"/>
    <p:sldId id="421" r:id="rId32"/>
    <p:sldId id="439" r:id="rId33"/>
    <p:sldId id="431" r:id="rId34"/>
    <p:sldId id="433" r:id="rId35"/>
    <p:sldId id="436" r:id="rId36"/>
    <p:sldId id="435" r:id="rId37"/>
    <p:sldId id="429" r:id="rId38"/>
    <p:sldId id="430" r:id="rId39"/>
    <p:sldId id="440" r:id="rId40"/>
    <p:sldId id="441" r:id="rId41"/>
    <p:sldId id="442" r:id="rId42"/>
    <p:sldId id="444" r:id="rId43"/>
    <p:sldId id="445" r:id="rId44"/>
    <p:sldId id="443" r:id="rId45"/>
    <p:sldId id="446" r:id="rId46"/>
    <p:sldId id="382" r:id="rId47"/>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extLst>
    <p:ext uri="{521415D9-36F7-43E2-AB2F-B90AF26B5E84}">
      <p14:sectionLst xmlns:p14="http://schemas.microsoft.com/office/powerpoint/2010/main">
        <p14:section name="课件首页" id="{BCC0DC43-B8A6-A444-B6D9-699BE3B1606E}">
          <p14:sldIdLst>
            <p14:sldId id="313"/>
            <p14:sldId id="392"/>
            <p14:sldId id="306"/>
            <p14:sldId id="391"/>
            <p14:sldId id="316"/>
            <p14:sldId id="334"/>
            <p14:sldId id="379"/>
            <p14:sldId id="380"/>
            <p14:sldId id="381"/>
            <p14:sldId id="456"/>
            <p14:sldId id="394"/>
            <p14:sldId id="395"/>
            <p14:sldId id="335"/>
            <p14:sldId id="393"/>
            <p14:sldId id="410"/>
            <p14:sldId id="337"/>
            <p14:sldId id="411"/>
            <p14:sldId id="415"/>
            <p14:sldId id="414"/>
            <p14:sldId id="413"/>
            <p14:sldId id="412"/>
            <p14:sldId id="457"/>
            <p14:sldId id="416"/>
            <p14:sldId id="417"/>
            <p14:sldId id="418"/>
            <p14:sldId id="419"/>
            <p14:sldId id="438"/>
            <p14:sldId id="420"/>
            <p14:sldId id="421"/>
            <p14:sldId id="439"/>
            <p14:sldId id="431"/>
            <p14:sldId id="433"/>
            <p14:sldId id="436"/>
            <p14:sldId id="435"/>
            <p14:sldId id="429"/>
            <p14:sldId id="430"/>
            <p14:sldId id="440"/>
            <p14:sldId id="441"/>
            <p14:sldId id="442"/>
            <p14:sldId id="444"/>
            <p14:sldId id="445"/>
            <p14:sldId id="443"/>
            <p14:sldId id="446"/>
            <p14:sldId id="3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a:srgbClr val="35B558"/>
    <a:srgbClr val="666666"/>
    <a:srgbClr val="FF5C00"/>
    <a:srgbClr val="2EAA46"/>
    <a:srgbClr val="F9F9F9"/>
    <a:srgbClr val="F4F4F4"/>
    <a:srgbClr val="8881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29063" autoAdjust="0"/>
    <p:restoredTop sz="88739" autoAdjust="0"/>
  </p:normalViewPr>
  <p:slideViewPr>
    <p:cSldViewPr snapToObjects="1">
      <p:cViewPr>
        <p:scale>
          <a:sx n="30" d="100"/>
          <a:sy n="30" d="100"/>
        </p:scale>
        <p:origin x="1304" y="712"/>
      </p:cViewPr>
      <p:guideLst>
        <p:guide orient="horz" pos="4320"/>
        <p:guide pos="7643"/>
        <p:guide orient="horz" pos="1598"/>
        <p:guide pos="650"/>
      </p:guideLst>
    </p:cSldViewPr>
  </p:slideViewPr>
  <p:outlineViewPr>
    <p:cViewPr>
      <p:scale>
        <a:sx n="33" d="100"/>
        <a:sy n="33" d="100"/>
      </p:scale>
      <p:origin x="0" y="624"/>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课件首页-单行课程标题">
    <p:bg>
      <p:bgPr>
        <a:solidFill>
          <a:srgbClr val="35B558"/>
        </a:solidFill>
        <a:effectLst/>
      </p:bgPr>
    </p:bg>
    <p:spTree>
      <p:nvGrpSpPr>
        <p:cNvPr id="1" name=""/>
        <p:cNvGrpSpPr/>
        <p:nvPr/>
      </p:nvGrpSpPr>
      <p:grpSpPr>
        <a:xfrm>
          <a:off x="0" y="0"/>
          <a:ext cx="0" cy="0"/>
          <a:chOff x="0" y="0"/>
          <a:chExt cx="0" cy="0"/>
        </a:xfrm>
      </p:grpSpPr>
      <p:pic>
        <p:nvPicPr>
          <p:cNvPr id="4" name="logo.png"/>
          <p:cNvPicPr/>
          <p:nvPr userDrawn="1"/>
        </p:nvPicPr>
        <p:blipFill>
          <a:blip r:embed="rId2"/>
          <a:stretch>
            <a:fillRect/>
          </a:stretch>
        </p:blipFill>
        <p:spPr>
          <a:xfrm>
            <a:off x="10566000" y="4075200"/>
            <a:ext cx="3251201" cy="1193801"/>
          </a:xfrm>
          <a:prstGeom prst="rect">
            <a:avLst/>
          </a:prstGeom>
          <a:ln w="12700">
            <a:miter lim="400000"/>
            <a:headEnd/>
            <a:tailEnd/>
          </a:ln>
        </p:spPr>
      </p:pic>
      <p:sp>
        <p:nvSpPr>
          <p:cNvPr id="5" name="标题 1"/>
          <p:cNvSpPr>
            <a:spLocks noGrp="1"/>
          </p:cNvSpPr>
          <p:nvPr>
            <p:ph type="ctrTitle" hasCustomPrompt="1"/>
          </p:nvPr>
        </p:nvSpPr>
        <p:spPr>
          <a:xfrm>
            <a:off x="-7200" y="5641200"/>
            <a:ext cx="24393600" cy="1728000"/>
          </a:xfrm>
        </p:spPr>
        <p:txBody>
          <a:bodyPr anchor="ctr">
            <a:noAutofit/>
          </a:bodyPr>
          <a:lstStyle>
            <a:lvl1pPr algn="ctr">
              <a:defRPr sz="12800">
                <a:solidFill>
                  <a:schemeClr val="tx1"/>
                </a:solidFill>
                <a:latin typeface="Noto Sans CJK SC Black" panose="020B0A00000000000000" pitchFamily="34" charset="-122"/>
                <a:ea typeface="Noto Sans CJK SC Black" panose="020B0A00000000000000" pitchFamily="34" charset="-122"/>
              </a:defRPr>
            </a:lvl1pPr>
          </a:lstStyle>
          <a:p>
            <a:r>
              <a:rPr lang="zh-CN" altLang="en-US" dirty="0" smtClean="0"/>
              <a:t>课程主标题 单行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课件尾页">
    <p:spTree>
      <p:nvGrpSpPr>
        <p:cNvPr id="1" name=""/>
        <p:cNvGrpSpPr/>
        <p:nvPr/>
      </p:nvGrpSpPr>
      <p:grpSpPr>
        <a:xfrm>
          <a:off x="0" y="0"/>
          <a:ext cx="0" cy="0"/>
          <a:chOff x="0" y="0"/>
          <a:chExt cx="0" cy="0"/>
        </a:xfrm>
      </p:grpSpPr>
      <p:pic>
        <p:nvPicPr>
          <p:cNvPr id="2" name="5.jpg"/>
          <p:cNvPicPr/>
          <p:nvPr userDrawn="1"/>
        </p:nvPicPr>
        <p:blipFill>
          <a:blip r:embed="rId2"/>
          <a:stretch>
            <a:fillRect/>
          </a:stretch>
        </p:blipFill>
        <p:spPr>
          <a:xfrm>
            <a:off x="0" y="0"/>
            <a:ext cx="24384000" cy="137160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件首页-双行课程标题">
    <p:bg>
      <p:bgPr>
        <a:solidFill>
          <a:srgbClr val="35B558"/>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9760" y="5842800"/>
            <a:ext cx="20871040" cy="2955760"/>
          </a:xfrm>
        </p:spPr>
        <p:txBody>
          <a:bodyPr anchor="t"/>
          <a:lstStyle>
            <a:lvl1pPr marL="0" marR="0" indent="0" algn="ctr" defTabSz="824865" eaLnBrk="1" fontAlgn="auto" latinLnBrk="0" hangingPunct="1">
              <a:lnSpc>
                <a:spcPct val="100000"/>
              </a:lnSpc>
              <a:spcBef>
                <a:spcPts val="0"/>
              </a:spcBef>
              <a:spcAft>
                <a:spcPts val="0"/>
              </a:spcAft>
              <a:buClrTx/>
              <a:buSzTx/>
              <a:buFontTx/>
              <a:buNone/>
              <a:defRPr sz="9600" baseline="0">
                <a:solidFill>
                  <a:schemeClr val="tx1"/>
                </a:solidFill>
                <a:latin typeface="Noto Sans CJK SC Black" panose="020B0A00000000000000" pitchFamily="34" charset="-122"/>
                <a:ea typeface="Noto Sans CJK SC Black" panose="020B0A00000000000000" pitchFamily="34" charset="-122"/>
              </a:defRPr>
            </a:lvl1pPr>
          </a:lstStyle>
          <a:p>
            <a:pPr marL="0" marR="0" lvl="0" indent="0" algn="ctr" defTabSz="824865" eaLnBrk="1" fontAlgn="auto" latinLnBrk="0" hangingPunct="1">
              <a:lnSpc>
                <a:spcPct val="100000"/>
              </a:lnSpc>
              <a:spcBef>
                <a:spcPts val="0"/>
              </a:spcBef>
              <a:spcAft>
                <a:spcPts val="0"/>
              </a:spcAft>
              <a:buClrTx/>
              <a:buSzTx/>
              <a:buFontTx/>
              <a:buNone/>
              <a:defRPr sz="1800">
                <a:solidFill>
                  <a:srgbClr val="000000"/>
                </a:solidFill>
              </a:defRPr>
            </a:pPr>
            <a:r>
              <a:rPr lang="zh-CN" altLang="en-US" sz="9600" dirty="0" smtClean="0">
                <a:solidFill>
                  <a:srgbClr val="FFFFFF"/>
                </a:solidFill>
              </a:rPr>
              <a:t>课程主标题 双行</a:t>
            </a:r>
            <a:br>
              <a:rPr lang="en-US" altLang="zh-CN" sz="9600" dirty="0" smtClean="0">
                <a:solidFill>
                  <a:srgbClr val="FFFFFF"/>
                </a:solidFill>
              </a:rPr>
            </a:br>
            <a:r>
              <a:rPr lang="zh-CN" altLang="en-US" sz="9600" dirty="0" smtClean="0">
                <a:solidFill>
                  <a:srgbClr val="FFFFFF"/>
                </a:solidFill>
              </a:rPr>
              <a:t>标题过长为两行时用此页</a:t>
            </a:r>
            <a:br>
              <a:rPr lang="zh-CN" altLang="en-US" sz="9600" dirty="0" smtClean="0">
                <a:solidFill>
                  <a:srgbClr val="FFFFFF"/>
                </a:solidFill>
              </a:rPr>
            </a:br>
            <a:endParaRPr lang="zh-CN" altLang="en-US" sz="9600" dirty="0">
              <a:solidFill>
                <a:srgbClr val="FFFFFF"/>
              </a:solidFill>
            </a:endParaRPr>
          </a:p>
        </p:txBody>
      </p:sp>
      <p:pic>
        <p:nvPicPr>
          <p:cNvPr id="4" name="logo.png"/>
          <p:cNvPicPr/>
          <p:nvPr userDrawn="1"/>
        </p:nvPicPr>
        <p:blipFill>
          <a:blip r:embed="rId2"/>
          <a:stretch>
            <a:fillRect/>
          </a:stretch>
        </p:blipFill>
        <p:spPr>
          <a:xfrm>
            <a:off x="10566000" y="4075200"/>
            <a:ext cx="3251201" cy="11938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课程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4865" eaLnBrk="1" fontAlgn="auto" latinLnBrk="0" hangingPunct="1">
              <a:lnSpc>
                <a:spcPct val="100000"/>
              </a:lnSpc>
              <a:spcBef>
                <a:spcPts val="0"/>
              </a:spcBef>
              <a:spcAft>
                <a:spcPts val="0"/>
              </a:spcAft>
              <a:buClrTx/>
              <a:buSzTx/>
              <a:buFontTx/>
              <a:buNone/>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课程主标题 </a:t>
            </a:r>
            <a:r>
              <a:rPr lang="en-US" altLang="zh-CN" sz="5400" dirty="0" smtClean="0">
                <a:solidFill>
                  <a:srgbClr val="666666"/>
                </a:solidFill>
              </a:rPr>
              <a:t>— </a:t>
            </a:r>
            <a:r>
              <a:rPr lang="zh-CN" altLang="en-US" sz="5400" dirty="0" smtClean="0">
                <a:solidFill>
                  <a:srgbClr val="666666"/>
                </a:solidFill>
              </a:rPr>
              <a:t>课程概要</a:t>
            </a:r>
            <a:endParaRPr lang="zh-CN" altLang="en-US" dirty="0"/>
          </a:p>
        </p:txBody>
      </p:sp>
      <p:sp>
        <p:nvSpPr>
          <p:cNvPr id="8" name="副标题 2"/>
          <p:cNvSpPr>
            <a:spLocks noGrp="1"/>
          </p:cNvSpPr>
          <p:nvPr>
            <p:ph type="subTitle" idx="1" hasCustomPrompt="1"/>
          </p:nvPr>
        </p:nvSpPr>
        <p:spPr>
          <a:xfrm>
            <a:off x="3517200" y="3531600"/>
            <a:ext cx="18273600" cy="9201600"/>
          </a:xfrm>
        </p:spPr>
        <p:txBody>
          <a:bodyPr anchor="t"/>
          <a:lstStyle>
            <a:lvl1pPr marL="698500" marR="0" indent="-507365" algn="l" defTabSz="824865" eaLnBrk="1" fontAlgn="auto" latinLnBrk="0" hangingPunct="1">
              <a:lnSpc>
                <a:spcPct val="140000"/>
              </a:lnSpc>
              <a:spcBef>
                <a:spcPts val="0"/>
              </a:spcBef>
              <a:spcAft>
                <a:spcPts val="0"/>
              </a:spcAft>
              <a:buClr>
                <a:srgbClr val="35B558"/>
              </a:buClr>
              <a:buSzPct val="105000"/>
              <a:buFont typeface="Arial" pitchFamily="34" charset="0"/>
              <a:buChar char="•"/>
              <a:defRPr sz="54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第一课时名称</a:t>
            </a:r>
            <a:endParaRPr lang="en-US" altLang="zh-CN" dirty="0" smtClean="0"/>
          </a:p>
          <a:p>
            <a:r>
              <a:rPr lang="zh-CN" altLang="en-US" dirty="0" smtClean="0"/>
              <a:t>第二课时名称</a:t>
            </a:r>
            <a:endParaRPr lang="en-US" altLang="zh-CN" dirty="0" smtClean="0"/>
          </a:p>
          <a:p>
            <a:r>
              <a:rPr lang="zh-CN" altLang="en-US" dirty="0" smtClean="0"/>
              <a:t>第三课时名称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时首页-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11" name="标题 1"/>
          <p:cNvSpPr>
            <a:spLocks noGrp="1"/>
          </p:cNvSpPr>
          <p:nvPr>
            <p:ph type="title" hasCustomPrompt="1"/>
          </p:nvPr>
        </p:nvSpPr>
        <p:spPr>
          <a:xfrm>
            <a:off x="1033200" y="428400"/>
            <a:ext cx="23004000" cy="932400"/>
          </a:xfrm>
        </p:spPr>
        <p:txBody>
          <a:bodyPr anchor="ctr" anchorCtr="0">
            <a:norm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dirty="0" smtClean="0"/>
              <a:t>课程主标题</a:t>
            </a:r>
            <a:endParaRPr lang="zh-CN" altLang="en-US" dirty="0"/>
          </a:p>
        </p:txBody>
      </p:sp>
      <p:sp>
        <p:nvSpPr>
          <p:cNvPr id="15" name="文本占位符 2"/>
          <p:cNvSpPr>
            <a:spLocks noGrp="1"/>
          </p:cNvSpPr>
          <p:nvPr>
            <p:ph type="body" idx="1" hasCustomPrompt="1"/>
          </p:nvPr>
        </p:nvSpPr>
        <p:spPr>
          <a:xfrm>
            <a:off x="212400" y="4899600"/>
            <a:ext cx="23958000" cy="1580400"/>
          </a:xfrm>
        </p:spPr>
        <p:txBody>
          <a:bodyPr anchor="ctr">
            <a:noAutofit/>
          </a:bodyPr>
          <a:lstStyle>
            <a:lvl1pPr marL="190500" indent="0" algn="ctr">
              <a:lnSpc>
                <a:spcPct val="140000"/>
              </a:lnSpc>
              <a:spcBef>
                <a:spcPts val="0"/>
              </a:spcBef>
              <a:buClr>
                <a:srgbClr val="35B558"/>
              </a:buClr>
              <a:buSzPct val="105000"/>
              <a:buFontTx/>
              <a:buNone/>
              <a:defRPr sz="9600" baseline="0">
                <a:solidFill>
                  <a:srgbClr val="35B558"/>
                </a:solidFill>
                <a:latin typeface="Noto Sans CJK SC Bold" panose="020B0800000000000000" pitchFamily="34" charset="-122"/>
                <a:ea typeface="Noto Sans CJK SC Bold" panose="020B0800000000000000"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课时标题</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4865" eaLnBrk="1" fontAlgn="auto" latinLnBrk="0" hangingPunct="1">
              <a:lnSpc>
                <a:spcPct val="100000"/>
              </a:lnSpc>
              <a:spcBef>
                <a:spcPts val="0"/>
              </a:spcBef>
              <a:spcAft>
                <a:spcPts val="0"/>
              </a:spcAft>
              <a:buClrTx/>
              <a:buSzTx/>
              <a:buFontTx/>
              <a:buNone/>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课时主标题 </a:t>
            </a:r>
            <a:r>
              <a:rPr lang="en-US" altLang="zh-CN" sz="5400" dirty="0" smtClean="0">
                <a:solidFill>
                  <a:srgbClr val="666666"/>
                </a:solidFill>
              </a:rPr>
              <a:t>— </a:t>
            </a:r>
            <a:r>
              <a:rPr lang="zh-CN" altLang="en-US" sz="54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3517200" y="3531600"/>
            <a:ext cx="18273600" cy="9201600"/>
          </a:xfrm>
        </p:spPr>
        <p:txBody>
          <a:bodyPr anchor="t"/>
          <a:lstStyle>
            <a:lvl1pPr marL="698500" marR="0" indent="-507365" algn="l" defTabSz="824865" eaLnBrk="1" fontAlgn="auto" latinLnBrk="0" hangingPunct="1">
              <a:lnSpc>
                <a:spcPct val="140000"/>
              </a:lnSpc>
              <a:spcBef>
                <a:spcPts val="0"/>
              </a:spcBef>
              <a:spcAft>
                <a:spcPts val="0"/>
              </a:spcAft>
              <a:buClr>
                <a:srgbClr val="35B558"/>
              </a:buClr>
              <a:buSzPct val="105000"/>
              <a:buFont typeface="Arial" pitchFamily="34" charset="0"/>
              <a:buChar char="•"/>
              <a:defRPr sz="54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时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4865" eaLnBrk="1" fontAlgn="auto" latinLnBrk="0" hangingPunct="1">
              <a:lnSpc>
                <a:spcPct val="100000"/>
              </a:lnSpc>
              <a:spcBef>
                <a:spcPts val="0"/>
              </a:spcBef>
              <a:spcAft>
                <a:spcPts val="0"/>
              </a:spcAft>
              <a:buClrTx/>
              <a:buSzTx/>
              <a:buFontTx/>
              <a:buNone/>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30760" y="2537520"/>
            <a:ext cx="22201200" cy="10281600"/>
          </a:xfrm>
        </p:spPr>
        <p:txBody>
          <a:bodyPr anchor="t">
            <a:noAutofit/>
          </a:bodyPr>
          <a:lstStyle>
            <a:lvl1pPr marL="0" marR="0" indent="0" algn="l" defTabSz="824865" eaLnBrk="1" fontAlgn="auto" latinLnBrk="0" hangingPunct="1">
              <a:lnSpc>
                <a:spcPct val="140000"/>
              </a:lnSpc>
              <a:spcBef>
                <a:spcPts val="0"/>
              </a:spcBef>
              <a:spcAft>
                <a:spcPts val="0"/>
              </a:spcAft>
              <a:buClrTx/>
              <a:buSzPct val="75000"/>
              <a:buFontTx/>
              <a:buNone/>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课时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noChangeAspect="1"/>
          </p:cNvSpPr>
          <p:nvPr>
            <p:ph type="ctrTitle" hasCustomPrompt="1"/>
          </p:nvPr>
        </p:nvSpPr>
        <p:spPr>
          <a:xfrm>
            <a:off x="1033200" y="428400"/>
            <a:ext cx="23004000" cy="932400"/>
          </a:xfrm>
        </p:spPr>
        <p:txBody>
          <a:bodyPr anchor="ctr" anchorCtr="0">
            <a:normAutofit/>
          </a:bodyPr>
          <a:lstStyle>
            <a:lvl1pPr marL="0" marR="0" indent="0" algn="l" defTabSz="824865" eaLnBrk="1" fontAlgn="auto" latinLnBrk="0" hangingPunct="1">
              <a:lnSpc>
                <a:spcPct val="100000"/>
              </a:lnSpc>
              <a:spcBef>
                <a:spcPts val="0"/>
              </a:spcBef>
              <a:spcAft>
                <a:spcPts val="0"/>
              </a:spcAft>
              <a:buClrTx/>
              <a:buSzTx/>
              <a:buFontTx/>
              <a:buNone/>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30760" y="2537520"/>
            <a:ext cx="22201200" cy="10281600"/>
          </a:xfrm>
        </p:spPr>
        <p:txBody>
          <a:bodyPr anchor="t">
            <a:noAutofit/>
          </a:bodyPr>
          <a:lstStyle>
            <a:lvl1pPr marL="698500" marR="0" indent="-507365" algn="l" defTabSz="824865" eaLnBrk="1" fontAlgn="auto" latinLnBrk="0" hangingPunct="1">
              <a:lnSpc>
                <a:spcPct val="140000"/>
              </a:lnSpc>
              <a:spcBef>
                <a:spcPts val="0"/>
              </a:spcBef>
              <a:spcAft>
                <a:spcPts val="0"/>
              </a:spcAft>
              <a:buClr>
                <a:srgbClr val="35B558"/>
              </a:buClr>
              <a:buSzPct val="105000"/>
              <a:buFont typeface="Arial" pitchFamily="34" charset="0"/>
              <a:buChar char="•"/>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带项目符号内容</a:t>
            </a:r>
            <a:endParaRPr lang="en-US" altLang="zh-CN" dirty="0" smtClean="0"/>
          </a:p>
          <a:p>
            <a:endParaRPr lang="en-US" altLang="zh-CN"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Autofit/>
          </a:bodyPr>
          <a:lstStyle>
            <a:lvl1pPr marL="0" marR="0" indent="0" algn="l" defTabSz="824865" eaLnBrk="1" fontAlgn="auto" latinLnBrk="0" hangingPunct="1">
              <a:lnSpc>
                <a:spcPct val="100000"/>
              </a:lnSpc>
              <a:spcBef>
                <a:spcPts val="0"/>
              </a:spcBef>
              <a:spcAft>
                <a:spcPts val="0"/>
              </a:spcAft>
              <a:buClrTx/>
              <a:buSzTx/>
              <a:buFontTx/>
              <a:buNone/>
              <a:defRPr sz="5400" baseline="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1030760" y="2541600"/>
            <a:ext cx="22201200" cy="10119600"/>
          </a:xfrm>
        </p:spPr>
        <p:txBody>
          <a:bodyPr anchor="t">
            <a:noAutofit/>
          </a:bodyPr>
          <a:lstStyle>
            <a:lvl1pPr marL="687705" marR="0" indent="-507365" algn="l" defTabSz="824865" eaLnBrk="1" fontAlgn="auto" latinLnBrk="0" hangingPunct="1">
              <a:lnSpc>
                <a:spcPct val="140000"/>
              </a:lnSpc>
              <a:spcBef>
                <a:spcPts val="0"/>
              </a:spcBef>
              <a:spcAft>
                <a:spcPts val="0"/>
              </a:spcAft>
              <a:buClr>
                <a:srgbClr val="35B558"/>
              </a:buClr>
              <a:buSzPct val="105000"/>
              <a:buFont typeface="Arial" pitchFamily="34" charset="0"/>
              <a:buNone/>
              <a:defRPr sz="4800" baseline="0">
                <a:solidFill>
                  <a:srgbClr val="535353"/>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自由发挥区域</a:t>
            </a:r>
            <a:endParaRPr lang="en-US" altLang="zh-CN"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4" name="标题 1"/>
          <p:cNvSpPr>
            <a:spLocks noGrp="1"/>
          </p:cNvSpPr>
          <p:nvPr>
            <p:ph type="ctrTitle" hasCustomPrompt="1"/>
          </p:nvPr>
        </p:nvSpPr>
        <p:spPr>
          <a:xfrm>
            <a:off x="1033200" y="428400"/>
            <a:ext cx="23004000" cy="932400"/>
          </a:xfrm>
        </p:spPr>
        <p:txBody>
          <a:bodyPr anchor="ctr" anchorCtr="0">
            <a:no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sz="54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1030760" y="2537520"/>
            <a:ext cx="22201200" cy="10281600"/>
          </a:xfrm>
        </p:spPr>
        <p:txBody>
          <a:bodyPr anchor="t">
            <a:noAutofit/>
          </a:bodyPr>
          <a:lstStyle>
            <a:lvl1pPr marL="0" indent="0" algn="l">
              <a:lnSpc>
                <a:spcPct val="140000"/>
              </a:lnSpc>
              <a:spcBef>
                <a:spcPts val="0"/>
              </a:spcBef>
              <a:buNone/>
              <a:defRPr sz="480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课程总结内容</a:t>
            </a:r>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uiExpand="1"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p:spPr>
        <p:txBody>
          <a:bodyPr lIns="0" tIns="0" rIns="0" bIns="0" anchor="ctr">
            <a:normAutofit/>
          </a:bodyPr>
          <a:lstStyle/>
          <a:p>
            <a:pPr lvl="0">
              <a:defRPr sz="1800">
                <a:solidFill>
                  <a:srgbClr val="000000"/>
                </a:solidFill>
              </a:defRPr>
            </a:pPr>
            <a:r>
              <a:rPr sz="11200" dirty="0" err="1">
                <a:solidFill>
                  <a:srgbClr val="FFFFFF"/>
                </a:solidFill>
              </a:rPr>
              <a:t>标题文本</a:t>
            </a:r>
            <a:endParaRPr sz="11200" dirty="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p:spPr>
        <p:txBody>
          <a:bodyPr lIns="0" tIns="0" rIns="0" bIns="0" anchor="ctr">
            <a:normAutofit/>
          </a:bodyPr>
          <a:lstStyle/>
          <a:p>
            <a:pPr lvl="0">
              <a:defRPr sz="1800">
                <a:solidFill>
                  <a:srgbClr val="000000"/>
                </a:solidFill>
              </a:defRPr>
            </a:pPr>
            <a:r>
              <a:rPr sz="5200" dirty="0" err="1">
                <a:solidFill>
                  <a:srgbClr val="FFFFFF"/>
                </a:solidFill>
              </a:rPr>
              <a:t>正文级别</a:t>
            </a:r>
            <a:r>
              <a:rPr sz="5200" dirty="0">
                <a:solidFill>
                  <a:srgbClr val="FFFFFF"/>
                </a:solidFill>
              </a:rPr>
              <a:t> 1</a:t>
            </a:r>
            <a:endParaRPr sz="5200" dirty="0">
              <a:solidFill>
                <a:srgbClr val="FFFFFF"/>
              </a:solidFill>
            </a:endParaRPr>
          </a:p>
          <a:p>
            <a:pPr lvl="1">
              <a:defRPr sz="1800">
                <a:solidFill>
                  <a:srgbClr val="000000"/>
                </a:solidFill>
              </a:defRPr>
            </a:pPr>
            <a:r>
              <a:rPr sz="5200" dirty="0" err="1">
                <a:solidFill>
                  <a:srgbClr val="FFFFFF"/>
                </a:solidFill>
              </a:rPr>
              <a:t>正文级别</a:t>
            </a:r>
            <a:r>
              <a:rPr sz="5200" dirty="0">
                <a:solidFill>
                  <a:srgbClr val="FFFFFF"/>
                </a:solidFill>
              </a:rPr>
              <a:t> 2</a:t>
            </a:r>
            <a:endParaRPr sz="5200" dirty="0">
              <a:solidFill>
                <a:srgbClr val="FFFFFF"/>
              </a:solidFill>
            </a:endParaRPr>
          </a:p>
          <a:p>
            <a:pPr lvl="2">
              <a:defRPr sz="1800">
                <a:solidFill>
                  <a:srgbClr val="000000"/>
                </a:solidFill>
              </a:defRPr>
            </a:pPr>
            <a:r>
              <a:rPr sz="5200" dirty="0" err="1">
                <a:solidFill>
                  <a:srgbClr val="FFFFFF"/>
                </a:solidFill>
              </a:rPr>
              <a:t>正文级别</a:t>
            </a:r>
            <a:r>
              <a:rPr sz="5200" dirty="0">
                <a:solidFill>
                  <a:srgbClr val="FFFFFF"/>
                </a:solidFill>
              </a:rPr>
              <a:t> 3</a:t>
            </a:r>
            <a:endParaRPr sz="5200" dirty="0">
              <a:solidFill>
                <a:srgbClr val="FFFFFF"/>
              </a:solidFill>
            </a:endParaRPr>
          </a:p>
          <a:p>
            <a:pPr lvl="3">
              <a:defRPr sz="1800">
                <a:solidFill>
                  <a:srgbClr val="000000"/>
                </a:solidFill>
              </a:defRPr>
            </a:pPr>
            <a:r>
              <a:rPr sz="5200" dirty="0" err="1">
                <a:solidFill>
                  <a:srgbClr val="FFFFFF"/>
                </a:solidFill>
              </a:rPr>
              <a:t>正文级别</a:t>
            </a:r>
            <a:r>
              <a:rPr sz="5200" dirty="0">
                <a:solidFill>
                  <a:srgbClr val="FFFFFF"/>
                </a:solidFill>
              </a:rPr>
              <a:t> 4</a:t>
            </a:r>
            <a:endParaRPr sz="5200" dirty="0">
              <a:solidFill>
                <a:srgbClr val="FFFFFF"/>
              </a:solidFill>
            </a:endParaRPr>
          </a:p>
          <a:p>
            <a:pPr lvl="4">
              <a:defRPr sz="1800">
                <a:solidFill>
                  <a:srgbClr val="000000"/>
                </a:solidFill>
              </a:defRPr>
            </a:pPr>
            <a:r>
              <a:rPr sz="5200" dirty="0" err="1">
                <a:solidFill>
                  <a:srgbClr val="FFFFFF"/>
                </a:solidFill>
              </a:rPr>
              <a:t>正文级别</a:t>
            </a:r>
            <a:r>
              <a:rPr sz="5200" dirty="0">
                <a:solidFill>
                  <a:srgbClr val="FFFFFF"/>
                </a:solidFill>
              </a:rPr>
              <a:t> 5</a:t>
            </a:r>
            <a:endParaRPr sz="5200" dirty="0">
              <a:solidFill>
                <a:srgbClr val="FFFFFF"/>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iming>
    <p:tnLst>
      <p:par>
        <p:cTn id="1" dur="indefinite" restart="never" nodeType="tmRoot"/>
      </p:par>
    </p:tnLst>
  </p:timing>
  <p:txStyles>
    <p:titleStyle>
      <a:lvl1pPr algn="ctr" defTabSz="824865" eaLnBrk="1" hangingPunct="1">
        <a:defRPr sz="11200">
          <a:solidFill>
            <a:srgbClr val="FFFFFF"/>
          </a:solidFill>
          <a:latin typeface="+mn-lt"/>
          <a:ea typeface="+mn-ea"/>
          <a:cs typeface="+mn-cs"/>
          <a:sym typeface="Helvetica Light"/>
        </a:defRPr>
      </a:lvl1pPr>
      <a:lvl2pPr indent="228600" algn="ctr" defTabSz="824865" eaLnBrk="1" hangingPunct="1">
        <a:defRPr sz="11200">
          <a:solidFill>
            <a:srgbClr val="FFFFFF"/>
          </a:solidFill>
          <a:latin typeface="+mn-lt"/>
          <a:ea typeface="+mn-ea"/>
          <a:cs typeface="+mn-cs"/>
          <a:sym typeface="Helvetica Light"/>
        </a:defRPr>
      </a:lvl2pPr>
      <a:lvl3pPr indent="457200" algn="ctr" defTabSz="824865" eaLnBrk="1" hangingPunct="1">
        <a:defRPr sz="11200">
          <a:solidFill>
            <a:srgbClr val="FFFFFF"/>
          </a:solidFill>
          <a:latin typeface="+mn-lt"/>
          <a:ea typeface="+mn-ea"/>
          <a:cs typeface="+mn-cs"/>
          <a:sym typeface="Helvetica Light"/>
        </a:defRPr>
      </a:lvl3pPr>
      <a:lvl4pPr indent="685800" algn="ctr" defTabSz="824865" eaLnBrk="1" hangingPunct="1">
        <a:defRPr sz="11200">
          <a:solidFill>
            <a:srgbClr val="FFFFFF"/>
          </a:solidFill>
          <a:latin typeface="+mn-lt"/>
          <a:ea typeface="+mn-ea"/>
          <a:cs typeface="+mn-cs"/>
          <a:sym typeface="Helvetica Light"/>
        </a:defRPr>
      </a:lvl4pPr>
      <a:lvl5pPr indent="914400" algn="ctr" defTabSz="824865" eaLnBrk="1" hangingPunct="1">
        <a:defRPr sz="11200">
          <a:solidFill>
            <a:srgbClr val="FFFFFF"/>
          </a:solidFill>
          <a:latin typeface="+mn-lt"/>
          <a:ea typeface="+mn-ea"/>
          <a:cs typeface="+mn-cs"/>
          <a:sym typeface="Helvetica Light"/>
        </a:defRPr>
      </a:lvl5pPr>
      <a:lvl6pPr indent="1143000" algn="ctr" defTabSz="824865" eaLnBrk="1" hangingPunct="1">
        <a:defRPr sz="11200">
          <a:solidFill>
            <a:srgbClr val="FFFFFF"/>
          </a:solidFill>
          <a:latin typeface="+mn-lt"/>
          <a:ea typeface="+mn-ea"/>
          <a:cs typeface="+mn-cs"/>
          <a:sym typeface="Helvetica Light"/>
        </a:defRPr>
      </a:lvl6pPr>
      <a:lvl7pPr indent="1371600" algn="ctr" defTabSz="824865" eaLnBrk="1" hangingPunct="1">
        <a:defRPr sz="11200">
          <a:solidFill>
            <a:srgbClr val="FFFFFF"/>
          </a:solidFill>
          <a:latin typeface="+mn-lt"/>
          <a:ea typeface="+mn-ea"/>
          <a:cs typeface="+mn-cs"/>
          <a:sym typeface="Helvetica Light"/>
        </a:defRPr>
      </a:lvl7pPr>
      <a:lvl8pPr indent="1600200" algn="ctr" defTabSz="824865" eaLnBrk="1" hangingPunct="1">
        <a:defRPr sz="11200">
          <a:solidFill>
            <a:srgbClr val="FFFFFF"/>
          </a:solidFill>
          <a:latin typeface="+mn-lt"/>
          <a:ea typeface="+mn-ea"/>
          <a:cs typeface="+mn-cs"/>
          <a:sym typeface="Helvetica Light"/>
        </a:defRPr>
      </a:lvl8pPr>
      <a:lvl9pPr indent="1828800" algn="ctr" defTabSz="824865" eaLnBrk="1" hangingPunct="1">
        <a:defRPr sz="11200">
          <a:solidFill>
            <a:srgbClr val="FFFFFF"/>
          </a:solidFill>
          <a:latin typeface="+mn-lt"/>
          <a:ea typeface="+mn-ea"/>
          <a:cs typeface="+mn-cs"/>
          <a:sym typeface="Helvetica Light"/>
        </a:defRPr>
      </a:lvl9pPr>
    </p:titleStyle>
    <p:bodyStyle>
      <a:lvl1pPr marL="635000" indent="-635000" defTabSz="824865" eaLnBrk="1" hangingPunct="1">
        <a:spcBef>
          <a:spcPts val="5900"/>
        </a:spcBef>
        <a:buSzPct val="75000"/>
        <a:buChar char="•"/>
        <a:defRPr sz="5200">
          <a:solidFill>
            <a:srgbClr val="FFFFFF"/>
          </a:solidFill>
          <a:latin typeface="+mn-lt"/>
          <a:ea typeface="+mn-ea"/>
          <a:cs typeface="+mn-cs"/>
          <a:sym typeface="Helvetica Light"/>
        </a:defRPr>
      </a:lvl1pPr>
      <a:lvl2pPr marL="1270000" indent="-635000" defTabSz="824865" eaLnBrk="1" hangingPunct="1">
        <a:spcBef>
          <a:spcPts val="5900"/>
        </a:spcBef>
        <a:buSzPct val="75000"/>
        <a:buChar char="•"/>
        <a:defRPr sz="5200">
          <a:solidFill>
            <a:srgbClr val="FFFFFF"/>
          </a:solidFill>
          <a:latin typeface="+mn-lt"/>
          <a:ea typeface="+mn-ea"/>
          <a:cs typeface="+mn-cs"/>
          <a:sym typeface="Helvetica Light"/>
        </a:defRPr>
      </a:lvl2pPr>
      <a:lvl3pPr marL="1905000" indent="-635000" defTabSz="824865" eaLnBrk="1" hangingPunct="1">
        <a:spcBef>
          <a:spcPts val="5900"/>
        </a:spcBef>
        <a:buSzPct val="75000"/>
        <a:buChar char="•"/>
        <a:defRPr sz="5200">
          <a:solidFill>
            <a:srgbClr val="FFFFFF"/>
          </a:solidFill>
          <a:latin typeface="+mn-lt"/>
          <a:ea typeface="+mn-ea"/>
          <a:cs typeface="+mn-cs"/>
          <a:sym typeface="Helvetica Light"/>
        </a:defRPr>
      </a:lvl3pPr>
      <a:lvl4pPr marL="2540000" indent="-635000" defTabSz="824865" eaLnBrk="1" hangingPunct="1">
        <a:spcBef>
          <a:spcPts val="5900"/>
        </a:spcBef>
        <a:buSzPct val="75000"/>
        <a:buChar char="•"/>
        <a:defRPr sz="5200">
          <a:solidFill>
            <a:srgbClr val="FFFFFF"/>
          </a:solidFill>
          <a:latin typeface="+mn-lt"/>
          <a:ea typeface="+mn-ea"/>
          <a:cs typeface="+mn-cs"/>
          <a:sym typeface="Helvetica Light"/>
        </a:defRPr>
      </a:lvl4pPr>
      <a:lvl5pPr marL="3175000" indent="-635000" defTabSz="824865" eaLnBrk="1" hangingPunct="1">
        <a:spcBef>
          <a:spcPts val="5900"/>
        </a:spcBef>
        <a:buSzPct val="75000"/>
        <a:buChar char="•"/>
        <a:defRPr sz="5200">
          <a:solidFill>
            <a:srgbClr val="FFFFFF"/>
          </a:solidFill>
          <a:latin typeface="+mn-lt"/>
          <a:ea typeface="+mn-ea"/>
          <a:cs typeface="+mn-cs"/>
          <a:sym typeface="Helvetica Light"/>
        </a:defRPr>
      </a:lvl5pPr>
      <a:lvl6pPr marL="3810000" indent="-635000" defTabSz="824865" eaLnBrk="1" hangingPunct="1">
        <a:spcBef>
          <a:spcPts val="5900"/>
        </a:spcBef>
        <a:buSzPct val="75000"/>
        <a:buChar char="•"/>
        <a:defRPr sz="5200">
          <a:solidFill>
            <a:srgbClr val="FFFFFF"/>
          </a:solidFill>
          <a:latin typeface="+mn-lt"/>
          <a:ea typeface="+mn-ea"/>
          <a:cs typeface="+mn-cs"/>
          <a:sym typeface="Helvetica Light"/>
        </a:defRPr>
      </a:lvl6pPr>
      <a:lvl7pPr marL="4445000" indent="-635000" defTabSz="824865" eaLnBrk="1" hangingPunct="1">
        <a:spcBef>
          <a:spcPts val="5900"/>
        </a:spcBef>
        <a:buSzPct val="75000"/>
        <a:buChar char="•"/>
        <a:defRPr sz="5200">
          <a:solidFill>
            <a:srgbClr val="FFFFFF"/>
          </a:solidFill>
          <a:latin typeface="+mn-lt"/>
          <a:ea typeface="+mn-ea"/>
          <a:cs typeface="+mn-cs"/>
          <a:sym typeface="Helvetica Light"/>
        </a:defRPr>
      </a:lvl7pPr>
      <a:lvl8pPr marL="5080000" indent="-635000" defTabSz="824865" eaLnBrk="1" hangingPunct="1">
        <a:spcBef>
          <a:spcPts val="5900"/>
        </a:spcBef>
        <a:buSzPct val="75000"/>
        <a:buChar char="•"/>
        <a:defRPr sz="5200">
          <a:solidFill>
            <a:srgbClr val="FFFFFF"/>
          </a:solidFill>
          <a:latin typeface="+mn-lt"/>
          <a:ea typeface="+mn-ea"/>
          <a:cs typeface="+mn-cs"/>
          <a:sym typeface="Helvetica Light"/>
        </a:defRPr>
      </a:lvl8pPr>
      <a:lvl9pPr marL="5715000" indent="-635000" defTabSz="824865" eaLnBrk="1" hangingPunct="1">
        <a:spcBef>
          <a:spcPts val="5900"/>
        </a:spcBef>
        <a:buSzPct val="75000"/>
        <a:buChar char="•"/>
        <a:defRPr sz="5200">
          <a:solidFill>
            <a:srgbClr val="FFFFFF"/>
          </a:solidFill>
          <a:latin typeface="+mn-lt"/>
          <a:ea typeface="+mn-ea"/>
          <a:cs typeface="+mn-cs"/>
          <a:sym typeface="Helvetica Light"/>
        </a:defRPr>
      </a:lvl9pPr>
    </p:bodyStyle>
    <p:otherStyle>
      <a:lvl1pPr algn="ctr" defTabSz="824865" eaLnBrk="1" hangingPunct="1">
        <a:defRPr sz="2400">
          <a:solidFill>
            <a:schemeClr val="tx1"/>
          </a:solidFill>
          <a:latin typeface="+mn-lt"/>
          <a:ea typeface="+mn-ea"/>
          <a:cs typeface="+mn-cs"/>
          <a:sym typeface="Helvetica Light"/>
        </a:defRPr>
      </a:lvl1pPr>
      <a:lvl2pPr indent="228600" algn="ctr" defTabSz="824865" eaLnBrk="1" hangingPunct="1">
        <a:defRPr sz="2400">
          <a:solidFill>
            <a:schemeClr val="tx1"/>
          </a:solidFill>
          <a:latin typeface="+mn-lt"/>
          <a:ea typeface="+mn-ea"/>
          <a:cs typeface="+mn-cs"/>
          <a:sym typeface="Helvetica Light"/>
        </a:defRPr>
      </a:lvl2pPr>
      <a:lvl3pPr indent="457200" algn="ctr" defTabSz="824865" eaLnBrk="1" hangingPunct="1">
        <a:defRPr sz="2400">
          <a:solidFill>
            <a:schemeClr val="tx1"/>
          </a:solidFill>
          <a:latin typeface="+mn-lt"/>
          <a:ea typeface="+mn-ea"/>
          <a:cs typeface="+mn-cs"/>
          <a:sym typeface="Helvetica Light"/>
        </a:defRPr>
      </a:lvl3pPr>
      <a:lvl4pPr indent="685800" algn="ctr" defTabSz="824865" eaLnBrk="1" hangingPunct="1">
        <a:defRPr sz="2400">
          <a:solidFill>
            <a:schemeClr val="tx1"/>
          </a:solidFill>
          <a:latin typeface="+mn-lt"/>
          <a:ea typeface="+mn-ea"/>
          <a:cs typeface="+mn-cs"/>
          <a:sym typeface="Helvetica Light"/>
        </a:defRPr>
      </a:lvl4pPr>
      <a:lvl5pPr indent="914400" algn="ctr" defTabSz="824865" eaLnBrk="1" hangingPunct="1">
        <a:defRPr sz="2400">
          <a:solidFill>
            <a:schemeClr val="tx1"/>
          </a:solidFill>
          <a:latin typeface="+mn-lt"/>
          <a:ea typeface="+mn-ea"/>
          <a:cs typeface="+mn-cs"/>
          <a:sym typeface="Helvetica Light"/>
        </a:defRPr>
      </a:lvl5pPr>
      <a:lvl6pPr indent="1143000" algn="ctr" defTabSz="824865" eaLnBrk="1" hangingPunct="1">
        <a:defRPr sz="2400">
          <a:solidFill>
            <a:schemeClr val="tx1"/>
          </a:solidFill>
          <a:latin typeface="+mn-lt"/>
          <a:ea typeface="+mn-ea"/>
          <a:cs typeface="+mn-cs"/>
          <a:sym typeface="Helvetica Light"/>
        </a:defRPr>
      </a:lvl6pPr>
      <a:lvl7pPr indent="1371600" algn="ctr" defTabSz="824865" eaLnBrk="1" hangingPunct="1">
        <a:defRPr sz="2400">
          <a:solidFill>
            <a:schemeClr val="tx1"/>
          </a:solidFill>
          <a:latin typeface="+mn-lt"/>
          <a:ea typeface="+mn-ea"/>
          <a:cs typeface="+mn-cs"/>
          <a:sym typeface="Helvetica Light"/>
        </a:defRPr>
      </a:lvl7pPr>
      <a:lvl8pPr indent="1600200" algn="ctr" defTabSz="824865" eaLnBrk="1" hangingPunct="1">
        <a:defRPr sz="2400">
          <a:solidFill>
            <a:schemeClr val="tx1"/>
          </a:solidFill>
          <a:latin typeface="+mn-lt"/>
          <a:ea typeface="+mn-ea"/>
          <a:cs typeface="+mn-cs"/>
          <a:sym typeface="Helvetica Light"/>
        </a:defRPr>
      </a:lvl8pPr>
      <a:lvl9pPr indent="1828800" algn="ctr" defTabSz="824865" eaLnBrk="1" hangingPunct="1">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webhomework\task2\register\register.html" TargetMode="External"/><Relationship Id="rId2" Type="http://schemas.openxmlformats.org/officeDocument/2006/relationships/hyperlink" Target="webhomework\task1\syllabus\syllabus.html" TargetMode="External"/><Relationship Id="rId1" Type="http://schemas.openxmlformats.org/officeDocument/2006/relationships/hyperlink" Target="webhomework\task4\baidu\baidu.html"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webhomework\task3\flyingswing\flyingswing.html"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webhomework\task3\loading\loading.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webhomework\task3\L07-3D&#39764;&#26041;\3d.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webhomework\task4\baidu\baidu.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webhomework\task4\cms\login.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webhomework\task6\calculator\calculator.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webhomework\gobang\gobang.html" TargetMode="Externa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webhomework\task4\webpage-mobile\webpage-mobile.html" TargetMode="External"/><Relationship Id="rId1" Type="http://schemas.openxmlformats.org/officeDocument/2006/relationships/hyperlink" Target="webhomework\task4\webpage-pc\webpag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35B558"/>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3761740"/>
            <a:ext cx="24393525" cy="2000885"/>
          </a:xfrm>
        </p:spPr>
        <p:txBody>
          <a:bodyPr/>
          <a:lstStyle/>
          <a:p>
            <a:r>
              <a:rPr lang="en-US" altLang="zh-CN" dirty="0"/>
              <a:t>HTML</a:t>
            </a:r>
            <a:r>
              <a:rPr lang="zh-CN" altLang="en-US" dirty="0"/>
              <a:t>和</a:t>
            </a:r>
            <a:r>
              <a:rPr lang="en-US" altLang="zh-CN" dirty="0"/>
              <a:t>CSS</a:t>
            </a:r>
            <a:r>
              <a:rPr lang="zh-CN" altLang="en-US" dirty="0"/>
              <a:t>介绍</a:t>
            </a:r>
            <a:endParaRPr lang="zh-CN" altLang="en-US" dirty="0"/>
          </a:p>
        </p:txBody>
      </p:sp>
      <p:sp>
        <p:nvSpPr>
          <p:cNvPr id="3" name="文本框 2"/>
          <p:cNvSpPr txBox="1"/>
          <p:nvPr/>
        </p:nvSpPr>
        <p:spPr>
          <a:xfrm>
            <a:off x="7821295" y="7980680"/>
            <a:ext cx="8042910" cy="2550160"/>
          </a:xfrm>
          <a:prstGeom prst="rect">
            <a:avLst/>
          </a:prstGeom>
          <a:ln w="50800">
            <a:noFill/>
            <a:miter lim="800000"/>
          </a:ln>
        </p:spPr>
        <p:txBody>
          <a:bodyPr/>
          <a:p>
            <a:pPr marL="0" indent="0" algn="l">
              <a:buNone/>
            </a:pPr>
            <a:r>
              <a:rPr lang="zh-CN" altLang="en-US" sz="4800" dirty="0" smtClean="0">
                <a:solidFill>
                  <a:schemeClr val="tx1"/>
                </a:solidFill>
                <a:effectLst>
                  <a:outerShdw blurRad="38100" dist="19050" dir="2700000" algn="tl" rotWithShape="0">
                    <a:schemeClr val="dk1">
                      <a:alpha val="40000"/>
                    </a:schemeClr>
                  </a:outerShdw>
                </a:effectLst>
                <a:latin typeface="微软雅黑" charset="0"/>
                <a:ea typeface="微软雅黑" charset="0"/>
              </a:rPr>
              <a:t>姓名：胡天意</a:t>
            </a:r>
            <a:endParaRPr lang="zh-CN" altLang="en-US" sz="4800" dirty="0" smtClean="0">
              <a:solidFill>
                <a:schemeClr val="tx1"/>
              </a:solidFill>
              <a:effectLst>
                <a:outerShdw blurRad="38100" dist="19050" dir="2700000" algn="tl" rotWithShape="0">
                  <a:schemeClr val="dk1">
                    <a:alpha val="40000"/>
                  </a:schemeClr>
                </a:outerShdw>
              </a:effectLst>
              <a:latin typeface="微软雅黑" charset="0"/>
              <a:ea typeface="微软雅黑" charset="0"/>
            </a:endParaRPr>
          </a:p>
          <a:p>
            <a:pPr marL="0" indent="0" algn="l">
              <a:buNone/>
            </a:pPr>
            <a:r>
              <a:rPr lang="zh-CN" altLang="en-US" sz="4800" dirty="0" smtClean="0">
                <a:solidFill>
                  <a:schemeClr val="tx1"/>
                </a:solidFill>
                <a:effectLst>
                  <a:outerShdw blurRad="38100" dist="19050" dir="2700000" algn="tl" rotWithShape="0">
                    <a:schemeClr val="dk1">
                      <a:alpha val="40000"/>
                    </a:schemeClr>
                  </a:outerShdw>
                </a:effectLst>
                <a:latin typeface="微软雅黑" charset="0"/>
                <a:ea typeface="微软雅黑" charset="0"/>
              </a:rPr>
              <a:t>专业班级：软件工程</a:t>
            </a:r>
            <a:r>
              <a:rPr lang="en-US" altLang="zh-CN" sz="4800" dirty="0" smtClean="0">
                <a:solidFill>
                  <a:schemeClr val="tx1"/>
                </a:solidFill>
                <a:effectLst>
                  <a:outerShdw blurRad="38100" dist="19050" dir="2700000" algn="tl" rotWithShape="0">
                    <a:schemeClr val="dk1">
                      <a:alpha val="40000"/>
                    </a:schemeClr>
                  </a:outerShdw>
                </a:effectLst>
                <a:latin typeface="微软雅黑" charset="0"/>
                <a:ea typeface="微软雅黑" charset="0"/>
              </a:rPr>
              <a:t>1</a:t>
            </a:r>
            <a:r>
              <a:rPr lang="zh-CN" altLang="en-US" sz="4800" dirty="0" smtClean="0">
                <a:solidFill>
                  <a:schemeClr val="tx1"/>
                </a:solidFill>
                <a:effectLst>
                  <a:outerShdw blurRad="38100" dist="19050" dir="2700000" algn="tl" rotWithShape="0">
                    <a:schemeClr val="dk1">
                      <a:alpha val="40000"/>
                    </a:schemeClr>
                  </a:outerShdw>
                </a:effectLst>
                <a:latin typeface="微软雅黑" charset="0"/>
                <a:ea typeface="微软雅黑" charset="0"/>
              </a:rPr>
              <a:t>班</a:t>
            </a:r>
            <a:endParaRPr lang="zh-CN" altLang="en-US" sz="4800" dirty="0" smtClean="0">
              <a:solidFill>
                <a:schemeClr val="tx1"/>
              </a:solidFill>
              <a:effectLst>
                <a:outerShdw blurRad="38100" dist="19050" dir="2700000" algn="tl" rotWithShape="0">
                  <a:schemeClr val="dk1">
                    <a:alpha val="40000"/>
                  </a:schemeClr>
                </a:outerShdw>
              </a:effectLst>
              <a:latin typeface="微软雅黑" charset="0"/>
              <a:ea typeface="微软雅黑" charset="0"/>
            </a:endParaRPr>
          </a:p>
          <a:p>
            <a:pPr marL="0" indent="0" algn="l">
              <a:buNone/>
            </a:pPr>
            <a:r>
              <a:rPr lang="zh-CN" altLang="en-US" sz="4800" dirty="0" smtClean="0">
                <a:solidFill>
                  <a:schemeClr val="tx1"/>
                </a:solidFill>
                <a:effectLst>
                  <a:outerShdw blurRad="38100" dist="19050" dir="2700000" algn="tl" rotWithShape="0">
                    <a:schemeClr val="dk1">
                      <a:alpha val="40000"/>
                    </a:schemeClr>
                  </a:outerShdw>
                </a:effectLst>
                <a:latin typeface="微软雅黑" charset="0"/>
                <a:ea typeface="微软雅黑" charset="0"/>
              </a:rPr>
              <a:t>学校：西安电子科技大学</a:t>
            </a:r>
            <a:endParaRPr lang="zh-CN" altLang="en-US" sz="4800" dirty="0" smtClean="0">
              <a:solidFill>
                <a:schemeClr val="tx1"/>
              </a:solidFill>
              <a:effectLst>
                <a:outerShdw blurRad="38100" dist="19050" dir="2700000" algn="tl" rotWithShape="0">
                  <a:schemeClr val="dk1">
                    <a:alpha val="40000"/>
                  </a:schemeClr>
                </a:outerShdw>
              </a:effectLst>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HTML</a:t>
            </a:r>
            <a:r>
              <a:rPr lang="zh-CN" altLang="en-US" dirty="0" smtClean="0"/>
              <a:t>基础详解 </a:t>
            </a:r>
            <a:r>
              <a:rPr lang="en-US" altLang="zh-CN" dirty="0" smtClean="0"/>
              <a:t>— </a:t>
            </a:r>
            <a:r>
              <a:rPr lang="en-US" altLang="zh-CN" dirty="0" smtClean="0">
                <a:solidFill>
                  <a:schemeClr val="accent3"/>
                </a:solidFill>
              </a:rPr>
              <a:t>canvas</a:t>
            </a:r>
            <a:endParaRPr kumimoji="1" lang="en-US" altLang="zh-CN" b="1" dirty="0" smtClean="0">
              <a:solidFill>
                <a:schemeClr val="accent3"/>
              </a:solidFill>
              <a:latin typeface="Noto Sans CJK SC Bold" panose="020B0800000000000000" pitchFamily="34" charset="-122"/>
              <a:ea typeface="Noto Sans CJK SC Bold" panose="020B0800000000000000" pitchFamily="34" charset="-122"/>
            </a:endParaRPr>
          </a:p>
        </p:txBody>
      </p:sp>
      <p:sp>
        <p:nvSpPr>
          <p:cNvPr id="4" name="矩形 3"/>
          <p:cNvSpPr/>
          <p:nvPr/>
        </p:nvSpPr>
        <p:spPr>
          <a:xfrm>
            <a:off x="1033200" y="1961446"/>
            <a:ext cx="21455944" cy="9479280"/>
          </a:xfrm>
          <a:prstGeom prst="rect">
            <a:avLst/>
          </a:prstGeom>
        </p:spPr>
        <p:txBody>
          <a:bodyPr wrap="square">
            <a:spAutoFit/>
          </a:bodyPr>
          <a:lstStyle/>
          <a:p>
            <a:pPr marL="0" indent="0" algn="l">
              <a:lnSpc>
                <a:spcPct val="140000"/>
              </a:lnSpc>
              <a:buFont typeface="Wingdings" pitchFamily="2" charset="2"/>
              <a:buNone/>
            </a:pPr>
            <a:r>
              <a:rPr lang="en-US" sz="4000" dirty="0" smtClean="0">
                <a:solidFill>
                  <a:srgbClr val="666666"/>
                </a:solidFill>
                <a:latin typeface="Noto Sans CJK SC Regular" panose="020B0500000000000000" pitchFamily="34" charset="-122"/>
                <a:ea typeface="Noto Sans CJK SC Regular" panose="020B0500000000000000" pitchFamily="34" charset="-122"/>
              </a:rPr>
              <a:t>    </a:t>
            </a:r>
            <a:r>
              <a:rPr sz="4000" dirty="0" smtClean="0">
                <a:solidFill>
                  <a:srgbClr val="666666"/>
                </a:solidFill>
                <a:latin typeface="Noto Sans CJK SC Regular" panose="020B0500000000000000" pitchFamily="34" charset="-122"/>
                <a:ea typeface="Noto Sans CJK SC Regular" panose="020B0500000000000000" pitchFamily="34" charset="-122"/>
              </a:rPr>
              <a:t>这个 HTML 元素是为了客户端矢量图形而设计的。它自己没有行为，但却把一个绘图 API 展现给客户端 JavaScript 以使脚本能够把想绘制的东西都绘制到一块画布上。</a:t>
            </a:r>
            <a:endParaRPr sz="40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sz="4000" dirty="0" smtClean="0">
                <a:solidFill>
                  <a:srgbClr val="666666"/>
                </a:solidFill>
                <a:latin typeface="Noto Sans CJK SC Regular" panose="020B0500000000000000" pitchFamily="34" charset="-122"/>
                <a:ea typeface="Noto Sans CJK SC Regular" panose="020B0500000000000000" pitchFamily="34" charset="-122"/>
              </a:rPr>
              <a:t>    &lt;canvas&gt; 标记由 Apple 在 Safari 1.3 Web 浏览器中引入。对 HTML 的这一根本扩展的原因在于，HTML 在 Safari 中的绘图能力也为 Mac OS X 桌面的 Dashboard 组件所使用，并且 Apple 希望有一种方式在 Dashboard 中支持脚本化的图形。</a:t>
            </a:r>
            <a:endParaRPr sz="40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sz="4000" dirty="0" smtClean="0">
                <a:solidFill>
                  <a:srgbClr val="666666"/>
                </a:solidFill>
                <a:latin typeface="Noto Sans CJK SC Regular" panose="020B0500000000000000" pitchFamily="34" charset="-122"/>
                <a:ea typeface="Noto Sans CJK SC Regular" panose="020B0500000000000000" pitchFamily="34" charset="-122"/>
              </a:rPr>
              <a:t>    Firefox 1.5 和 Opera 9 都跟随了 Safari 的引领。这两个浏览器都支持 &lt;canvas&gt; 标记。</a:t>
            </a:r>
            <a:endParaRPr sz="40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sz="4000" dirty="0" smtClean="0">
                <a:solidFill>
                  <a:srgbClr val="666666"/>
                </a:solidFill>
                <a:latin typeface="Noto Sans CJK SC Regular" panose="020B0500000000000000" pitchFamily="34" charset="-122"/>
                <a:ea typeface="Noto Sans CJK SC Regular" panose="020B0500000000000000" pitchFamily="34" charset="-122"/>
              </a:rPr>
              <a:t>我们甚至可以在 IE 中使用 &lt;canvas&gt; 标记，并在 IE 的 VML 支持的基础上用开源JavaScript 代码（由 Google 发起）来构建兼容性的画布。 参见：http://excanvas.sourceforge.net/。</a:t>
            </a:r>
            <a:endParaRPr sz="40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sz="4000" dirty="0" smtClean="0">
                <a:solidFill>
                  <a:srgbClr val="666666"/>
                </a:solidFill>
                <a:latin typeface="Noto Sans CJK SC Regular" panose="020B0500000000000000" pitchFamily="34" charset="-122"/>
                <a:ea typeface="Noto Sans CJK SC Regular" panose="020B0500000000000000" pitchFamily="34" charset="-122"/>
              </a:rPr>
              <a:t>     &lt;canvas&gt; 的标准化的努力由一个 Web 浏览器厂商的非正式协会在推进，目前 &lt;canvas&gt; 已经成为 HTML 5 草案中一个正式的标签。 参见：http://www.whatwg.org/specs/web-apps/current-work/</a:t>
            </a:r>
            <a:endParaRPr sz="4000" dirty="0" smtClean="0">
              <a:solidFill>
                <a:srgbClr val="666666"/>
              </a:solidFill>
              <a:latin typeface="Noto Sans CJK SC Regular" panose="020B0500000000000000" pitchFamily="34" charset="-122"/>
              <a:ea typeface="Noto Sans CJK SC Regular" panose="020B0500000000000000" pitchFamily="34" charset="-122"/>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dirty="0" smtClean="0"/>
              <a:t>HTML5</a:t>
            </a:r>
            <a:r>
              <a:rPr lang="zh-CN" altLang="en-US" dirty="0" smtClean="0"/>
              <a:t>新特性</a:t>
            </a:r>
            <a:r>
              <a:rPr lang="en-US" altLang="zh-CN" dirty="0" smtClean="0"/>
              <a:t> </a:t>
            </a:r>
            <a:endParaRPr kumimoji="1" lang="zh-CN" altLang="en-US" b="1" dirty="0" smtClean="0">
              <a:solidFill>
                <a:schemeClr val="accent3"/>
              </a:solidFill>
              <a:latin typeface="Noto Sans CJK SC Bold" panose="020B0800000000000000" pitchFamily="34" charset="-122"/>
              <a:ea typeface="Noto Sans CJK SC Bold" panose="020B0800000000000000" pitchFamily="34" charset="-122"/>
            </a:endParaRPr>
          </a:p>
        </p:txBody>
      </p:sp>
      <p:sp>
        <p:nvSpPr>
          <p:cNvPr id="4" name="矩形 3"/>
          <p:cNvSpPr/>
          <p:nvPr/>
        </p:nvSpPr>
        <p:spPr>
          <a:xfrm>
            <a:off x="612830" y="1360875"/>
            <a:ext cx="22176024" cy="14599920"/>
          </a:xfrm>
          <a:prstGeom prst="rect">
            <a:avLst/>
          </a:prstGeom>
        </p:spPr>
        <p:txBody>
          <a:bodyPr wrap="square">
            <a:spAutoFit/>
          </a:bodyPr>
          <a:lstStyle/>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1</a:t>
            </a:r>
            <a:r>
              <a:rPr lang="zh-CN" altLang="en-US" sz="4000" dirty="0" smtClean="0">
                <a:solidFill>
                  <a:srgbClr val="666666"/>
                </a:solidFill>
                <a:latin typeface="黑体" charset="0"/>
                <a:ea typeface="黑体" charset="0"/>
              </a:rPr>
              <a:t>、</a:t>
            </a:r>
            <a:r>
              <a:rPr lang="en-US" altLang="zh-CN" sz="4000" dirty="0" smtClean="0">
                <a:solidFill>
                  <a:srgbClr val="666666"/>
                </a:solidFill>
                <a:latin typeface="黑体" charset="0"/>
                <a:ea typeface="黑体" charset="0"/>
              </a:rPr>
              <a:t>语义特性（Class：Semantic）</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HTML5赋予网页更好的意义和结构。更加丰富的标签将随着对RDFa的，微数据与微格式等方 面的支持，构建对程序、对用户都更有价值的数据驱动的Web。</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2</a:t>
            </a:r>
            <a:r>
              <a:rPr lang="zh-CN" altLang="en-US" sz="4000" dirty="0" smtClean="0">
                <a:solidFill>
                  <a:srgbClr val="666666"/>
                </a:solidFill>
                <a:latin typeface="黑体" charset="0"/>
                <a:ea typeface="黑体" charset="0"/>
              </a:rPr>
              <a:t>、</a:t>
            </a:r>
            <a:r>
              <a:rPr lang="en-US" altLang="zh-CN" sz="4000" dirty="0" smtClean="0">
                <a:solidFill>
                  <a:srgbClr val="666666"/>
                </a:solidFill>
                <a:latin typeface="黑体" charset="0"/>
                <a:ea typeface="黑体" charset="0"/>
              </a:rPr>
              <a:t>本地存储特性（Class: OFFLINE &amp; STORAGE）</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基于HTML5开发的网页APP拥有更短的启动时间，更快的联网速度，这些全得益于HTML5 APP Cache，以及本地存储功能。Indexed DB（html5本地存储最重要的技术之一）和API说明文档。</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3</a:t>
            </a:r>
            <a:r>
              <a:rPr lang="zh-CN" altLang="en-US" sz="4000" dirty="0" smtClean="0">
                <a:solidFill>
                  <a:srgbClr val="666666"/>
                </a:solidFill>
                <a:latin typeface="黑体" charset="0"/>
                <a:ea typeface="黑体" charset="0"/>
              </a:rPr>
              <a:t>、</a:t>
            </a:r>
            <a:r>
              <a:rPr lang="en-US" altLang="zh-CN" sz="4000" dirty="0" smtClean="0">
                <a:solidFill>
                  <a:srgbClr val="666666"/>
                </a:solidFill>
                <a:latin typeface="黑体" charset="0"/>
                <a:ea typeface="黑体" charset="0"/>
              </a:rPr>
              <a:t>设备兼容特性 (Class: DEVICE ACCESS)</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HTML5提供了前所未有的数据与应用接入开放接口。使外部应用可以直接与浏览器内部的数据直接相连，例如视频影音可直接与microphones及摄像头相联。</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4</a:t>
            </a:r>
            <a:r>
              <a:rPr lang="zh-CN" altLang="en-US" sz="4000" dirty="0" smtClean="0">
                <a:solidFill>
                  <a:srgbClr val="666666"/>
                </a:solidFill>
                <a:latin typeface="黑体" charset="0"/>
                <a:ea typeface="黑体" charset="0"/>
              </a:rPr>
              <a:t>、</a:t>
            </a:r>
            <a:r>
              <a:rPr lang="en-US" altLang="zh-CN" sz="4000" dirty="0" smtClean="0">
                <a:solidFill>
                  <a:srgbClr val="666666"/>
                </a:solidFill>
                <a:latin typeface="黑体" charset="0"/>
                <a:ea typeface="黑体" charset="0"/>
              </a:rPr>
              <a:t>连接特性（Class: CONNECTIVITY）</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5</a:t>
            </a:r>
            <a:r>
              <a:rPr lang="zh-CN" altLang="en-US" sz="4000" dirty="0" smtClean="0">
                <a:solidFill>
                  <a:srgbClr val="666666"/>
                </a:solidFill>
                <a:latin typeface="黑体" charset="0"/>
                <a:ea typeface="黑体" charset="0"/>
              </a:rPr>
              <a:t>、</a:t>
            </a:r>
            <a:r>
              <a:rPr lang="en-US" altLang="zh-CN" sz="4000" dirty="0" smtClean="0">
                <a:solidFill>
                  <a:srgbClr val="666666"/>
                </a:solidFill>
                <a:latin typeface="黑体" charset="0"/>
                <a:ea typeface="黑体" charset="0"/>
              </a:rPr>
              <a:t>网页多媒体特性(Class: MULTIMEDIA)</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支持网页端的Audio、Video等多媒体功能</a:t>
            </a:r>
            <a:r>
              <a:rPr lang="zh-CN" altLang="en-US" sz="4000" dirty="0" smtClean="0">
                <a:solidFill>
                  <a:srgbClr val="666666"/>
                </a:solidFill>
                <a:latin typeface="黑体" charset="0"/>
                <a:ea typeface="黑体" charset="0"/>
              </a:rPr>
              <a:t>。</a:t>
            </a:r>
            <a:endParaRPr lang="zh-CN" altLang="en-US"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基于SVG、Canvas、WebGL及CSS3的3D功能，用户会惊叹于在浏览器中，所呈现的惊人视觉效果。</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r>
              <a:rPr lang="en-US" altLang="zh-CN" sz="4000" dirty="0" smtClean="0">
                <a:solidFill>
                  <a:srgbClr val="666666"/>
                </a:solidFill>
                <a:latin typeface="黑体" charset="0"/>
                <a:ea typeface="黑体" charset="0"/>
              </a:rPr>
              <a:t> </a:t>
            </a:r>
            <a:endParaRPr lang="en-US" altLang="zh-CN" sz="4000" dirty="0" smtClean="0">
              <a:solidFill>
                <a:srgbClr val="666666"/>
              </a:solidFill>
              <a:latin typeface="黑体" charset="0"/>
              <a:ea typeface="黑体" charset="0"/>
            </a:endParaRPr>
          </a:p>
          <a:p>
            <a:pPr marL="0" indent="0" algn="l">
              <a:lnSpc>
                <a:spcPct val="140000"/>
              </a:lnSpc>
              <a:buFont typeface="Wingdings" pitchFamily="2" charset="2"/>
              <a:buNone/>
            </a:pPr>
            <a:endParaRPr lang="en-US" altLang="zh-CN" sz="4000" dirty="0" smtClean="0">
              <a:solidFill>
                <a:srgbClr val="666666"/>
              </a:solidFill>
              <a:latin typeface="黑体" charset="0"/>
              <a:ea typeface="黑体" charset="0"/>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dirty="0" smtClean="0"/>
              <a:t>HTML5</a:t>
            </a:r>
            <a:r>
              <a:rPr kumimoji="1" lang="zh-CN" altLang="en-US" dirty="0" smtClean="0"/>
              <a:t>新特性</a:t>
            </a:r>
            <a:r>
              <a:rPr kumimoji="1" lang="en-US" altLang="zh-CN" dirty="0" smtClean="0"/>
              <a:t>-	HTML5</a:t>
            </a:r>
            <a:r>
              <a:rPr kumimoji="1" lang="zh-CN" altLang="en-US" dirty="0" smtClean="0"/>
              <a:t>新增的结构主体元素</a:t>
            </a:r>
            <a:endParaRPr kumimoji="1" lang="zh-CN" altLang="en-US" dirty="0" smtClean="0"/>
          </a:p>
        </p:txBody>
      </p:sp>
      <p:sp>
        <p:nvSpPr>
          <p:cNvPr id="3" name="副标题 2"/>
          <p:cNvSpPr>
            <a:spLocks noGrp="1"/>
          </p:cNvSpPr>
          <p:nvPr>
            <p:ph type="subTitle" idx="1"/>
          </p:nvPr>
        </p:nvSpPr>
        <p:spPr>
          <a:xfrm>
            <a:off x="1033145" y="2836545"/>
            <a:ext cx="22201505" cy="8737600"/>
          </a:xfrm>
        </p:spPr>
        <p:txBody>
          <a:bodyPr/>
          <a:lstStyle/>
          <a:p>
            <a:pPr>
              <a:buFont typeface="Wingdings" pitchFamily="2" charset="2"/>
            </a:pPr>
            <a:r>
              <a:rPr lang="en-US" altLang="zh-CN" sz="4000" dirty="0" smtClean="0"/>
              <a:t>1</a:t>
            </a:r>
            <a:r>
              <a:rPr lang="zh-CN" altLang="en-US" sz="4000" dirty="0" smtClean="0"/>
              <a:t>、</a:t>
            </a:r>
            <a:r>
              <a:rPr lang="en-US" altLang="zh-CN" sz="4000" dirty="0" smtClean="0"/>
              <a:t>&lt;article&gt;</a:t>
            </a:r>
            <a:endParaRPr lang="en-US" altLang="zh-CN" sz="4000" dirty="0" smtClean="0"/>
          </a:p>
          <a:p>
            <a:pPr>
              <a:buFont typeface="Wingdings" pitchFamily="2" charset="2"/>
            </a:pPr>
            <a:r>
              <a:rPr lang="en-US" altLang="zh-CN" sz="4000" dirty="0" smtClean="0"/>
              <a:t>   article</a:t>
            </a:r>
            <a:r>
              <a:rPr lang="zh-CN" altLang="en-US" sz="4000" dirty="0" smtClean="0"/>
              <a:t>元素代表文档，页面或应用程序中独立的，完整的，可以独自被外部引用的内容。</a:t>
            </a:r>
            <a:endParaRPr lang="zh-CN" altLang="en-US" sz="4000" dirty="0" smtClean="0"/>
          </a:p>
          <a:p>
            <a:pPr>
              <a:buFont typeface="Wingdings" pitchFamily="2" charset="2"/>
            </a:pPr>
            <a:r>
              <a:rPr lang="en-US" altLang="zh-CN" sz="4000" dirty="0" smtClean="0"/>
              <a:t>2</a:t>
            </a:r>
            <a:r>
              <a:rPr lang="zh-CN" altLang="en-US" sz="4000" dirty="0" smtClean="0"/>
              <a:t>、</a:t>
            </a:r>
            <a:r>
              <a:rPr lang="en-US" altLang="zh-CN" sz="4000" dirty="0" smtClean="0"/>
              <a:t>&lt;section&gt;</a:t>
            </a:r>
            <a:endParaRPr lang="en-US" altLang="zh-CN" sz="4000" dirty="0" smtClean="0"/>
          </a:p>
          <a:p>
            <a:pPr>
              <a:buFont typeface="Wingdings" pitchFamily="2" charset="2"/>
            </a:pPr>
            <a:r>
              <a:rPr lang="en-US" altLang="zh-CN" sz="4000" dirty="0" smtClean="0"/>
              <a:t>   section</a:t>
            </a:r>
            <a:r>
              <a:rPr lang="zh-CN" altLang="en-US" sz="4000" dirty="0" smtClean="0"/>
              <a:t>元素对于网站或应用程序中页面上的内容进行分块。</a:t>
            </a:r>
            <a:endParaRPr lang="zh-CN" altLang="en-US" sz="4000" dirty="0" smtClean="0"/>
          </a:p>
          <a:p>
            <a:pPr>
              <a:buFont typeface="Wingdings" pitchFamily="2" charset="2"/>
            </a:pPr>
            <a:r>
              <a:rPr lang="en-US" altLang="zh-CN" sz="4000" dirty="0" smtClean="0"/>
              <a:t>3</a:t>
            </a:r>
            <a:r>
              <a:rPr lang="zh-CN" altLang="en-US" sz="4000" dirty="0" smtClean="0"/>
              <a:t>、</a:t>
            </a:r>
            <a:r>
              <a:rPr lang="en-US" altLang="zh-CN" sz="4000" dirty="0" smtClean="0"/>
              <a:t>&lt;nav&gt;</a:t>
            </a:r>
            <a:endParaRPr lang="en-US" altLang="zh-CN" sz="4000" dirty="0" smtClean="0"/>
          </a:p>
          <a:p>
            <a:pPr>
              <a:buFont typeface="Wingdings" pitchFamily="2" charset="2"/>
            </a:pPr>
            <a:r>
              <a:rPr lang="en-US" altLang="zh-CN" sz="4000" dirty="0" smtClean="0"/>
              <a:t>   nav</a:t>
            </a:r>
            <a:r>
              <a:rPr lang="zh-CN" altLang="en-US" sz="4000" dirty="0" smtClean="0"/>
              <a:t>元素，可以作为导航连接组，其中的导航元素链接到其他页面或当前页面的其他部分。</a:t>
            </a:r>
            <a:endParaRPr lang="zh-CN" altLang="en-US" sz="4000" dirty="0" smtClean="0"/>
          </a:p>
          <a:p>
            <a:pPr>
              <a:buFont typeface="Wingdings" pitchFamily="2" charset="2"/>
            </a:pPr>
            <a:r>
              <a:rPr lang="en-US" altLang="zh-CN" sz="4000" dirty="0" smtClean="0"/>
              <a:t>4</a:t>
            </a:r>
            <a:r>
              <a:rPr lang="zh-CN" altLang="en-US" sz="4000" dirty="0" smtClean="0"/>
              <a:t>、</a:t>
            </a:r>
            <a:r>
              <a:rPr lang="en-US" altLang="zh-CN" sz="4000" dirty="0" smtClean="0"/>
              <a:t>&lt;aside&gt;</a:t>
            </a:r>
            <a:endParaRPr lang="en-US" altLang="zh-CN" sz="4000" dirty="0" smtClean="0"/>
          </a:p>
          <a:p>
            <a:pPr>
              <a:buFont typeface="Wingdings" pitchFamily="2" charset="2"/>
            </a:pPr>
            <a:r>
              <a:rPr lang="en-US" altLang="zh-CN" sz="4000" dirty="0" smtClean="0"/>
              <a:t>   aside</a:t>
            </a:r>
            <a:r>
              <a:rPr lang="zh-CN" altLang="en-US" sz="4000" dirty="0" smtClean="0"/>
              <a:t>元素，表示当前部分或文章的附属信息部分，它可以包含与当前页面或主要内容相关的引用，侧边栏，广告，导航等。</a:t>
            </a:r>
            <a:endParaRPr lang="zh-CN" altLang="en-US" sz="4000" dirty="0" smtClean="0"/>
          </a:p>
          <a:p>
            <a:pPr>
              <a:buFont typeface="Wingdings" pitchFamily="2" charset="2"/>
            </a:pPr>
            <a:endParaRPr lang="en-US" altLang="zh-CN" sz="4000" dirty="0" smtClean="0"/>
          </a:p>
          <a:p>
            <a:pPr>
              <a:buFont typeface="Wingdings" pitchFamily="2" charset="2"/>
            </a:pPr>
            <a:r>
              <a:rPr lang="en-US" altLang="zh-CN" sz="4000" dirty="0" smtClean="0"/>
              <a:t>   </a:t>
            </a:r>
            <a:endParaRPr lang="en-US" altLang="zh-CN" sz="40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HTML</a:t>
            </a:r>
            <a:r>
              <a:rPr kumimoji="1" lang="zh-CN" altLang="en-US" dirty="0"/>
              <a:t>介绍</a:t>
            </a:r>
            <a:r>
              <a:rPr kumimoji="1" lang="en-US" altLang="zh-CN" dirty="0"/>
              <a:t>-</a:t>
            </a:r>
            <a:r>
              <a:rPr kumimoji="1" lang="zh-CN" altLang="en-US" dirty="0"/>
              <a:t>实例说明</a:t>
            </a:r>
            <a:endParaRPr kumimoji="1" lang="zh-CN" altLang="en-US" dirty="0"/>
          </a:p>
        </p:txBody>
      </p:sp>
      <p:sp>
        <p:nvSpPr>
          <p:cNvPr id="3" name="文本占位符 2"/>
          <p:cNvSpPr>
            <a:spLocks noGrp="1"/>
          </p:cNvSpPr>
          <p:nvPr>
            <p:ph type="body" idx="1"/>
          </p:nvPr>
        </p:nvSpPr>
        <p:spPr>
          <a:xfrm>
            <a:off x="79375" y="2537460"/>
            <a:ext cx="23957915" cy="6441440"/>
          </a:xfrm>
        </p:spPr>
        <p:txBody>
          <a:bodyPr/>
          <a:lstStyle/>
          <a:p>
            <a:pPr algn="l"/>
            <a:r>
              <a:rPr kumimoji="1" lang="en-US" altLang="zh-CN" sz="6600" dirty="0"/>
              <a:t>1</a:t>
            </a:r>
            <a:r>
              <a:rPr kumimoji="1" lang="zh-CN" altLang="en-US" sz="6600" dirty="0"/>
              <a:t>、</a:t>
            </a:r>
            <a:r>
              <a:rPr kumimoji="1" lang="zh-CN" altLang="en-US" sz="6600" dirty="0">
                <a:solidFill>
                  <a:schemeClr val="accent2"/>
                </a:solidFill>
                <a:hlinkClick r:id="rId1" action="ppaction://hlinkfile"/>
              </a:rPr>
              <a:t>百度首页</a:t>
            </a:r>
            <a:r>
              <a:rPr kumimoji="1" lang="zh-CN" altLang="en-US" sz="6600" dirty="0"/>
              <a:t>：对于各类常用标签的基础应用</a:t>
            </a:r>
            <a:endParaRPr kumimoji="1" lang="zh-CN" altLang="en-US" sz="6600" dirty="0"/>
          </a:p>
          <a:p>
            <a:pPr algn="l"/>
            <a:r>
              <a:rPr kumimoji="1" lang="en-US" altLang="zh-CN" sz="6600" dirty="0"/>
              <a:t>2</a:t>
            </a:r>
            <a:r>
              <a:rPr kumimoji="1" lang="zh-CN" altLang="en-US" sz="6600" dirty="0"/>
              <a:t>、</a:t>
            </a:r>
            <a:r>
              <a:rPr kumimoji="1" lang="zh-CN" altLang="en-US" sz="6600" dirty="0">
                <a:hlinkClick r:id="rId2" action="ppaction://hlinkfile"/>
              </a:rPr>
              <a:t>课程表</a:t>
            </a:r>
            <a:r>
              <a:rPr kumimoji="1" lang="zh-CN" altLang="en-US" sz="6600" dirty="0"/>
              <a:t>：表格应用</a:t>
            </a:r>
            <a:endParaRPr kumimoji="1" lang="zh-CN" altLang="en-US" sz="6600" dirty="0"/>
          </a:p>
          <a:p>
            <a:pPr algn="l"/>
            <a:r>
              <a:rPr kumimoji="1" lang="en-US" altLang="zh-CN" sz="6600" dirty="0"/>
              <a:t>3</a:t>
            </a:r>
            <a:r>
              <a:rPr kumimoji="1" lang="zh-CN" altLang="en-US" sz="6600" dirty="0"/>
              <a:t>、</a:t>
            </a:r>
            <a:r>
              <a:rPr kumimoji="1" lang="zh-CN" altLang="en-US" sz="6600" dirty="0">
                <a:hlinkClick r:id="rId3" tooltip="" action="ppaction://hlinkfile"/>
              </a:rPr>
              <a:t>基于框架制作的注册页面</a:t>
            </a:r>
            <a:r>
              <a:rPr kumimoji="1" lang="zh-CN" altLang="en-US" sz="6600" dirty="0"/>
              <a:t>：</a:t>
            </a:r>
            <a:r>
              <a:rPr kumimoji="1" lang="en-US" altLang="zh-CN" sz="6600" dirty="0"/>
              <a:t>HTML</a:t>
            </a:r>
            <a:r>
              <a:rPr kumimoji="1" lang="zh-CN" altLang="en-US" sz="6600" dirty="0"/>
              <a:t>各类标签的综合运用</a:t>
            </a:r>
            <a:endParaRPr kumimoji="1" lang="zh-CN" altLang="en-US" sz="6600" dirty="0"/>
          </a:p>
          <a:p>
            <a:endParaRPr kumimoji="1" lang="zh-CN" altLang="en-US" sz="6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a:xfrm>
            <a:off x="-265645" y="2393175"/>
            <a:ext cx="24393600" cy="1728000"/>
          </a:xfrm>
        </p:spPr>
        <p:txBody>
          <a:bodyPr/>
          <a:p>
            <a:r>
              <a:rPr lang="en-US" altLang="zh-CN"/>
              <a:t>CSS</a:t>
            </a:r>
            <a:endParaRPr lang="en-US" altLang="zh-CN"/>
          </a:p>
        </p:txBody>
      </p:sp>
      <p:pic>
        <p:nvPicPr>
          <p:cNvPr id="4" name="图片 3"/>
          <p:cNvPicPr>
            <a:picLocks noChangeAspect="1"/>
          </p:cNvPicPr>
          <p:nvPr/>
        </p:nvPicPr>
        <p:blipFill>
          <a:blip r:embed="rId1"/>
          <a:stretch>
            <a:fillRect/>
          </a:stretch>
        </p:blipFill>
        <p:spPr>
          <a:xfrm>
            <a:off x="9239885" y="4697730"/>
            <a:ext cx="5334635" cy="406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dirty="0" smtClean="0"/>
              <a:t>CSS</a:t>
            </a:r>
            <a:r>
              <a:rPr kumimoji="1" lang="zh-CN" altLang="en-US" dirty="0" smtClean="0"/>
              <a:t>介绍－</a:t>
            </a:r>
            <a:r>
              <a:rPr lang="zh-CN" altLang="en-US" dirty="0" smtClean="0">
                <a:solidFill>
                  <a:srgbClr val="35B558"/>
                </a:solidFill>
                <a:latin typeface="Noto Sans CJK SC Bold" panose="020B0800000000000000" pitchFamily="34" charset="-122"/>
                <a:ea typeface="Noto Sans CJK SC Bold" panose="020B0800000000000000" pitchFamily="34" charset="-122"/>
              </a:rPr>
              <a:t>课程概要</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a:xfrm>
            <a:off x="3262565" y="2320655"/>
            <a:ext cx="18273600" cy="8222944"/>
          </a:xfrm>
        </p:spPr>
        <p:txBody>
          <a:bodyPr>
            <a:normAutofit lnSpcReduction="20000"/>
          </a:bodyPr>
          <a:lstStyle/>
          <a:p>
            <a:r>
              <a:rPr lang="zh-CN" altLang="en-US" dirty="0">
                <a:latin typeface="幼圆" charset="0"/>
                <a:ea typeface="幼圆" charset="0"/>
              </a:rPr>
              <a:t>什么是</a:t>
            </a:r>
            <a:r>
              <a:rPr lang="en-US" altLang="zh-CN" dirty="0">
                <a:latin typeface="幼圆" charset="0"/>
                <a:ea typeface="幼圆" charset="0"/>
              </a:rPr>
              <a:t>CSS</a:t>
            </a:r>
            <a:endParaRPr lang="en-US" altLang="zh-CN" dirty="0">
              <a:latin typeface="幼圆" charset="0"/>
              <a:ea typeface="幼圆" charset="0"/>
            </a:endParaRPr>
          </a:p>
          <a:p>
            <a:r>
              <a:rPr lang="en-US" dirty="0">
                <a:latin typeface="幼圆" charset="0"/>
                <a:ea typeface="幼圆" charset="0"/>
              </a:rPr>
              <a:t>CSS</a:t>
            </a:r>
            <a:r>
              <a:rPr lang="zh-CN" altLang="en-US" dirty="0">
                <a:latin typeface="幼圆" charset="0"/>
                <a:ea typeface="幼圆" charset="0"/>
              </a:rPr>
              <a:t>的发展历史</a:t>
            </a:r>
            <a:endParaRPr lang="zh-CN" altLang="en-US" dirty="0">
              <a:latin typeface="幼圆" charset="0"/>
              <a:ea typeface="幼圆" charset="0"/>
            </a:endParaRPr>
          </a:p>
          <a:p>
            <a:r>
              <a:rPr lang="en-US" altLang="zh-CN" dirty="0">
                <a:latin typeface="幼圆" charset="0"/>
                <a:ea typeface="幼圆" charset="0"/>
              </a:rPr>
              <a:t>CSS</a:t>
            </a:r>
            <a:r>
              <a:rPr lang="zh-CN" altLang="en-US" dirty="0">
                <a:latin typeface="幼圆" charset="0"/>
                <a:ea typeface="幼圆" charset="0"/>
              </a:rPr>
              <a:t>的引用形式</a:t>
            </a:r>
            <a:endParaRPr lang="zh-CN" altLang="en-US" dirty="0">
              <a:latin typeface="幼圆" charset="0"/>
              <a:ea typeface="幼圆" charset="0"/>
            </a:endParaRPr>
          </a:p>
          <a:p>
            <a:r>
              <a:rPr lang="en-US" dirty="0">
                <a:latin typeface="幼圆" charset="0"/>
                <a:ea typeface="幼圆" charset="0"/>
              </a:rPr>
              <a:t>CSS</a:t>
            </a:r>
            <a:r>
              <a:rPr lang="zh-CN" altLang="en-US" dirty="0">
                <a:latin typeface="幼圆" charset="0"/>
                <a:ea typeface="幼圆" charset="0"/>
              </a:rPr>
              <a:t>选择器</a:t>
            </a:r>
            <a:endParaRPr lang="zh-CN" altLang="en-US" dirty="0">
              <a:latin typeface="幼圆" charset="0"/>
              <a:ea typeface="幼圆" charset="0"/>
            </a:endParaRPr>
          </a:p>
          <a:p>
            <a:r>
              <a:rPr lang="en-US" altLang="zh-CN" dirty="0">
                <a:latin typeface="幼圆" charset="0"/>
                <a:ea typeface="幼圆" charset="0"/>
              </a:rPr>
              <a:t>CSS</a:t>
            </a:r>
            <a:r>
              <a:rPr lang="zh-CN" altLang="en-US" dirty="0">
                <a:latin typeface="幼圆" charset="0"/>
                <a:ea typeface="幼圆" charset="0"/>
              </a:rPr>
              <a:t>经典布局之双飞翼布局</a:t>
            </a:r>
            <a:endParaRPr lang="zh-CN" altLang="en-US" dirty="0">
              <a:latin typeface="幼圆" charset="0"/>
              <a:ea typeface="幼圆" charset="0"/>
            </a:endParaRPr>
          </a:p>
          <a:p>
            <a:r>
              <a:rPr lang="en-US" altLang="zh-CN" dirty="0">
                <a:latin typeface="幼圆" charset="0"/>
                <a:ea typeface="幼圆" charset="0"/>
              </a:rPr>
              <a:t>CSS</a:t>
            </a:r>
            <a:r>
              <a:rPr lang="zh-CN" altLang="en-US" dirty="0">
                <a:latin typeface="幼圆" charset="0"/>
                <a:ea typeface="幼圆" charset="0"/>
              </a:rPr>
              <a:t>变形与动画</a:t>
            </a:r>
            <a:endParaRPr lang="zh-CN" altLang="en-US" dirty="0">
              <a:latin typeface="幼圆" charset="0"/>
              <a:ea typeface="幼圆" charset="0"/>
            </a:endParaRPr>
          </a:p>
          <a:p>
            <a:r>
              <a:rPr lang="en-US" altLang="zh-CN" dirty="0">
                <a:latin typeface="幼圆" charset="0"/>
                <a:ea typeface="幼圆" charset="0"/>
              </a:rPr>
              <a:t>CSS</a:t>
            </a:r>
            <a:r>
              <a:rPr lang="zh-CN" altLang="en-US" dirty="0">
                <a:latin typeface="幼圆" charset="0"/>
                <a:ea typeface="幼圆" charset="0"/>
              </a:rPr>
              <a:t>处理老式浏览器</a:t>
            </a:r>
            <a:endParaRPr lang="zh-CN" altLang="en-US" dirty="0">
              <a:latin typeface="幼圆" charset="0"/>
              <a:ea typeface="幼圆" charset="0"/>
            </a:endParaRPr>
          </a:p>
          <a:p>
            <a:r>
              <a:rPr lang="en-US" altLang="zh-CN" dirty="0">
                <a:latin typeface="幼圆" charset="0"/>
                <a:ea typeface="幼圆" charset="0"/>
              </a:rPr>
              <a:t>CSS</a:t>
            </a:r>
            <a:r>
              <a:rPr lang="zh-CN" altLang="en-US" dirty="0">
                <a:latin typeface="幼圆" charset="0"/>
                <a:ea typeface="幼圆" charset="0"/>
              </a:rPr>
              <a:t>的</a:t>
            </a:r>
            <a:r>
              <a:rPr lang="en-US" altLang="zh-CN" dirty="0">
                <a:latin typeface="幼圆" charset="0"/>
                <a:ea typeface="幼圆" charset="0"/>
              </a:rPr>
              <a:t>3D</a:t>
            </a:r>
            <a:r>
              <a:rPr lang="zh-CN" altLang="en-US" dirty="0">
                <a:latin typeface="幼圆" charset="0"/>
                <a:ea typeface="幼圆" charset="0"/>
              </a:rPr>
              <a:t>技术</a:t>
            </a:r>
            <a:endParaRPr lang="zh-CN" altLang="en-US" dirty="0">
              <a:latin typeface="幼圆" charset="0"/>
              <a:ea typeface="幼圆" charset="0"/>
            </a:endParaRPr>
          </a:p>
          <a:p>
            <a:endParaRPr lang="zh-CN" altLang="en-US" dirty="0">
              <a:latin typeface="幼圆" charset="0"/>
              <a:ea typeface="幼圆"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dirty="0" smtClean="0"/>
              <a:t>什么是</a:t>
            </a:r>
            <a:r>
              <a:rPr kumimoji="1" lang="en-US" altLang="zh-CN" dirty="0" smtClean="0"/>
              <a:t>CSS</a:t>
            </a:r>
            <a:r>
              <a:rPr kumimoji="1" lang="zh-CN" altLang="en-US" dirty="0" smtClean="0"/>
              <a:t>？</a:t>
            </a:r>
            <a:endParaRPr kumimoji="1" lang="zh-CN" altLang="en-US" dirty="0" smtClean="0"/>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dirty="0" smtClean="0"/>
              <a:t>CSS</a:t>
            </a:r>
            <a:r>
              <a:rPr lang="zh-CN" altLang="en-US" dirty="0" smtClean="0"/>
              <a:t>即</a:t>
            </a:r>
            <a:r>
              <a:rPr lang="en-US" altLang="zh-CN" dirty="0" smtClean="0"/>
              <a:t>层叠样式表</a:t>
            </a:r>
            <a:r>
              <a:rPr lang="zh-CN" altLang="en-US" dirty="0" smtClean="0"/>
              <a:t>，它</a:t>
            </a:r>
            <a:r>
              <a:rPr lang="en-US" altLang="zh-CN" dirty="0" smtClean="0"/>
              <a:t>是一种用来表现HTML（标准通用标记语言的一个应用）或XML（标准通用标记语言的一个子集）等文件样式的计算机语言。</a:t>
            </a:r>
            <a:endParaRPr lang="en-US" altLang="zh-CN" dirty="0" smtClean="0"/>
          </a:p>
          <a:p>
            <a:pPr>
              <a:buFont typeface="Wingdings" pitchFamily="2" charset="2"/>
            </a:pPr>
            <a:r>
              <a:rPr lang="en-US" altLang="zh-CN" dirty="0" smtClean="0"/>
              <a:t>CSS目前最新版本为CSS3，是能够真正做到网页表现与内容分离的一种样式设计语言。相对于传统HTML的表现而言，CSS能够对网页中的对象的位置排版进行像素级的精确控制，支持几乎所有的字体字号样式，拥有对网页对象和模型样式编辑的能力，并能够进行初步交互设计，是目前基于文本展示最优秀的表现设计语言。CSS能够根据不同使用者的理解能力，简化或者优化写法，针对各类人群，有较强的易读性。</a:t>
            </a: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的发展历史</a:t>
            </a:r>
            <a:endParaRPr kumimoji="1" lang="zh-CN" altLang="en-US" dirty="0" smtClean="0"/>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endParaRPr lang="en-US" altLang="zh-CN" dirty="0" smtClean="0"/>
          </a:p>
          <a:p>
            <a:endParaRPr lang="en-US" altLang="zh-CN" dirty="0" smtClean="0"/>
          </a:p>
          <a:p>
            <a:endParaRPr lang="en-US" altLang="zh-CN" dirty="0" smtClean="0"/>
          </a:p>
        </p:txBody>
      </p:sp>
      <p:pic>
        <p:nvPicPr>
          <p:cNvPr id="4" name="图片 3"/>
          <p:cNvPicPr>
            <a:picLocks noChangeAspect="1"/>
          </p:cNvPicPr>
          <p:nvPr/>
        </p:nvPicPr>
        <p:blipFill>
          <a:blip r:embed="rId1"/>
          <a:stretch>
            <a:fillRect/>
          </a:stretch>
        </p:blipFill>
        <p:spPr>
          <a:xfrm>
            <a:off x="1463040" y="2234565"/>
            <a:ext cx="6647180" cy="8276590"/>
          </a:xfrm>
          <a:prstGeom prst="rect">
            <a:avLst/>
          </a:prstGeom>
        </p:spPr>
      </p:pic>
      <p:sp>
        <p:nvSpPr>
          <p:cNvPr id="5" name="文本框 4"/>
          <p:cNvSpPr txBox="1"/>
          <p:nvPr/>
        </p:nvSpPr>
        <p:spPr>
          <a:xfrm>
            <a:off x="9423400" y="2234565"/>
            <a:ext cx="13852525" cy="8871585"/>
          </a:xfrm>
          <a:prstGeom prst="rect">
            <a:avLst/>
          </a:prstGeom>
          <a:ln w="50800">
            <a:noFill/>
            <a:miter lim="800000"/>
          </a:ln>
        </p:spPr>
        <p:txBody>
          <a:bodyPr/>
          <a:p>
            <a:pPr marL="0" indent="0" algn="l">
              <a:buNone/>
            </a:pPr>
            <a:r>
              <a:rPr lang="zh-CN" altLang="en-US" sz="3600" dirty="0" smtClean="0">
                <a:solidFill>
                  <a:srgbClr val="666666"/>
                </a:solidFill>
                <a:latin typeface="Noto Sans CJK SC Regular" panose="020B0500000000000000" pitchFamily="34" charset="-122"/>
                <a:ea typeface="Noto Sans CJK SC Regular" panose="020B0500000000000000" pitchFamily="34" charset="-122"/>
              </a:rPr>
              <a:t>从1990年代初HTML被发明开始样式表就以各种形式出现了，不同的浏览器结合了它们各自的样式语言，读者可以使用这些样式语言来调节网页的显示方式。一开始样式表是给读者用的，最初的HTML版本只含有很少的显示属性，读者来决定网页应该怎样被显示。</a:t>
            </a:r>
            <a:endParaRPr lang="zh-CN" altLang="en-US" sz="36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zh-CN" altLang="en-US" sz="3600" dirty="0" smtClean="0">
                <a:solidFill>
                  <a:srgbClr val="666666"/>
                </a:solidFill>
                <a:latin typeface="Noto Sans CJK SC Regular" panose="020B0500000000000000" pitchFamily="34" charset="-122"/>
                <a:ea typeface="Noto Sans CJK SC Regular" panose="020B0500000000000000" pitchFamily="34" charset="-122"/>
              </a:rPr>
              <a:t>　　但随着HTML的成长，为了满足设计师的要求，HTML获得了很多显示功能。随着这些功能的增加外来定义样式的语言越来越没有意义了。</a:t>
            </a:r>
            <a:endParaRPr lang="zh-CN" altLang="en-US" sz="36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zh-CN" altLang="en-US" sz="3600" dirty="0" smtClean="0">
                <a:solidFill>
                  <a:srgbClr val="666666"/>
                </a:solidFill>
                <a:latin typeface="Noto Sans CJK SC Regular" panose="020B0500000000000000" pitchFamily="34" charset="-122"/>
                <a:ea typeface="Noto Sans CJK SC Regular" panose="020B0500000000000000" pitchFamily="34" charset="-122"/>
              </a:rPr>
              <a:t>　　1994年哈坤·利提出了CSS的最初建议。伯特·波斯（Bert Bos）当时正在设计一个叫做Argo的浏览器，他们决定一起合作设计CSS。1996年底，CSS已经完成。1996年12月CSS要求的第一版本被出版。</a:t>
            </a:r>
            <a:endParaRPr lang="zh-CN" altLang="en-US" sz="36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zh-CN" altLang="en-US" sz="3600" dirty="0" smtClean="0">
                <a:solidFill>
                  <a:srgbClr val="666666"/>
                </a:solidFill>
                <a:latin typeface="Noto Sans CJK SC Regular" panose="020B0500000000000000" pitchFamily="34" charset="-122"/>
                <a:ea typeface="Noto Sans CJK SC Regular" panose="020B0500000000000000" pitchFamily="34" charset="-122"/>
              </a:rPr>
              <a:t>    样式单自从CSS1的版本之后，又在1998年5月发布了CSS2版本，样式单得到了更多的充实。</a:t>
            </a:r>
            <a:endParaRPr lang="zh-CN" altLang="en-US" sz="36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zh-CN" altLang="en-US" sz="3600" dirty="0" smtClean="0">
                <a:solidFill>
                  <a:srgbClr val="666666"/>
                </a:solidFill>
                <a:latin typeface="Noto Sans CJK SC Regular" panose="020B0500000000000000" pitchFamily="34" charset="-122"/>
                <a:ea typeface="Noto Sans CJK SC Regular" panose="020B0500000000000000" pitchFamily="34" charset="-122"/>
              </a:rPr>
              <a:t>    目前CSS3 现在还处于开发试验中. CSS 3 在包含了所有 CSS 2 所支持的基础上更有所改进.</a:t>
            </a:r>
            <a:endParaRPr lang="zh-CN" altLang="en-US" sz="3600" dirty="0" smtClean="0">
              <a:solidFill>
                <a:srgbClr val="666666"/>
              </a:solidFill>
              <a:latin typeface="Noto Sans CJK SC Regular" panose="020B0500000000000000" pitchFamily="34" charset="-122"/>
              <a:ea typeface="Noto Sans CJK SC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的引用形式</a:t>
            </a:r>
            <a:endParaRPr kumimoji="1" lang="zh-CN" altLang="en-US" dirty="0" smtClean="0"/>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dirty="0" smtClean="0"/>
              <a:t>有三种方法可以在站点网页上使用样式表：</a:t>
            </a:r>
            <a:endParaRPr lang="en-US" altLang="zh-CN" dirty="0" smtClean="0"/>
          </a:p>
          <a:p>
            <a:pPr marL="685800" indent="-685800">
              <a:buFont typeface="Arial" charset="0"/>
              <a:buChar char="•"/>
            </a:pPr>
            <a:r>
              <a:rPr lang="en-US" altLang="zh-CN" dirty="0" smtClean="0"/>
              <a:t>外联式Linking（也叫外部样式）：将网页链接到外部样式表。</a:t>
            </a:r>
            <a:endParaRPr lang="en-US" altLang="zh-CN" dirty="0" smtClean="0"/>
          </a:p>
          <a:p>
            <a:pPr marL="685800" indent="-685800">
              <a:buFont typeface="Arial" charset="0"/>
              <a:buChar char="•"/>
            </a:pPr>
            <a:r>
              <a:rPr lang="en-US" altLang="zh-CN" dirty="0" smtClean="0"/>
              <a:t>嵌入式Embedding（也叫内页样式）：在网页上创建嵌入的样式表。</a:t>
            </a:r>
            <a:endParaRPr lang="en-US" altLang="zh-CN" dirty="0" smtClean="0"/>
          </a:p>
          <a:p>
            <a:pPr marL="685800" indent="-685800">
              <a:buFont typeface="Arial" charset="0"/>
              <a:buChar char="•"/>
            </a:pPr>
            <a:r>
              <a:rPr lang="en-US" altLang="zh-CN" dirty="0" smtClean="0"/>
              <a:t>内联式Inline（也叫行内样式）：应用内嵌样式到各个网页元素。</a:t>
            </a:r>
            <a:endParaRPr lang="en-US" altLang="zh-CN" dirty="0" smtClean="0"/>
          </a:p>
          <a:p>
            <a:pPr marL="685800" indent="-685800">
              <a:buFont typeface="Arial" charset="0"/>
              <a:buChar char="•"/>
            </a:pPr>
            <a:endParaRPr lang="en-US" altLang="zh-CN" dirty="0" smtClean="0"/>
          </a:p>
          <a:p>
            <a:pPr>
              <a:buFont typeface="Wingdings" pitchFamily="2" charset="2"/>
            </a:pPr>
            <a:r>
              <a:rPr lang="en-US" altLang="zh-CN" dirty="0" smtClean="0"/>
              <a:t>其中，优先级：内联式 &gt; 嵌入式 &gt; 外联式</a:t>
            </a: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选择器</a:t>
            </a:r>
            <a:endParaRPr kumimoji="1" lang="zh-CN" altLang="en-US" dirty="0" smtClean="0"/>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endParaRPr lang="en-US" altLang="zh-CN" dirty="0" smtClean="0"/>
          </a:p>
          <a:p>
            <a:endParaRPr lang="en-US" altLang="zh-CN" dirty="0" smtClean="0"/>
          </a:p>
          <a:p>
            <a:endParaRPr lang="en-US" altLang="zh-CN" dirty="0" smtClean="0"/>
          </a:p>
        </p:txBody>
      </p:sp>
      <p:sp>
        <p:nvSpPr>
          <p:cNvPr id="4" name="文本框 3"/>
          <p:cNvSpPr txBox="1"/>
          <p:nvPr/>
        </p:nvSpPr>
        <p:spPr>
          <a:xfrm>
            <a:off x="1733550" y="2037715"/>
            <a:ext cx="21501100" cy="10364470"/>
          </a:xfrm>
          <a:prstGeom prst="rect">
            <a:avLst/>
          </a:prstGeom>
          <a:ln w="50800">
            <a:noFill/>
            <a:miter lim="800000"/>
          </a:ln>
        </p:spPr>
        <p:txBody>
          <a:bodyPr/>
          <a:p>
            <a:pPr marL="0" indent="0" algn="l">
              <a:buNone/>
            </a:pP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    </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要使用</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CSS</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对HTML页面中的元素实现一对一，一对多或者多对一的控制，这就需要用到CSS选择器。</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    HTML页面中的元素就是通过CSS选择器进行控制的。</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p:txBody>
      </p:sp>
      <p:pic>
        <p:nvPicPr>
          <p:cNvPr id="5" name="图片 4" descr="PGPAN}D}$Y1]SN5}G(A7S}2"/>
          <p:cNvPicPr>
            <a:picLocks noChangeAspect="1"/>
          </p:cNvPicPr>
          <p:nvPr/>
        </p:nvPicPr>
        <p:blipFill>
          <a:blip r:embed="rId1"/>
          <a:stretch>
            <a:fillRect/>
          </a:stretch>
        </p:blipFill>
        <p:spPr>
          <a:xfrm>
            <a:off x="932815" y="4803775"/>
            <a:ext cx="22301835" cy="6302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a:xfrm>
            <a:off x="-215" y="2681465"/>
            <a:ext cx="24393600" cy="1728000"/>
          </a:xfrm>
        </p:spPr>
        <p:txBody>
          <a:bodyPr/>
          <a:p>
            <a:r>
              <a:rPr lang="en-US" altLang="zh-CN"/>
              <a:t>HTML</a:t>
            </a:r>
            <a:endParaRPr lang="en-US" altLang="zh-CN"/>
          </a:p>
        </p:txBody>
      </p:sp>
      <p:pic>
        <p:nvPicPr>
          <p:cNvPr id="3" name="图片 2"/>
          <p:cNvPicPr>
            <a:picLocks noChangeAspect="1"/>
          </p:cNvPicPr>
          <p:nvPr/>
        </p:nvPicPr>
        <p:blipFill>
          <a:blip r:embed="rId1"/>
          <a:stretch>
            <a:fillRect/>
          </a:stretch>
        </p:blipFill>
        <p:spPr>
          <a:xfrm>
            <a:off x="9394825" y="5494020"/>
            <a:ext cx="5233035" cy="4075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经典布局之双飞翼布局</a:t>
            </a:r>
            <a:r>
              <a:rPr kumimoji="1" lang="en-US" altLang="zh-CN" dirty="0" smtClean="0"/>
              <a:t>-</a:t>
            </a:r>
            <a:r>
              <a:rPr kumimoji="1" lang="zh-CN" altLang="en-US" dirty="0" smtClean="0"/>
              <a:t>介绍</a:t>
            </a:r>
            <a:endParaRPr kumimoji="1" lang="zh-CN" altLang="en-US" dirty="0" smtClean="0"/>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dirty="0" smtClean="0"/>
              <a:t>    </a:t>
            </a:r>
            <a:r>
              <a:rPr lang="zh-CN" altLang="en-US" dirty="0" smtClean="0"/>
              <a:t>其实双飞翼布局的前身是</a:t>
            </a:r>
            <a:r>
              <a:rPr lang="en-US" altLang="zh-CN" dirty="0" smtClean="0"/>
              <a:t>“</a:t>
            </a:r>
            <a:r>
              <a:rPr lang="zh-CN" altLang="en-US" dirty="0" smtClean="0"/>
              <a:t>圣杯</a:t>
            </a:r>
            <a:r>
              <a:rPr lang="en-US" altLang="zh-CN" dirty="0" smtClean="0"/>
              <a:t>”</a:t>
            </a:r>
            <a:r>
              <a:rPr lang="zh-CN" altLang="en-US" dirty="0" smtClean="0"/>
              <a:t>布局，圣杯是西方表达“渴求之物"的意思，不是一种对页面的形象表达。</a:t>
            </a:r>
            <a:endParaRPr lang="zh-CN" altLang="en-US" dirty="0" smtClean="0"/>
          </a:p>
          <a:p>
            <a:pPr>
              <a:buFont typeface="Wingdings" pitchFamily="2" charset="2"/>
            </a:pPr>
            <a:r>
              <a:rPr lang="zh-CN" altLang="en-US" dirty="0" smtClean="0"/>
              <a:t>    双飞翼据考源自淘宝UED，应该是一种页面的形象的表达。</a:t>
            </a:r>
            <a:endParaRPr lang="zh-CN" altLang="en-US" dirty="0" smtClean="0"/>
          </a:p>
          <a:p>
            <a:pPr>
              <a:buFont typeface="Wingdings" pitchFamily="2" charset="2"/>
            </a:pPr>
            <a:endParaRPr lang="zh-CN" altLang="en-US" dirty="0" smtClean="0"/>
          </a:p>
          <a:p>
            <a:r>
              <a:rPr lang="en-US" altLang="zh-CN" dirty="0" smtClean="0"/>
              <a:t>    圣杯布局和双飞翼布局解决的问题是一样的，就是两边顶宽，中间自适应的三栏布局，中间栏要在放在文档流前面以优先渲染。</a:t>
            </a:r>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经典布局之双飞翼布局</a:t>
            </a:r>
            <a:r>
              <a:rPr kumimoji="1" lang="en-US" altLang="zh-CN" dirty="0" smtClean="0"/>
              <a:t>-</a:t>
            </a:r>
            <a:r>
              <a:rPr kumimoji="1" lang="zh-CN" altLang="en-US" dirty="0" smtClean="0"/>
              <a:t>具体实现</a:t>
            </a:r>
            <a:endParaRPr kumimoji="1" lang="zh-CN" altLang="en-US" dirty="0" smtClean="0"/>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dirty="0" smtClean="0"/>
              <a:t>    </a:t>
            </a:r>
            <a:r>
              <a:rPr lang="en-US" altLang="zh-CN" sz="3600" dirty="0" smtClean="0"/>
              <a:t>双飞翼布局，为了中间div内容不被遮挡，直接在中间div内部创建子div用于放置内容，在该子div里用margin-left和margin-right为左右两栏div留出位置。</a:t>
            </a:r>
            <a:endParaRPr lang="en-US" altLang="zh-CN" sz="3600" dirty="0" smtClean="0"/>
          </a:p>
          <a:p>
            <a:pPr>
              <a:buFont typeface="Wingdings" pitchFamily="2" charset="2"/>
            </a:pPr>
            <a:endParaRPr lang="en-US" altLang="zh-CN" sz="3600" dirty="0" smtClean="0"/>
          </a:p>
          <a:p>
            <a:pPr>
              <a:buFont typeface="Wingdings" pitchFamily="2" charset="2"/>
            </a:pPr>
            <a:r>
              <a:rPr lang="en-US" altLang="zh-CN" sz="3600" dirty="0" smtClean="0"/>
              <a:t>     多了1个div，少用大致4个css属性（圣杯布局中间divpadding-left和padding-right这2个属性，加上左右两个div用相对布局position: relative及对应的right和left共4个属性，一共6个；而双飞翼布局子div里用margin-left和margin-right共2个属性，6-2=4），比圣杯布局思路更直接和简洁一点。</a:t>
            </a:r>
            <a:endParaRPr lang="en-US" altLang="zh-CN" sz="3600" dirty="0" smtClean="0"/>
          </a:p>
          <a:p>
            <a:pPr>
              <a:buFont typeface="Wingdings" pitchFamily="2" charset="2"/>
            </a:pPr>
            <a:endParaRPr lang="en-US" altLang="zh-CN" dirty="0" smtClean="0"/>
          </a:p>
          <a:p>
            <a:pPr>
              <a:buFont typeface="Wingdings" pitchFamily="2" charset="2"/>
            </a:pPr>
            <a:r>
              <a:rPr lang="en-US" altLang="zh-CN" dirty="0" smtClean="0"/>
              <a:t>。</a:t>
            </a:r>
            <a:r>
              <a:rPr lang="en-US" altLang="zh-CN" dirty="0" smtClean="0">
                <a:hlinkClick r:id="rId1" action="ppaction://hlinkfile"/>
              </a:rPr>
              <a:t>webhomework\task3\flyingswing\flyingswing.html</a:t>
            </a: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之字体图标</a:t>
            </a:r>
            <a:r>
              <a:rPr kumimoji="1" lang="en-US" altLang="zh-CN" dirty="0" smtClean="0"/>
              <a:t>-</a:t>
            </a:r>
            <a:r>
              <a:rPr kumimoji="1" lang="zh-CN" altLang="en-US" dirty="0" smtClean="0">
                <a:solidFill>
                  <a:schemeClr val="accent3"/>
                </a:solidFill>
              </a:rPr>
              <a:t>一些好玩的东西</a:t>
            </a:r>
            <a:endParaRPr kumimoji="1" lang="zh-CN" altLang="en-US" dirty="0" smtClean="0">
              <a:solidFill>
                <a:schemeClr val="accent3"/>
              </a:solidFill>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dirty="0" smtClean="0"/>
              <a:t>在网页设计中使用图标字体（icon font）是件挺有新意的事情，使用图标字体能我们带来了一定的方便，比如在移动设备、Retina屏幕效果展示、兼容IE6/7浏览器以及能任意将图标放大缩小等，这些都是很不错的。</a:t>
            </a:r>
            <a:endParaRPr lang="en-US" altLang="zh-CN" dirty="0" smtClean="0"/>
          </a:p>
          <a:p>
            <a:pPr>
              <a:buFont typeface="Wingdings" pitchFamily="2" charset="2"/>
            </a:pPr>
            <a:endParaRPr lang="en-US" altLang="zh-CN" dirty="0" smtClean="0"/>
          </a:p>
          <a:p>
            <a:endParaRPr lang="en-US" altLang="zh-CN" dirty="0" smtClean="0"/>
          </a:p>
        </p:txBody>
      </p:sp>
      <p:pic>
        <p:nvPicPr>
          <p:cNvPr id="4" name="图片 3" descr="VT}F}PCKDOT0XWWH75KW`DN"/>
          <p:cNvPicPr>
            <a:picLocks noChangeAspect="1"/>
          </p:cNvPicPr>
          <p:nvPr/>
        </p:nvPicPr>
        <p:blipFill>
          <a:blip r:embed="rId1"/>
          <a:stretch>
            <a:fillRect/>
          </a:stretch>
        </p:blipFill>
        <p:spPr>
          <a:xfrm>
            <a:off x="2660650" y="6065520"/>
            <a:ext cx="17755235" cy="5270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变形与动画</a:t>
            </a:r>
            <a:endParaRPr kumimoji="1" lang="zh-CN" altLang="en-US" dirty="0" smtClean="0"/>
          </a:p>
        </p:txBody>
      </p:sp>
      <p:sp>
        <p:nvSpPr>
          <p:cNvPr id="3" name="副标题 2"/>
          <p:cNvSpPr>
            <a:spLocks noGrp="1"/>
          </p:cNvSpPr>
          <p:nvPr>
            <p:ph type="subTitle" idx="1"/>
          </p:nvPr>
        </p:nvSpPr>
        <p:spPr>
          <a:xfrm>
            <a:off x="1033145" y="4524375"/>
            <a:ext cx="22201505" cy="6581775"/>
          </a:xfrm>
        </p:spPr>
        <p:txBody>
          <a:bodyPr/>
          <a:lstStyle/>
          <a:p>
            <a:pPr algn="l">
              <a:buFont typeface="Wingdings" pitchFamily="2" charset="2"/>
            </a:pPr>
            <a:r>
              <a:rPr lang="en-US" altLang="zh-CN" sz="3600" dirty="0" smtClean="0"/>
              <a:t>   </a:t>
            </a:r>
            <a:r>
              <a:rPr lang="en-US" altLang="zh-CN" sz="3600" dirty="0" smtClean="0">
                <a:solidFill>
                  <a:schemeClr val="accent3"/>
                </a:solidFill>
              </a:rPr>
              <a:t> </a:t>
            </a:r>
            <a:r>
              <a:rPr lang="en-US" altLang="zh-CN" dirty="0" smtClean="0">
                <a:solidFill>
                  <a:schemeClr val="accent3"/>
                </a:solidFill>
              </a:rPr>
              <a:t>CSS3添加了几个动画效果的属性，通过设置这些属性，可以做出一些简单的动画效果而不需要再去借助JavaScript。CSS3动画的属性主要分为三类：transform、transition以及animation。</a:t>
            </a:r>
            <a:endParaRPr lang="en-US" altLang="zh-CN" dirty="0" smtClean="0">
              <a:solidFill>
                <a:schemeClr val="accent3"/>
              </a:solidFill>
            </a:endParaRPr>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sym typeface="+mn-ea"/>
              </a:rPr>
              <a:t>CSS</a:t>
            </a:r>
            <a:r>
              <a:rPr kumimoji="1" lang="zh-CN" altLang="en-US" dirty="0" smtClean="0">
                <a:sym typeface="+mn-ea"/>
              </a:rPr>
              <a:t>变形与动画</a:t>
            </a:r>
            <a:r>
              <a:rPr kumimoji="1" lang="en-US" altLang="zh-CN" dirty="0" smtClean="0">
                <a:sym typeface="+mn-ea"/>
              </a:rPr>
              <a:t>-transform</a:t>
            </a:r>
            <a:r>
              <a:rPr kumimoji="1" lang="zh-CN" altLang="en-US" dirty="0" smtClean="0">
                <a:sym typeface="+mn-ea"/>
              </a:rPr>
              <a:t>（变形）</a:t>
            </a:r>
            <a:endParaRPr kumimoji="1" lang="zh-CN" altLang="en-US" dirty="0" smtClean="0">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sz="3600" dirty="0" smtClean="0"/>
              <a:t>rotate</a:t>
            </a:r>
            <a:endParaRPr lang="en-US" altLang="zh-CN" sz="3600" dirty="0" smtClean="0"/>
          </a:p>
          <a:p>
            <a:pPr>
              <a:buFont typeface="Wingdings" pitchFamily="2" charset="2"/>
            </a:pPr>
            <a:r>
              <a:rPr lang="en-US" altLang="zh-CN" sz="3600" dirty="0" smtClean="0"/>
              <a:t>设置元素顺时针旋转的角度，用法是：</a:t>
            </a:r>
            <a:endParaRPr lang="en-US" altLang="zh-CN" sz="3600" dirty="0" smtClean="0"/>
          </a:p>
          <a:p>
            <a:pPr>
              <a:buFont typeface="Wingdings" pitchFamily="2" charset="2"/>
            </a:pPr>
            <a:r>
              <a:rPr lang="en-US" altLang="zh-CN" sz="3600" dirty="0" smtClean="0"/>
              <a:t>transform: rotate(x);</a:t>
            </a:r>
            <a:endParaRPr lang="en-US" altLang="zh-CN" sz="3600" dirty="0" smtClean="0"/>
          </a:p>
          <a:p>
            <a:pPr>
              <a:buFont typeface="Wingdings" pitchFamily="2" charset="2"/>
            </a:pPr>
            <a:r>
              <a:rPr lang="en-US" altLang="zh-CN" sz="3600" dirty="0" smtClean="0"/>
              <a:t>参数x必须是以deg结尾的角度数或0，可为负数表示反向。</a:t>
            </a:r>
            <a:endParaRPr lang="en-US" altLang="zh-CN" sz="3600" dirty="0" smtClean="0"/>
          </a:p>
          <a:p>
            <a:pPr>
              <a:buFont typeface="Wingdings" pitchFamily="2" charset="2"/>
            </a:pPr>
            <a:r>
              <a:rPr lang="en-US" altLang="zh-CN" sz="3600" dirty="0" smtClean="0"/>
              <a:t>scale</a:t>
            </a:r>
            <a:endParaRPr lang="en-US" altLang="zh-CN" sz="3600" dirty="0" smtClean="0"/>
          </a:p>
          <a:p>
            <a:pPr>
              <a:buFont typeface="Wingdings" pitchFamily="2" charset="2"/>
            </a:pPr>
            <a:r>
              <a:rPr lang="en-US" altLang="zh-CN" sz="3600" dirty="0" smtClean="0"/>
              <a:t>设置元素放大或缩小的倍数，用法包括：</a:t>
            </a:r>
            <a:endParaRPr lang="en-US" altLang="zh-CN" sz="3600" dirty="0" smtClean="0"/>
          </a:p>
          <a:p>
            <a:pPr>
              <a:buFont typeface="Wingdings" pitchFamily="2" charset="2"/>
            </a:pPr>
            <a:r>
              <a:rPr lang="en-US" altLang="zh-CN" sz="3600" dirty="0" smtClean="0"/>
              <a:t>transform: scale(a);                  元素x和y方向均缩放a倍</a:t>
            </a:r>
            <a:endParaRPr lang="en-US" altLang="zh-CN" sz="3600" dirty="0" smtClean="0"/>
          </a:p>
          <a:p>
            <a:pPr>
              <a:buFont typeface="Wingdings" pitchFamily="2" charset="2"/>
            </a:pPr>
            <a:r>
              <a:rPr lang="en-US" altLang="zh-CN" sz="3600" dirty="0" smtClean="0"/>
              <a:t>translate</a:t>
            </a:r>
            <a:endParaRPr lang="en-US" altLang="zh-CN" sz="3600" dirty="0" smtClean="0"/>
          </a:p>
          <a:p>
            <a:pPr>
              <a:buFont typeface="Wingdings" pitchFamily="2" charset="2"/>
            </a:pPr>
            <a:r>
              <a:rPr lang="en-US" altLang="zh-CN" sz="3600" dirty="0" smtClean="0"/>
              <a:t>设置元素的位移，用法为：</a:t>
            </a:r>
            <a:endParaRPr lang="en-US" altLang="zh-CN" sz="3600" dirty="0" smtClean="0"/>
          </a:p>
          <a:p>
            <a:pPr>
              <a:buFont typeface="Wingdings" pitchFamily="2" charset="2"/>
            </a:pPr>
            <a:r>
              <a:rPr lang="en-US" altLang="zh-CN" sz="3600" dirty="0" smtClean="0"/>
              <a:t>transform: translate(a, b);                元素x方向位移a，y方向位移b</a:t>
            </a:r>
            <a:endParaRPr lang="en-US" altLang="zh-CN" sz="3600" dirty="0" smtClean="0"/>
          </a:p>
          <a:p>
            <a:pPr>
              <a:buFont typeface="Wingdings" pitchFamily="2" charset="2"/>
            </a:pP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变形与动画</a:t>
            </a:r>
            <a:r>
              <a:rPr kumimoji="1" lang="en-US" altLang="zh-CN" dirty="0" smtClean="0"/>
              <a:t>-transition</a:t>
            </a:r>
            <a:r>
              <a:rPr kumimoji="1" lang="zh-CN" altLang="en-US" dirty="0" smtClean="0"/>
              <a:t>（过渡）</a:t>
            </a:r>
            <a:endParaRPr kumimoji="1" lang="zh-CN" altLang="en-US" dirty="0" smtClean="0"/>
          </a:p>
        </p:txBody>
      </p:sp>
      <p:sp>
        <p:nvSpPr>
          <p:cNvPr id="3" name="副标题 2"/>
          <p:cNvSpPr>
            <a:spLocks noGrp="1"/>
          </p:cNvSpPr>
          <p:nvPr>
            <p:ph type="subTitle" idx="1"/>
          </p:nvPr>
        </p:nvSpPr>
        <p:spPr>
          <a:xfrm>
            <a:off x="1033145" y="2609215"/>
            <a:ext cx="8013700" cy="8269605"/>
          </a:xfrm>
        </p:spPr>
        <p:txBody>
          <a:bodyPr/>
          <a:lstStyle/>
          <a:p>
            <a:pPr>
              <a:buFont typeface="Wingdings" pitchFamily="2" charset="2"/>
            </a:pPr>
            <a:r>
              <a:rPr lang="en-US" altLang="zh-CN" sz="3600" dirty="0" smtClean="0">
                <a:solidFill>
                  <a:schemeClr val="accent3"/>
                </a:solidFill>
              </a:rPr>
              <a:t>transition-property</a:t>
            </a:r>
            <a:r>
              <a:rPr lang="zh-CN" altLang="en-US" sz="3600" dirty="0" smtClean="0">
                <a:solidFill>
                  <a:schemeClr val="accent3"/>
                </a:solidFill>
              </a:rPr>
              <a:t>：</a:t>
            </a:r>
            <a:endParaRPr lang="zh-CN" altLang="en-US" sz="3600" dirty="0" smtClean="0">
              <a:solidFill>
                <a:schemeClr val="accent3"/>
              </a:solidFill>
            </a:endParaRPr>
          </a:p>
          <a:p>
            <a:pPr>
              <a:buFont typeface="Wingdings" pitchFamily="2" charset="2"/>
            </a:pPr>
            <a:r>
              <a:rPr lang="en-US" altLang="zh-CN" sz="3600" dirty="0" smtClean="0"/>
              <a:t>    指定transition效果作用的CSS属性，其值是CSS属性名。</a:t>
            </a:r>
            <a:endParaRPr lang="en-US" altLang="zh-CN" sz="3600" dirty="0" smtClean="0"/>
          </a:p>
          <a:p>
            <a:pPr>
              <a:buFont typeface="Wingdings" pitchFamily="2" charset="2"/>
            </a:pPr>
            <a:r>
              <a:rPr lang="en-US" altLang="zh-CN" sz="3600" dirty="0" smtClean="0">
                <a:solidFill>
                  <a:schemeClr val="accent3"/>
                </a:solidFill>
              </a:rPr>
              <a:t>transition-duration</a:t>
            </a:r>
            <a:r>
              <a:rPr lang="zh-CN" altLang="en-US" sz="3600" dirty="0" smtClean="0">
                <a:solidFill>
                  <a:schemeClr val="accent3"/>
                </a:solidFill>
              </a:rPr>
              <a:t>：</a:t>
            </a:r>
            <a:endParaRPr lang="zh-CN" altLang="en-US" sz="3600" dirty="0" smtClean="0">
              <a:solidFill>
                <a:schemeClr val="accent3"/>
              </a:solidFill>
            </a:endParaRPr>
          </a:p>
          <a:p>
            <a:pPr>
              <a:buFont typeface="Wingdings" pitchFamily="2" charset="2"/>
            </a:pPr>
            <a:r>
              <a:rPr lang="en-US" altLang="zh-CN" sz="3600" dirty="0" smtClean="0"/>
              <a:t>    动画效果持续的时间，其值为以s结尾的秒数。</a:t>
            </a:r>
            <a:endParaRPr lang="en-US" altLang="zh-CN" sz="3600" dirty="0" smtClean="0"/>
          </a:p>
          <a:p>
            <a:pPr>
              <a:buFont typeface="Wingdings" pitchFamily="2" charset="2"/>
            </a:pPr>
            <a:r>
              <a:rPr lang="en-US" altLang="zh-CN" sz="3600" dirty="0" smtClean="0">
                <a:solidFill>
                  <a:schemeClr val="accent3"/>
                </a:solidFill>
              </a:rPr>
              <a:t>transition-timing-function</a:t>
            </a:r>
            <a:r>
              <a:rPr lang="zh-CN" altLang="en-US" sz="3600" dirty="0" smtClean="0">
                <a:solidFill>
                  <a:schemeClr val="accent3"/>
                </a:solidFill>
              </a:rPr>
              <a:t>：</a:t>
            </a:r>
            <a:endParaRPr lang="zh-CN" altLang="en-US" sz="3600" dirty="0" smtClean="0">
              <a:solidFill>
                <a:schemeClr val="accent3"/>
              </a:solidFill>
            </a:endParaRPr>
          </a:p>
          <a:p>
            <a:pPr>
              <a:buFont typeface="Wingdings" pitchFamily="2" charset="2"/>
            </a:pPr>
            <a:r>
              <a:rPr lang="en-US" altLang="zh-CN" sz="3600" dirty="0" smtClean="0"/>
              <a:t>    指定元素状态的变化速率函数，其取值基于贝赛尔曲线函数，详情</a:t>
            </a:r>
            <a:r>
              <a:rPr lang="zh-CN" altLang="en-US" sz="3600" dirty="0" smtClean="0"/>
              <a:t>右图</a:t>
            </a:r>
            <a:r>
              <a:rPr lang="en-US" altLang="zh-CN" sz="3600" dirty="0" smtClean="0"/>
              <a:t>所示：</a:t>
            </a: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pic>
        <p:nvPicPr>
          <p:cNvPr id="4" name="图片 3"/>
          <p:cNvPicPr>
            <a:picLocks noChangeAspect="1"/>
          </p:cNvPicPr>
          <p:nvPr/>
        </p:nvPicPr>
        <p:blipFill>
          <a:blip r:embed="rId1"/>
          <a:stretch>
            <a:fillRect/>
          </a:stretch>
        </p:blipFill>
        <p:spPr>
          <a:xfrm>
            <a:off x="11631295" y="428625"/>
            <a:ext cx="12405995" cy="13467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变形与动画</a:t>
            </a:r>
            <a:r>
              <a:rPr kumimoji="1" lang="en-US" altLang="zh-CN" dirty="0" smtClean="0"/>
              <a:t>-animation(</a:t>
            </a:r>
            <a:r>
              <a:rPr kumimoji="1" lang="zh-CN" altLang="en-US" dirty="0" smtClean="0"/>
              <a:t>动画）</a:t>
            </a:r>
            <a:endParaRPr kumimoji="1" lang="zh-CN" altLang="en-US" dirty="0" smtClean="0"/>
          </a:p>
        </p:txBody>
      </p:sp>
      <p:sp>
        <p:nvSpPr>
          <p:cNvPr id="3" name="副标题 2"/>
          <p:cNvSpPr>
            <a:spLocks noGrp="1"/>
          </p:cNvSpPr>
          <p:nvPr>
            <p:ph type="subTitle" idx="1"/>
          </p:nvPr>
        </p:nvSpPr>
        <p:spPr>
          <a:xfrm>
            <a:off x="1033145" y="2105025"/>
            <a:ext cx="22201505" cy="10966450"/>
          </a:xfrm>
        </p:spPr>
        <p:txBody>
          <a:bodyPr/>
          <a:lstStyle/>
          <a:p>
            <a:pPr>
              <a:buFont typeface="Wingdings" pitchFamily="2" charset="2"/>
            </a:pPr>
            <a:r>
              <a:rPr lang="en-US" altLang="zh-CN" sz="3600" dirty="0" smtClean="0"/>
              <a:t>    CSS3中真正的动画属性是animation，而前面的transform和transition都只是对DOM元素的变形或者是状态的过渡。实际上，CSS3所支持的动画效果只是填充动画，也就是说先设定整个动画生命周期中的几个关键状态（key  frame，关键帧），然后动画将自行计算并模拟关键帧之间的过渡。那么在设置animation的属性之前就必须先设定好关键帧了。</a:t>
            </a:r>
            <a:endParaRPr lang="en-US" altLang="zh-CN" sz="3600" dirty="0" smtClean="0"/>
          </a:p>
          <a:p>
            <a:pPr>
              <a:buFont typeface="Wingdings" pitchFamily="2" charset="2"/>
            </a:pPr>
            <a:r>
              <a:rPr lang="en-US" altLang="zh-CN" sz="2800" b="1" dirty="0" smtClean="0">
                <a:latin typeface="幼圆" charset="0"/>
                <a:ea typeface="幼圆" charset="0"/>
              </a:rPr>
              <a:t>关键帧@keyframes的语法结构如下：</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@keyframesNAME {</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         a% {</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         /*CSS属性*/</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         }</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         b% {</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                  /*CSS属性*/</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         }</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         ...</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a:t>
            </a:r>
            <a:endParaRPr lang="en-US" altLang="zh-CN" sz="2800" b="1" dirty="0" smtClean="0">
              <a:latin typeface="幼圆" charset="0"/>
              <a:ea typeface="幼圆" charset="0"/>
            </a:endParaRPr>
          </a:p>
          <a:p>
            <a:pPr>
              <a:buFont typeface="Wingdings" pitchFamily="2" charset="2"/>
            </a:pPr>
            <a:r>
              <a:rPr lang="en-US" altLang="zh-CN" sz="2800" b="1" dirty="0" smtClean="0">
                <a:latin typeface="幼圆" charset="0"/>
                <a:ea typeface="幼圆" charset="0"/>
              </a:rPr>
              <a:t>NAME表示动画的名字；a%、b%表示以百分号结尾的百分数，用于设定该关键帧在动画生命周期中的位置；百分数后面的{ } 中则需要写成该关键帧状态下CSS属性的值。另外，如果同一个百分数值在@keyframes中出现多次，那么后出现的将覆盖先出现的；并且关键帧在@keyframes中时无序的。</a:t>
            </a:r>
            <a:endParaRPr lang="en-US" altLang="zh-CN" sz="2800" b="1" dirty="0" smtClean="0">
              <a:latin typeface="幼圆" charset="0"/>
              <a:ea typeface="幼圆" charset="0"/>
            </a:endParaRPr>
          </a:p>
          <a:p>
            <a:pPr>
              <a:buFont typeface="Wingdings" pitchFamily="2" charset="2"/>
            </a:pPr>
            <a:endParaRPr lang="en-US" altLang="zh-CN" sz="2800"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sym typeface="+mn-ea"/>
              </a:rPr>
              <a:t>CSS</a:t>
            </a:r>
            <a:r>
              <a:rPr kumimoji="1" lang="zh-CN" altLang="en-US" dirty="0" smtClean="0">
                <a:sym typeface="+mn-ea"/>
              </a:rPr>
              <a:t>变形与动画</a:t>
            </a:r>
            <a:r>
              <a:rPr kumimoji="1" lang="en-US" altLang="zh-CN" dirty="0" smtClean="0">
                <a:sym typeface="+mn-ea"/>
              </a:rPr>
              <a:t>-</a:t>
            </a:r>
            <a:r>
              <a:rPr kumimoji="1" lang="zh-CN" altLang="en-US" dirty="0" smtClean="0">
                <a:sym typeface="+mn-ea"/>
              </a:rPr>
              <a:t>实例</a:t>
            </a:r>
            <a:endParaRPr kumimoji="1" lang="zh-CN" altLang="en-US" dirty="0" smtClean="0">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endParaRPr lang="en-US" altLang="zh-CN" sz="3600" dirty="0" smtClean="0"/>
          </a:p>
          <a:p>
            <a:pPr>
              <a:buFont typeface="Wingdings" pitchFamily="2" charset="2"/>
            </a:pPr>
            <a:endParaRPr lang="en-US" altLang="zh-CN" sz="3600" dirty="0" smtClean="0"/>
          </a:p>
          <a:p>
            <a:pPr>
              <a:buFont typeface="Wingdings" pitchFamily="2" charset="2"/>
            </a:pPr>
            <a:endParaRPr lang="en-US" altLang="zh-CN" dirty="0" smtClean="0"/>
          </a:p>
          <a:p>
            <a:pPr>
              <a:buFont typeface="Wingdings" pitchFamily="2" charset="2"/>
            </a:pPr>
            <a:r>
              <a:rPr lang="zh-CN" altLang="en-US" dirty="0" smtClean="0">
                <a:hlinkClick r:id="rId1" action="ppaction://hlinkfile"/>
              </a:rPr>
              <a:t>加载动画页面</a:t>
            </a: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CSS</a:t>
            </a:r>
            <a:r>
              <a:rPr kumimoji="1" lang="zh-CN" altLang="en-US" dirty="0" smtClean="0"/>
              <a:t>处理老式浏览器</a:t>
            </a:r>
            <a:endParaRPr kumimoji="1" lang="zh-CN" altLang="en-US" dirty="0" smtClean="0"/>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sz="3600" dirty="0" smtClean="0"/>
              <a:t>    我们在浏览网页的时候经常看见这样的现象：某个网页在IE6浏览器中打开很正常，但是在IE8里面打开可能完全变形了。或者也有可能出现完全相反的现象。这让Web程序员及设计师往往为了其CSS在各个IE版本下表现怪异而痛苦不已，有时候需要通过专为IE6或者IE8设计单独的定义。</a:t>
            </a:r>
            <a:endParaRPr lang="en-US" altLang="zh-CN" sz="3600" dirty="0" smtClean="0"/>
          </a:p>
          <a:p>
            <a:pPr>
              <a:buFont typeface="Wingdings" pitchFamily="2" charset="2"/>
            </a:pPr>
            <a:endParaRPr lang="en-US" altLang="zh-CN" dirty="0" smtClean="0"/>
          </a:p>
          <a:p>
            <a:pPr>
              <a:buFont typeface="Wingdings" pitchFamily="2" charset="2"/>
            </a:pPr>
            <a:r>
              <a:rPr lang="en-US" altLang="zh-CN" dirty="0" smtClean="0"/>
              <a:t>   </a:t>
            </a:r>
            <a:r>
              <a:rPr lang="zh-CN" altLang="en-US" sz="3600" b="1" dirty="0" smtClean="0"/>
              <a:t>解决办法：</a:t>
            </a:r>
            <a:r>
              <a:rPr lang="en-US" altLang="zh-CN" sz="3600" dirty="0" smtClean="0"/>
              <a:t>由于不同厂商的流览器或某浏览器的不同版本（如IE6-IE11,Firefox/Safari/Opera/Chrome等），对CSS的支持、解析不一样，导致在不同浏览器的环境中呈现出不一致的页面展现效果。这时，我们为了获得统一的页面效果，就需要针对不同的浏览器或不同版本写特定的CSS样式，我们把这个针对不同的浏览器/不同版本写相应的CSS code的过程，叫做CSS hack</a:t>
            </a:r>
            <a:endParaRPr lang="en-US" altLang="zh-CN" sz="3600"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sym typeface="+mn-ea"/>
              </a:rPr>
              <a:t>CSS</a:t>
            </a:r>
            <a:r>
              <a:rPr kumimoji="1" lang="zh-CN" altLang="en-US" dirty="0" smtClean="0">
                <a:sym typeface="+mn-ea"/>
              </a:rPr>
              <a:t>之</a:t>
            </a:r>
            <a:r>
              <a:rPr kumimoji="1" lang="en-US" altLang="zh-CN" dirty="0" smtClean="0">
                <a:sym typeface="+mn-ea"/>
              </a:rPr>
              <a:t>3D</a:t>
            </a:r>
            <a:r>
              <a:rPr kumimoji="1" lang="zh-CN" altLang="en-US" dirty="0" smtClean="0">
                <a:sym typeface="+mn-ea"/>
              </a:rPr>
              <a:t>技术</a:t>
            </a:r>
            <a:endParaRPr kumimoji="1" lang="zh-CN" altLang="en-US" dirty="0" smtClean="0">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sz="3600" dirty="0" smtClean="0"/>
              <a:t>    三维变换使用基于二维变换的相同属性，如果熟悉二维变换，</a:t>
            </a:r>
            <a:r>
              <a:rPr lang="zh-CN" altLang="en-US" sz="3600" dirty="0" smtClean="0"/>
              <a:t>会</a:t>
            </a:r>
            <a:r>
              <a:rPr lang="en-US" altLang="zh-CN" sz="3600" dirty="0" smtClean="0"/>
              <a:t>发现3D变形的功能和2D变换的功能相当类似。CSS3中的3D变换主要包括以下几种功能函数：</a:t>
            </a:r>
            <a:endParaRPr lang="en-US" altLang="zh-CN" sz="3600" dirty="0" smtClean="0"/>
          </a:p>
          <a:p>
            <a:pPr>
              <a:buFont typeface="Wingdings" pitchFamily="2" charset="2"/>
            </a:pPr>
            <a:endParaRPr lang="en-US" altLang="zh-CN" sz="3600" dirty="0" smtClean="0"/>
          </a:p>
          <a:p>
            <a:pPr>
              <a:buFont typeface="Wingdings" pitchFamily="2" charset="2"/>
            </a:pPr>
            <a:endParaRPr lang="en-US" altLang="zh-CN" sz="3600" dirty="0" smtClean="0"/>
          </a:p>
          <a:p>
            <a:pPr>
              <a:buFont typeface="Wingdings" pitchFamily="2" charset="2"/>
            </a:pPr>
            <a:r>
              <a:rPr lang="en-US" altLang="zh-CN" sz="3600" dirty="0" smtClean="0"/>
              <a:t> 3D位移：CSS3中的3D位移主要包括translateZ()和translate3d()两个功能函数；</a:t>
            </a:r>
            <a:endParaRPr lang="en-US" altLang="zh-CN" sz="3600" dirty="0" smtClean="0"/>
          </a:p>
          <a:p>
            <a:pPr>
              <a:buFont typeface="Wingdings" pitchFamily="2" charset="2"/>
            </a:pPr>
            <a:r>
              <a:rPr lang="en-US" altLang="zh-CN" sz="3600" dirty="0" smtClean="0"/>
              <a:t> 3D旋转：CSS3中的3D旋转主要包括rotateX()、rotateY()、rotateZ()和rotate3d()四个功能函数；</a:t>
            </a:r>
            <a:endParaRPr lang="en-US" altLang="zh-CN" sz="3600" dirty="0" smtClean="0"/>
          </a:p>
          <a:p>
            <a:pPr>
              <a:buFont typeface="Wingdings" pitchFamily="2" charset="2"/>
            </a:pPr>
            <a:r>
              <a:rPr lang="en-US" altLang="zh-CN" sz="3600" dirty="0" smtClean="0"/>
              <a:t> 3D缩放：CSS3中的3D缩放主要包括scaleZ()和scale3d()两个功能函数；</a:t>
            </a:r>
            <a:endParaRPr lang="en-US" altLang="zh-CN" sz="3600" dirty="0" smtClean="0"/>
          </a:p>
          <a:p>
            <a:pPr>
              <a:buFont typeface="Wingdings" pitchFamily="2" charset="2"/>
            </a:pPr>
            <a:r>
              <a:rPr lang="en-US" altLang="zh-CN" sz="3600" dirty="0" smtClean="0"/>
              <a:t> 3D矩阵：CSS3中3D变形中和2D变形一样也有一个3D矩阵功能函数matrix3d()</a:t>
            </a:r>
            <a:endParaRPr lang="en-US" altLang="zh-CN" sz="3600" dirty="0" smtClean="0"/>
          </a:p>
          <a:p>
            <a:pPr>
              <a:buFont typeface="Wingdings" pitchFamily="2" charset="2"/>
            </a:pP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dirty="0" smtClean="0"/>
              <a:t>html</a:t>
            </a:r>
            <a:r>
              <a:rPr kumimoji="1" lang="zh-CN" altLang="en-US" dirty="0" smtClean="0"/>
              <a:t>介绍－</a:t>
            </a:r>
            <a:r>
              <a:rPr lang="zh-CN" altLang="en-US" dirty="0" smtClean="0">
                <a:solidFill>
                  <a:srgbClr val="35B558"/>
                </a:solidFill>
                <a:latin typeface="Noto Sans CJK SC Bold" panose="020B0800000000000000" pitchFamily="34" charset="-122"/>
                <a:ea typeface="Noto Sans CJK SC Bold" panose="020B0800000000000000" pitchFamily="34" charset="-122"/>
              </a:rPr>
              <a:t>课程概要</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a:xfrm>
            <a:off x="3517200" y="3531600"/>
            <a:ext cx="18273600" cy="8222944"/>
          </a:xfrm>
        </p:spPr>
        <p:txBody>
          <a:bodyPr>
            <a:normAutofit/>
          </a:bodyPr>
          <a:lstStyle/>
          <a:p>
            <a:r>
              <a:rPr lang="zh-CN" altLang="en-US" dirty="0">
                <a:latin typeface="幼圆" charset="0"/>
                <a:ea typeface="幼圆" charset="0"/>
              </a:rPr>
              <a:t>了解</a:t>
            </a:r>
            <a:r>
              <a:rPr lang="en-US" altLang="zh-CN" dirty="0">
                <a:latin typeface="幼圆" charset="0"/>
                <a:ea typeface="幼圆" charset="0"/>
              </a:rPr>
              <a:t>HTML</a:t>
            </a:r>
            <a:endParaRPr lang="en-US" altLang="zh-CN" dirty="0">
              <a:latin typeface="幼圆" charset="0"/>
              <a:ea typeface="幼圆" charset="0"/>
            </a:endParaRPr>
          </a:p>
          <a:p>
            <a:r>
              <a:rPr lang="en-US" altLang="zh-CN" dirty="0">
                <a:latin typeface="幼圆" charset="0"/>
                <a:ea typeface="幼圆" charset="0"/>
              </a:rPr>
              <a:t>HTML</a:t>
            </a:r>
            <a:r>
              <a:rPr lang="zh-CN" altLang="en-US" dirty="0">
                <a:latin typeface="幼圆" charset="0"/>
                <a:ea typeface="幼圆" charset="0"/>
              </a:rPr>
              <a:t>基础详解</a:t>
            </a:r>
            <a:endParaRPr lang="zh-CN" altLang="en-US" dirty="0">
              <a:latin typeface="幼圆" charset="0"/>
              <a:ea typeface="幼圆" charset="0"/>
            </a:endParaRPr>
          </a:p>
          <a:p>
            <a:r>
              <a:rPr lang="en-US" altLang="zh-CN" dirty="0">
                <a:latin typeface="幼圆" charset="0"/>
                <a:ea typeface="幼圆" charset="0"/>
              </a:rPr>
              <a:t>HTML5	</a:t>
            </a:r>
            <a:r>
              <a:rPr lang="zh-CN" altLang="en-US" dirty="0">
                <a:latin typeface="幼圆" charset="0"/>
                <a:ea typeface="幼圆" charset="0"/>
              </a:rPr>
              <a:t>新特性</a:t>
            </a:r>
            <a:endParaRPr lang="zh-CN" altLang="en-US" dirty="0">
              <a:latin typeface="幼圆" charset="0"/>
              <a:ea typeface="幼圆" charset="0"/>
            </a:endParaRPr>
          </a:p>
          <a:p>
            <a:r>
              <a:rPr lang="zh-CN" altLang="en-US" dirty="0">
                <a:latin typeface="幼圆" charset="0"/>
                <a:ea typeface="幼圆" charset="0"/>
              </a:rPr>
              <a:t>实例介绍</a:t>
            </a:r>
            <a:endParaRPr lang="zh-CN" altLang="en-US" dirty="0">
              <a:latin typeface="幼圆" charset="0"/>
              <a:ea typeface="幼圆"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sym typeface="+mn-ea"/>
              </a:rPr>
              <a:t>CSS</a:t>
            </a:r>
            <a:r>
              <a:rPr kumimoji="1" lang="zh-CN" altLang="en-US" dirty="0" smtClean="0">
                <a:sym typeface="+mn-ea"/>
              </a:rPr>
              <a:t>之</a:t>
            </a:r>
            <a:r>
              <a:rPr kumimoji="1" lang="en-US" altLang="zh-CN" dirty="0" smtClean="0">
                <a:sym typeface="+mn-ea"/>
              </a:rPr>
              <a:t>3D</a:t>
            </a:r>
            <a:r>
              <a:rPr kumimoji="1" lang="zh-CN" altLang="en-US" dirty="0" smtClean="0">
                <a:sym typeface="+mn-ea"/>
              </a:rPr>
              <a:t>技术</a:t>
            </a:r>
            <a:r>
              <a:rPr kumimoji="1" lang="en-US" altLang="zh-CN" dirty="0" smtClean="0">
                <a:sym typeface="+mn-ea"/>
              </a:rPr>
              <a:t>-</a:t>
            </a:r>
            <a:r>
              <a:rPr kumimoji="1" lang="zh-CN" altLang="en-US" dirty="0" smtClean="0">
                <a:solidFill>
                  <a:schemeClr val="accent3"/>
                </a:solidFill>
                <a:sym typeface="+mn-ea"/>
              </a:rPr>
              <a:t>实例</a:t>
            </a:r>
            <a:endParaRPr kumimoji="1" lang="zh-CN" altLang="en-US" dirty="0" smtClean="0">
              <a:solidFill>
                <a:schemeClr val="accent3"/>
              </a:solidFill>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sz="3600" dirty="0" smtClean="0">
                <a:hlinkClick r:id="rId1" action="ppaction://hlinkfile"/>
              </a:rPr>
              <a:t>3D</a:t>
            </a:r>
            <a:r>
              <a:rPr lang="zh-CN" altLang="en-US" sz="3600" dirty="0" smtClean="0">
                <a:hlinkClick r:id="rId1" action="ppaction://hlinkfile"/>
              </a:rPr>
              <a:t>魔方自由旋转</a:t>
            </a:r>
            <a:endParaRPr lang="zh-CN" altLang="en-US" sz="3600" dirty="0" smtClean="0"/>
          </a:p>
          <a:p>
            <a:pPr>
              <a:buFont typeface="Wingdings" pitchFamily="2" charset="2"/>
            </a:pP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a:xfrm>
            <a:off x="-49745" y="4697590"/>
            <a:ext cx="24393600" cy="1728000"/>
          </a:xfrm>
        </p:spPr>
        <p:txBody>
          <a:bodyPr/>
          <a:p>
            <a:r>
              <a:rPr lang="zh-CN" sz="8000"/>
              <a:t>响应式布局</a:t>
            </a:r>
            <a:endParaRPr lang="zh-CN" sz="8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dirty="0" smtClean="0">
                <a:sym typeface="+mn-ea"/>
              </a:rPr>
              <a:t>响应式布局</a:t>
            </a:r>
            <a:r>
              <a:rPr kumimoji="1" lang="en-US" altLang="zh-CN" dirty="0" smtClean="0">
                <a:sym typeface="+mn-ea"/>
              </a:rPr>
              <a:t>-</a:t>
            </a:r>
            <a:r>
              <a:rPr kumimoji="1" lang="zh-CN" altLang="en-US" dirty="0" smtClean="0">
                <a:solidFill>
                  <a:schemeClr val="accent3"/>
                </a:solidFill>
                <a:sym typeface="+mn-ea"/>
              </a:rPr>
              <a:t>什么是响应式布局？</a:t>
            </a:r>
            <a:endParaRPr kumimoji="1" lang="zh-CN" altLang="en-US" dirty="0" smtClean="0">
              <a:solidFill>
                <a:schemeClr val="accent3"/>
              </a:solidFill>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zh-CN" sz="3600" dirty="0" smtClean="0"/>
              <a:t>什么是响应式布局？</a:t>
            </a:r>
            <a:endParaRPr lang="zh-CN" sz="3600" dirty="0" smtClean="0"/>
          </a:p>
          <a:p>
            <a:pPr>
              <a:buFont typeface="Wingdings" pitchFamily="2" charset="2"/>
            </a:pPr>
            <a:r>
              <a:rPr lang="zh-CN" sz="3600" dirty="0" smtClean="0"/>
              <a:t>   响应式布局是Ethan Marcotte在2010年5月份提出的一个概念，简而言之，就是一个网站能够兼容多个终端——而不是为每个终端做一个特定的版本。这个概念是为解决移动互联网浏览而诞生的。</a:t>
            </a:r>
            <a:endParaRPr lang="zh-CN" sz="3600" dirty="0" smtClean="0"/>
          </a:p>
          <a:p>
            <a:pPr>
              <a:buFont typeface="Wingdings" pitchFamily="2" charset="2"/>
            </a:pPr>
            <a:endParaRPr lang="zh-CN" sz="3600" dirty="0" smtClean="0"/>
          </a:p>
          <a:p>
            <a:pPr>
              <a:buFont typeface="Wingdings" pitchFamily="2" charset="2"/>
            </a:pPr>
            <a:endParaRPr lang="zh-CN" sz="3600" dirty="0" smtClean="0"/>
          </a:p>
          <a:p>
            <a:pPr>
              <a:buFont typeface="Wingdings" pitchFamily="2" charset="2"/>
            </a:pPr>
            <a:r>
              <a:rPr lang="zh-CN" sz="3600" dirty="0" smtClean="0"/>
              <a:t>    响应式布局可以为不同终端的用户提供更加舒适的界面和更好的用户体验，而且随着目前大屏幕移动设备的普及，用“大势所趋”来形容也不为过。随着越来越多的设计师采用这个技术，我们不仅看到很多的创新，还看到了一些成形的模式</a:t>
            </a:r>
            <a:endParaRPr lang="zh-CN" sz="3600" dirty="0" smtClean="0"/>
          </a:p>
          <a:p>
            <a:pPr>
              <a:buFont typeface="Wingdings" pitchFamily="2" charset="2"/>
            </a:pP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sym typeface="+mn-ea"/>
              </a:rPr>
              <a:t>响应式布局</a:t>
            </a:r>
            <a:r>
              <a:rPr kumimoji="1" lang="en-US" altLang="zh-CN" dirty="0" smtClean="0">
                <a:sym typeface="+mn-ea"/>
              </a:rPr>
              <a:t>-</a:t>
            </a:r>
            <a:r>
              <a:rPr kumimoji="1" lang="zh-CN" altLang="en-US" dirty="0" smtClean="0">
                <a:solidFill>
                  <a:schemeClr val="accent3"/>
                </a:solidFill>
                <a:sym typeface="+mn-ea"/>
              </a:rPr>
              <a:t>设计思路</a:t>
            </a:r>
            <a:endParaRPr kumimoji="1" lang="zh-CN" altLang="en-US" dirty="0" smtClean="0">
              <a:solidFill>
                <a:schemeClr val="accent3"/>
              </a:solidFill>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en-US" altLang="zh-CN" sz="3600" dirty="0" smtClean="0"/>
              <a:t>   我们在上面了解了什么是响应式布局，那在我们的实际项目中应该怎么去设计呢？在以往我们设计网站的时候都会受到不同浏览器的兼容性的困扰，还要来个不同尺寸设备，我们该怎么淡定下来呢？有需求就会有解决方案，说到响应式布局，就不得不提起CSS3中的Media Query（媒介查询），这可是个好东西，易用、强大、快捷……Media Query是制作响应式布局的一个利器，使用这个工具，我们可以非常方便快捷的制造出各种丰富的实用性强的界面。</a:t>
            </a:r>
            <a:endParaRPr lang="en-US" altLang="zh-CN" sz="3600" dirty="0" smtClean="0"/>
          </a:p>
          <a:p>
            <a:pPr>
              <a:buFont typeface="Wingdings" pitchFamily="2" charset="2"/>
            </a:pPr>
            <a:r>
              <a:rPr lang="en-US" altLang="zh-CN" sz="3600" dirty="0" smtClean="0"/>
              <a:t>   CSS3中的Media Query（媒介查询）是什么？</a:t>
            </a:r>
            <a:endParaRPr lang="en-US" altLang="zh-CN" sz="3600" dirty="0" smtClean="0"/>
          </a:p>
          <a:p>
            <a:pPr>
              <a:buFont typeface="Wingdings" pitchFamily="2" charset="2"/>
            </a:pPr>
            <a:r>
              <a:rPr lang="en-US" altLang="zh-CN" sz="3600" dirty="0" smtClean="0"/>
              <a:t>   通过不同的媒介类型和条件定义样式表规则。媒介查询让CSS可以更精确作用于不同的媒介类型和同一媒介的不同条件。媒介查询的大部分媒介特性都接受min和max用于表达”大于或等于”和”小于或等于”。如：width会有min-width和max-width媒介查询可以被用在CSS中的@media和@import规则上，也可以被用在HTML和XML中。通过这个标签属性，我们可以很方便的在不同的设备下实现丰富的界面，特别是移动设备，将会运用更加的广泛。</a:t>
            </a: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sym typeface="+mn-ea"/>
              </a:rPr>
              <a:t>响应式布局</a:t>
            </a:r>
            <a:r>
              <a:rPr kumimoji="1" lang="en-US" altLang="zh-CN" dirty="0" smtClean="0">
                <a:sym typeface="+mn-ea"/>
              </a:rPr>
              <a:t>-</a:t>
            </a:r>
            <a:r>
              <a:rPr kumimoji="1" lang="zh-CN" altLang="en-US" dirty="0" smtClean="0">
                <a:sym typeface="+mn-ea"/>
              </a:rPr>
              <a:t>实例</a:t>
            </a:r>
            <a:endParaRPr kumimoji="1" lang="zh-CN" altLang="en-US" dirty="0" smtClean="0">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endParaRPr lang="en-US" altLang="zh-CN" sz="3600" dirty="0" smtClean="0"/>
          </a:p>
          <a:p>
            <a:pPr>
              <a:buFont typeface="Wingdings" pitchFamily="2" charset="2"/>
            </a:pPr>
            <a:endParaRPr lang="en-US" altLang="zh-CN" sz="3600" dirty="0" smtClean="0"/>
          </a:p>
          <a:p>
            <a:pPr>
              <a:buFont typeface="Wingdings" pitchFamily="2" charset="2"/>
            </a:pPr>
            <a:r>
              <a:rPr lang="en-US" altLang="zh-CN" dirty="0" smtClean="0">
                <a:hlinkClick r:id="rId1" action="ppaction://hlinkfile"/>
              </a:rPr>
              <a:t>百度响应式</a:t>
            </a: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p:txBody>
          <a:bodyPr/>
          <a:p>
            <a:r>
              <a:rPr lang="en-US" altLang="zh-CN" sz="8000"/>
              <a:t>bootstrap</a:t>
            </a:r>
            <a:r>
              <a:rPr lang="zh-CN" altLang="en-US" sz="8000"/>
              <a:t>等常用的</a:t>
            </a:r>
            <a:r>
              <a:rPr lang="en-US" altLang="zh-CN" sz="8000"/>
              <a:t>web</a:t>
            </a:r>
            <a:r>
              <a:rPr lang="zh-CN" altLang="en-US" sz="8000"/>
              <a:t>前端框架</a:t>
            </a:r>
            <a:endParaRPr lang="zh-CN" altLang="en-US" sz="8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dirty="0" smtClean="0"/>
              <a:t>bootstrap</a:t>
            </a:r>
            <a:r>
              <a:rPr kumimoji="1" lang="zh-CN" altLang="en-US" dirty="0" smtClean="0"/>
              <a:t>等常用的</a:t>
            </a:r>
            <a:r>
              <a:rPr kumimoji="1" lang="en-US" altLang="zh-CN" dirty="0" smtClean="0"/>
              <a:t>web</a:t>
            </a:r>
            <a:r>
              <a:rPr kumimoji="1" lang="zh-CN" altLang="en-US" dirty="0" smtClean="0"/>
              <a:t>前端框架</a:t>
            </a:r>
            <a:r>
              <a:rPr kumimoji="1" lang="en-US" altLang="zh-CN" dirty="0" smtClean="0"/>
              <a:t>-</a:t>
            </a:r>
            <a:r>
              <a:rPr kumimoji="1" lang="zh-CN" altLang="en-US" dirty="0" smtClean="0">
                <a:solidFill>
                  <a:schemeClr val="accent3"/>
                </a:solidFill>
              </a:rPr>
              <a:t>什么是前端开发框架？</a:t>
            </a:r>
            <a:endParaRPr kumimoji="1" lang="zh-CN" altLang="en-US" dirty="0" smtClean="0">
              <a:solidFill>
                <a:schemeClr val="accent3"/>
              </a:solidFill>
            </a:endParaRPr>
          </a:p>
        </p:txBody>
      </p:sp>
      <p:sp>
        <p:nvSpPr>
          <p:cNvPr id="3" name="副标题 2"/>
          <p:cNvSpPr>
            <a:spLocks noGrp="1"/>
          </p:cNvSpPr>
          <p:nvPr>
            <p:ph type="subTitle" idx="1"/>
          </p:nvPr>
        </p:nvSpPr>
        <p:spPr>
          <a:xfrm>
            <a:off x="1033145" y="4564380"/>
            <a:ext cx="22201505" cy="6541770"/>
          </a:xfrm>
        </p:spPr>
        <p:txBody>
          <a:bodyPr/>
          <a:lstStyle/>
          <a:p>
            <a:pPr>
              <a:buFont typeface="Wingdings" pitchFamily="2" charset="2"/>
            </a:pPr>
            <a:r>
              <a:rPr lang="zh-CN" sz="3600" dirty="0" smtClean="0"/>
              <a:t>什么是前端开发框架？</a:t>
            </a:r>
            <a:endParaRPr lang="zh-CN" sz="3600" dirty="0" smtClean="0"/>
          </a:p>
          <a:p>
            <a:pPr>
              <a:buFont typeface="Wingdings" pitchFamily="2" charset="2"/>
            </a:pPr>
            <a:r>
              <a:rPr lang="zh-CN" sz="3600" dirty="0" smtClean="0"/>
              <a:t>    前端开发框架其实就是一系列产品化的HTML/CSS/JavaScript组件的集合，我们可以在设计中使用它们。前端开发框架有很多，其中有一些写得很棒。为了大家的使用便利，后面列举了目前最强大应用最广泛的几款前端开发框架。记住，这些框架并不仅仅是CSS 栅格之类的一些东西，它们包括的是整套的前端开发框架。</a:t>
            </a:r>
            <a:endParaRPr lang="zh-CN" sz="3600"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dirty="0" smtClean="0">
                <a:sym typeface="+mn-ea"/>
              </a:rPr>
              <a:t>bootstrap</a:t>
            </a:r>
            <a:r>
              <a:rPr kumimoji="1" lang="zh-CN" altLang="en-US" dirty="0" smtClean="0">
                <a:sym typeface="+mn-ea"/>
              </a:rPr>
              <a:t>等常用的</a:t>
            </a:r>
            <a:r>
              <a:rPr kumimoji="1" lang="en-US" altLang="zh-CN" dirty="0" smtClean="0">
                <a:sym typeface="+mn-ea"/>
              </a:rPr>
              <a:t>web</a:t>
            </a:r>
            <a:r>
              <a:rPr kumimoji="1" lang="zh-CN" altLang="en-US" dirty="0" smtClean="0">
                <a:sym typeface="+mn-ea"/>
              </a:rPr>
              <a:t>前端框架</a:t>
            </a:r>
            <a:r>
              <a:rPr kumimoji="1" lang="en-US" altLang="zh-CN" dirty="0" smtClean="0">
                <a:sym typeface="+mn-ea"/>
              </a:rPr>
              <a:t>-</a:t>
            </a:r>
            <a:r>
              <a:rPr kumimoji="1" lang="en-US" altLang="zh-CN" dirty="0" smtClean="0">
                <a:solidFill>
                  <a:schemeClr val="accent3"/>
                </a:solidFill>
                <a:sym typeface="+mn-ea"/>
              </a:rPr>
              <a:t>bootstrap</a:t>
            </a:r>
            <a:endParaRPr kumimoji="1" lang="en-US" altLang="zh-CN" dirty="0" smtClean="0">
              <a:sym typeface="+mn-ea"/>
            </a:endParaRPr>
          </a:p>
        </p:txBody>
      </p:sp>
      <p:sp>
        <p:nvSpPr>
          <p:cNvPr id="3" name="副标题 2"/>
          <p:cNvSpPr>
            <a:spLocks noGrp="1"/>
          </p:cNvSpPr>
          <p:nvPr>
            <p:ph type="subTitle" idx="1"/>
          </p:nvPr>
        </p:nvSpPr>
        <p:spPr>
          <a:xfrm>
            <a:off x="1033145" y="2056130"/>
            <a:ext cx="22201505" cy="10775315"/>
          </a:xfrm>
        </p:spPr>
        <p:txBody>
          <a:bodyPr/>
          <a:lstStyle/>
          <a:p>
            <a:pPr>
              <a:buFont typeface="Wingdings" pitchFamily="2" charset="2"/>
            </a:pPr>
            <a:r>
              <a:rPr lang="en-US" altLang="zh-CN" sz="3600" dirty="0" smtClean="0"/>
              <a:t>Boostrap绝对是目前最流行用得最广泛的一款框架。它是一套优美，直观并且给力的web设计工具包，可以用来开发跨浏览器兼容并且美观大气的页面。它提供了很多流行的样式简洁的UI组件，栅格系统以及一些常用的JavaScript插件。</a:t>
            </a:r>
            <a:endParaRPr lang="en-US" altLang="zh-CN" sz="3600" dirty="0" smtClean="0"/>
          </a:p>
          <a:p>
            <a:pPr>
              <a:buFont typeface="Wingdings" pitchFamily="2" charset="2"/>
            </a:pPr>
            <a:r>
              <a:rPr lang="en-US" altLang="zh-CN" sz="3600" dirty="0" smtClean="0"/>
              <a:t>Bootstrap是用动态语言LESS写的，主要包括四部分的内容：</a:t>
            </a:r>
            <a:endParaRPr lang="en-US" altLang="zh-CN" sz="3600" dirty="0" smtClean="0"/>
          </a:p>
          <a:p>
            <a:pPr>
              <a:buFont typeface="Wingdings" pitchFamily="2" charset="2"/>
            </a:pPr>
            <a:r>
              <a:rPr lang="en-US" altLang="zh-CN" sz="3600" dirty="0" smtClean="0">
                <a:solidFill>
                  <a:schemeClr val="accent3"/>
                </a:solidFill>
              </a:rPr>
              <a:t>脚手架</a:t>
            </a:r>
            <a:r>
              <a:rPr lang="en-US" altLang="zh-CN" sz="3600" dirty="0" smtClean="0"/>
              <a:t>——全局样式，响应式的12列栅格布局系统。记住Bootstrap在默认情况下并不包括响应式布局的功能。因此，如果你的设计需要实现响应式布局，那么你需要手动开启这项功能。</a:t>
            </a:r>
            <a:endParaRPr lang="en-US" altLang="zh-CN" sz="3600" dirty="0" smtClean="0"/>
          </a:p>
          <a:p>
            <a:pPr>
              <a:buFont typeface="Wingdings" pitchFamily="2" charset="2"/>
            </a:pPr>
            <a:r>
              <a:rPr lang="en-US" altLang="zh-CN" sz="3600" dirty="0" smtClean="0">
                <a:solidFill>
                  <a:schemeClr val="accent3"/>
                </a:solidFill>
              </a:rPr>
              <a:t>基础CSS</a:t>
            </a:r>
            <a:r>
              <a:rPr lang="en-US" altLang="zh-CN" sz="3600" dirty="0" smtClean="0"/>
              <a:t>——包括基础的HTML页面要素，比如表格(table)，表单(form)，按钮(button)，以及图片(image)，基础CSS为这些要素提供了优雅，一致的多种样式。</a:t>
            </a:r>
            <a:endParaRPr lang="en-US" altLang="zh-CN" sz="3600" dirty="0" smtClean="0"/>
          </a:p>
          <a:p>
            <a:pPr>
              <a:buFont typeface="Wingdings" pitchFamily="2" charset="2"/>
            </a:pPr>
            <a:r>
              <a:rPr lang="en-US" altLang="zh-CN" sz="3600" dirty="0" smtClean="0">
                <a:solidFill>
                  <a:schemeClr val="accent3"/>
                </a:solidFill>
              </a:rPr>
              <a:t>组件</a:t>
            </a:r>
            <a:r>
              <a:rPr lang="en-US" altLang="zh-CN" sz="3600" dirty="0" smtClean="0"/>
              <a:t>——收集了大量可以重用的组件，如下拉菜单（dropdowns），按钮组（button groups），导航面板（navigation control）——包括：tabs,pills,lists标签，面包屑导航（breadcrumbs）以及页码（pagination），缩略图(thumbnails)，进度条（progress bars），媒体对象（media objects）等等。</a:t>
            </a:r>
            <a:endParaRPr lang="en-US" altLang="zh-CN" sz="3600" dirty="0" smtClean="0"/>
          </a:p>
          <a:p>
            <a:pPr>
              <a:buFont typeface="Wingdings" pitchFamily="2" charset="2"/>
            </a:pPr>
            <a:r>
              <a:rPr lang="en-US" altLang="zh-CN" sz="3600" dirty="0" smtClean="0">
                <a:solidFill>
                  <a:schemeClr val="accent3"/>
                </a:solidFill>
              </a:rPr>
              <a:t>JavaScript</a:t>
            </a:r>
            <a:r>
              <a:rPr lang="en-US" altLang="zh-CN" sz="3600" dirty="0" smtClean="0"/>
              <a:t>——包括一系列jQuery的插件，这些插件可以实现组件的动态页面效果。插件主要包括模态窗口（modals），提示效果（tool tips），“泡芙”效果（popovers），滚动监控（scrollspy），旋转木马(carousel)，输入提示(typeahead)，等等</a:t>
            </a: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sym typeface="+mn-ea"/>
              </a:rPr>
              <a:t>bootstrap-</a:t>
            </a:r>
            <a:r>
              <a:rPr kumimoji="1" lang="zh-CN" altLang="en-US" dirty="0" smtClean="0">
                <a:solidFill>
                  <a:schemeClr val="accent3"/>
                </a:solidFill>
                <a:sym typeface="+mn-ea"/>
              </a:rPr>
              <a:t>实例</a:t>
            </a:r>
            <a:endParaRPr kumimoji="1" lang="zh-CN" altLang="en-US" dirty="0" smtClean="0">
              <a:solidFill>
                <a:schemeClr val="accent3"/>
              </a:solidFill>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zh-CN" altLang="en-US" sz="3600" dirty="0" smtClean="0">
                <a:hlinkClick r:id="rId1" action="ppaction://hlinkfile"/>
              </a:rPr>
              <a:t>后台管理系统框架</a:t>
            </a:r>
            <a:r>
              <a:rPr lang="zh-CN" altLang="en-US" sz="3600" dirty="0" smtClean="0"/>
              <a:t>（基于</a:t>
            </a:r>
            <a:r>
              <a:rPr lang="en-US" altLang="zh-CN" sz="3600" dirty="0" smtClean="0"/>
              <a:t>bootstrap</a:t>
            </a:r>
            <a:r>
              <a:rPr lang="zh-CN" altLang="en-US" sz="3600" dirty="0" smtClean="0"/>
              <a:t>）</a:t>
            </a:r>
            <a:endParaRPr lang="en-US" altLang="zh-CN" sz="3600" dirty="0" smtClean="0"/>
          </a:p>
          <a:p>
            <a:pPr>
              <a:buFont typeface="Wingdings" pitchFamily="2" charset="2"/>
            </a:pP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dirty="0" smtClean="0">
                <a:sym typeface="+mn-ea"/>
              </a:rPr>
              <a:t>bootstrap</a:t>
            </a:r>
            <a:r>
              <a:rPr kumimoji="1" lang="zh-CN" altLang="en-US" dirty="0" smtClean="0">
                <a:sym typeface="+mn-ea"/>
              </a:rPr>
              <a:t>等常用的</a:t>
            </a:r>
            <a:r>
              <a:rPr kumimoji="1" lang="en-US" altLang="zh-CN" dirty="0" smtClean="0">
                <a:sym typeface="+mn-ea"/>
              </a:rPr>
              <a:t>web</a:t>
            </a:r>
            <a:r>
              <a:rPr kumimoji="1" lang="zh-CN" altLang="en-US" dirty="0" smtClean="0">
                <a:sym typeface="+mn-ea"/>
              </a:rPr>
              <a:t>前端框架</a:t>
            </a:r>
            <a:r>
              <a:rPr kumimoji="1" lang="en-US" altLang="zh-CN" dirty="0" smtClean="0">
                <a:sym typeface="+mn-ea"/>
              </a:rPr>
              <a:t>-</a:t>
            </a:r>
            <a:r>
              <a:rPr kumimoji="1" lang="en-US" altLang="zh-CN" dirty="0" smtClean="0">
                <a:solidFill>
                  <a:schemeClr val="accent3"/>
                </a:solidFill>
                <a:sym typeface="+mn-ea"/>
              </a:rPr>
              <a:t>Semantic</a:t>
            </a:r>
            <a:endParaRPr kumimoji="1" lang="en-US" altLang="zh-CN" dirty="0" smtClean="0">
              <a:solidFill>
                <a:schemeClr val="accent3"/>
              </a:solidFill>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zh-CN" altLang="en-US" sz="3600" dirty="0" smtClean="0">
                <a:solidFill>
                  <a:schemeClr val="accent3"/>
                </a:solidFill>
              </a:rPr>
              <a:t>Semantic 是一个用来帮助创建漂亮、响应化、人性化的开发框架。</a:t>
            </a:r>
            <a:endParaRPr lang="zh-CN" altLang="en-US" sz="3600" dirty="0" smtClean="0">
              <a:solidFill>
                <a:schemeClr val="accent3"/>
              </a:solidFill>
            </a:endParaRPr>
          </a:p>
          <a:p>
            <a:pPr>
              <a:buFont typeface="Wingdings" pitchFamily="2" charset="2"/>
            </a:pPr>
            <a:r>
              <a:rPr lang="zh-CN" altLang="en-US" sz="3600" dirty="0" smtClean="0">
                <a:solidFill>
                  <a:schemeClr val="accent3"/>
                </a:solidFill>
              </a:rPr>
              <a:t>简洁的HTML</a:t>
            </a:r>
            <a:endParaRPr lang="zh-CN" altLang="en-US" sz="3600" dirty="0" smtClean="0">
              <a:solidFill>
                <a:schemeClr val="accent3"/>
              </a:solidFill>
            </a:endParaRPr>
          </a:p>
          <a:p>
            <a:pPr>
              <a:buFont typeface="Wingdings" pitchFamily="2" charset="2"/>
            </a:pPr>
            <a:r>
              <a:rPr lang="zh-CN" altLang="en-US" sz="3600" dirty="0" smtClean="0"/>
              <a:t>Semantic UI 对单词和类以可交换的概念处理。classes使用类似名词/修饰词关系的自然语言语法，对语序，多连接有直观概念。(Classes use syntax from natural languages like noun/modifier relationships, word order, and plurality to link concepts intuitively.)</a:t>
            </a:r>
            <a:endParaRPr lang="zh-CN" altLang="en-US" sz="3600" dirty="0" smtClean="0"/>
          </a:p>
          <a:p>
            <a:pPr>
              <a:buFont typeface="Wingdings" pitchFamily="2" charset="2"/>
            </a:pPr>
            <a:r>
              <a:rPr lang="en-US" altLang="zh-CN" sz="3600" dirty="0" smtClean="0">
                <a:solidFill>
                  <a:schemeClr val="accent3"/>
                </a:solidFill>
              </a:rPr>
              <a:t>直观的JavaScript</a:t>
            </a:r>
            <a:endParaRPr lang="en-US" altLang="zh-CN" sz="3600" dirty="0" smtClean="0">
              <a:solidFill>
                <a:schemeClr val="accent3"/>
              </a:solidFill>
            </a:endParaRPr>
          </a:p>
          <a:p>
            <a:pPr>
              <a:buFont typeface="Wingdings" pitchFamily="2" charset="2"/>
            </a:pPr>
            <a:r>
              <a:rPr lang="en-US" altLang="zh-CN" sz="3600" dirty="0" smtClean="0"/>
              <a:t>Semantic 用简单的短语来触发功能。在组件中任意设计都是作为一个设置，开发者可以修改</a:t>
            </a:r>
            <a:endParaRPr lang="en-US" altLang="zh-CN" sz="3600" dirty="0" smtClean="0"/>
          </a:p>
          <a:p>
            <a:pPr>
              <a:buFont typeface="Wingdings" pitchFamily="2" charset="2"/>
            </a:pPr>
            <a:r>
              <a:rPr lang="en-US" altLang="zh-CN" sz="3600" dirty="0" smtClean="0">
                <a:solidFill>
                  <a:schemeClr val="accent3"/>
                </a:solidFill>
              </a:rPr>
              <a:t>简化调试</a:t>
            </a:r>
            <a:endParaRPr lang="en-US" altLang="zh-CN" sz="3600" dirty="0" smtClean="0">
              <a:solidFill>
                <a:schemeClr val="accent3"/>
              </a:solidFill>
            </a:endParaRPr>
          </a:p>
          <a:p>
            <a:pPr>
              <a:buFont typeface="Wingdings" pitchFamily="2" charset="2"/>
            </a:pPr>
            <a:r>
              <a:rPr lang="en-US" altLang="zh-CN" sz="3600" dirty="0" smtClean="0"/>
              <a:t>性能日志可以让你不通过堆栈挖掘来跟踪瓶颈。(Performance logging lets you track down bottlenecks without digging through stack traces.)</a:t>
            </a:r>
            <a:endParaRPr lang="en-US" altLang="zh-CN" sz="3600"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HTML</a:t>
            </a:r>
            <a:r>
              <a:rPr lang="zh-CN" altLang="en-US" dirty="0" smtClean="0"/>
              <a:t>基础详解</a:t>
            </a:r>
            <a:r>
              <a:rPr lang="en-US" altLang="zh-CN" dirty="0" smtClean="0"/>
              <a:t>-</a:t>
            </a:r>
            <a:endParaRPr kumimoji="1" lang="en-US" altLang="zh-CN" b="1" dirty="0" smtClean="0">
              <a:solidFill>
                <a:srgbClr val="35B558"/>
              </a:solidFill>
              <a:latin typeface="Noto Sans CJK SC Bold" panose="020B0800000000000000" pitchFamily="34" charset="-122"/>
              <a:ea typeface="Noto Sans CJK SC Bold" panose="020B0800000000000000" pitchFamily="34" charset="-122"/>
            </a:endParaRPr>
          </a:p>
        </p:txBody>
      </p:sp>
      <p:sp>
        <p:nvSpPr>
          <p:cNvPr id="4" name="矩形 3"/>
          <p:cNvSpPr/>
          <p:nvPr/>
        </p:nvSpPr>
        <p:spPr>
          <a:xfrm>
            <a:off x="1033200" y="2681536"/>
            <a:ext cx="21455944" cy="1115060"/>
          </a:xfrm>
          <a:prstGeom prst="rect">
            <a:avLst/>
          </a:prstGeom>
        </p:spPr>
        <p:txBody>
          <a:bodyPr wrap="square">
            <a:spAutoFit/>
          </a:bodyPr>
          <a:lstStyle/>
          <a:p>
            <a:pPr marL="0" indent="0" algn="l">
              <a:lnSpc>
                <a:spcPct val="140000"/>
              </a:lnSpc>
              <a:buFont typeface="Wingdings" pitchFamily="2" charset="2"/>
              <a:buNone/>
            </a:pPr>
            <a:endParaRPr lang="en-US" altLang="zh-CN" sz="4800" dirty="0" smtClean="0">
              <a:solidFill>
                <a:srgbClr val="666666"/>
              </a:solidFill>
              <a:latin typeface="Noto Sans CJK SC Regular" panose="020B0500000000000000" pitchFamily="34" charset="-122"/>
              <a:ea typeface="Noto Sans CJK SC Regular" panose="020B0500000000000000" pitchFamily="34" charset="-122"/>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github.com/qiwsir/StarterLearningPython/raw/master/2images/20101.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文本框 6"/>
          <p:cNvSpPr txBox="1"/>
          <p:nvPr/>
        </p:nvSpPr>
        <p:spPr>
          <a:xfrm>
            <a:off x="2759075" y="3041650"/>
            <a:ext cx="18012410" cy="7368540"/>
          </a:xfrm>
          <a:prstGeom prst="rect">
            <a:avLst/>
          </a:prstGeom>
          <a:ln w="50800">
            <a:noFill/>
            <a:miter lim="800000"/>
          </a:ln>
        </p:spPr>
        <p:txBody>
          <a:bodyPr/>
          <a:p>
            <a:pPr marL="0" indent="0" algn="l">
              <a:buNone/>
            </a:pPr>
            <a:r>
              <a:rPr lang="en-US" altLang="zh-CN" sz="4800" dirty="0" smtClean="0">
                <a:solidFill>
                  <a:srgbClr val="666666"/>
                </a:solidFill>
                <a:latin typeface="黑体" charset="0"/>
                <a:ea typeface="黑体" charset="0"/>
              </a:rPr>
              <a:t>1</a:t>
            </a:r>
            <a:r>
              <a:rPr lang="zh-CN" altLang="en-US" sz="4800" dirty="0" smtClean="0">
                <a:solidFill>
                  <a:srgbClr val="666666"/>
                </a:solidFill>
                <a:latin typeface="黑体" charset="0"/>
                <a:ea typeface="黑体" charset="0"/>
              </a:rPr>
              <a:t>、什么是</a:t>
            </a:r>
            <a:r>
              <a:rPr lang="en-US" altLang="zh-CN" sz="4800" dirty="0" smtClean="0">
                <a:solidFill>
                  <a:srgbClr val="666666"/>
                </a:solidFill>
                <a:latin typeface="黑体" charset="0"/>
                <a:ea typeface="黑体" charset="0"/>
              </a:rPr>
              <a:t>HTML</a:t>
            </a:r>
            <a:r>
              <a:rPr lang="zh-CN" altLang="en-US" sz="4800" dirty="0" smtClean="0">
                <a:solidFill>
                  <a:srgbClr val="666666"/>
                </a:solidFill>
                <a:latin typeface="黑体" charset="0"/>
                <a:ea typeface="黑体" charset="0"/>
              </a:rPr>
              <a:t>？</a:t>
            </a:r>
            <a:endParaRPr lang="zh-CN" altLang="en-US" sz="4800" dirty="0" smtClean="0">
              <a:solidFill>
                <a:srgbClr val="666666"/>
              </a:solidFill>
              <a:latin typeface="黑体" charset="0"/>
              <a:ea typeface="黑体" charset="0"/>
            </a:endParaRPr>
          </a:p>
          <a:p>
            <a:pPr marL="0" indent="0" algn="l">
              <a:buNone/>
            </a:pPr>
            <a:endParaRPr lang="zh-CN" altLang="en-US" sz="4800" dirty="0" smtClean="0">
              <a:solidFill>
                <a:srgbClr val="666666"/>
              </a:solidFill>
              <a:latin typeface="黑体" charset="0"/>
              <a:ea typeface="黑体" charset="0"/>
            </a:endParaRPr>
          </a:p>
          <a:p>
            <a:pPr marL="0" indent="0" algn="l">
              <a:buNone/>
            </a:pPr>
            <a:r>
              <a:rPr lang="en-US" altLang="zh-CN" sz="4800" dirty="0" smtClean="0">
                <a:solidFill>
                  <a:srgbClr val="666666"/>
                </a:solidFill>
                <a:latin typeface="黑体" charset="0"/>
                <a:ea typeface="黑体" charset="0"/>
              </a:rPr>
              <a:t>      HTML</a:t>
            </a:r>
            <a:r>
              <a:rPr lang="zh-CN" altLang="en-US" sz="4800" dirty="0" smtClean="0">
                <a:solidFill>
                  <a:srgbClr val="666666"/>
                </a:solidFill>
                <a:latin typeface="黑体" charset="0"/>
                <a:ea typeface="黑体" charset="0"/>
              </a:rPr>
              <a:t>是用来描述网页的一种语言</a:t>
            </a:r>
            <a:endParaRPr lang="zh-CN" altLang="en-US" sz="4800" dirty="0" smtClean="0">
              <a:solidFill>
                <a:srgbClr val="666666"/>
              </a:solidFill>
              <a:latin typeface="黑体" charset="0"/>
              <a:ea typeface="黑体" charset="0"/>
            </a:endParaRPr>
          </a:p>
          <a:p>
            <a:pPr marL="0" indent="0" algn="l">
              <a:buNone/>
            </a:pPr>
            <a:endParaRPr lang="zh-CN" altLang="en-US" sz="4800" dirty="0" smtClean="0">
              <a:solidFill>
                <a:srgbClr val="666666"/>
              </a:solidFill>
              <a:latin typeface="黑体" charset="0"/>
              <a:ea typeface="黑体" charset="0"/>
            </a:endParaRPr>
          </a:p>
          <a:p>
            <a:pPr marL="0" indent="0" algn="l">
              <a:buNone/>
            </a:pPr>
            <a:r>
              <a:rPr lang="en-US" altLang="zh-CN" sz="4800" dirty="0" smtClean="0">
                <a:solidFill>
                  <a:srgbClr val="666666"/>
                </a:solidFill>
                <a:latin typeface="黑体" charset="0"/>
                <a:ea typeface="黑体" charset="0"/>
              </a:rPr>
              <a:t>      HTML</a:t>
            </a:r>
            <a:r>
              <a:rPr lang="zh-CN" altLang="en-US" sz="4800" dirty="0" smtClean="0">
                <a:solidFill>
                  <a:srgbClr val="666666"/>
                </a:solidFill>
                <a:latin typeface="黑体" charset="0"/>
                <a:ea typeface="黑体" charset="0"/>
              </a:rPr>
              <a:t>指超文本标记语言（</a:t>
            </a:r>
            <a:r>
              <a:rPr lang="en-US" altLang="zh-CN" sz="4800" dirty="0" smtClean="0">
                <a:solidFill>
                  <a:srgbClr val="666666"/>
                </a:solidFill>
                <a:latin typeface="黑体" charset="0"/>
                <a:ea typeface="黑体" charset="0"/>
              </a:rPr>
              <a:t>Hyper text Markup Language)</a:t>
            </a:r>
            <a:endParaRPr lang="en-US" altLang="zh-CN" sz="4800" dirty="0" smtClean="0">
              <a:solidFill>
                <a:srgbClr val="666666"/>
              </a:solidFill>
              <a:latin typeface="黑体" charset="0"/>
              <a:ea typeface="黑体" charset="0"/>
            </a:endParaRPr>
          </a:p>
          <a:p>
            <a:pPr marL="0" indent="0" algn="l">
              <a:buNone/>
            </a:pPr>
            <a:endParaRPr lang="en-US" altLang="zh-CN" sz="4800" dirty="0" smtClean="0">
              <a:solidFill>
                <a:srgbClr val="666666"/>
              </a:solidFill>
              <a:latin typeface="黑体" charset="0"/>
              <a:ea typeface="黑体" charset="0"/>
            </a:endParaRPr>
          </a:p>
          <a:p>
            <a:pPr marL="0" indent="0" algn="l">
              <a:buNone/>
            </a:pPr>
            <a:r>
              <a:rPr lang="en-US" altLang="zh-CN" sz="4800" dirty="0" smtClean="0">
                <a:solidFill>
                  <a:srgbClr val="666666"/>
                </a:solidFill>
                <a:latin typeface="黑体" charset="0"/>
                <a:ea typeface="黑体" charset="0"/>
              </a:rPr>
              <a:t>      HTML</a:t>
            </a:r>
            <a:r>
              <a:rPr lang="zh-CN" altLang="en-US" sz="4800" dirty="0" smtClean="0">
                <a:solidFill>
                  <a:srgbClr val="666666"/>
                </a:solidFill>
                <a:latin typeface="黑体" charset="0"/>
                <a:ea typeface="黑体" charset="0"/>
              </a:rPr>
              <a:t>不是编程语言，是标记语言</a:t>
            </a:r>
            <a:endParaRPr lang="zh-CN" altLang="en-US" sz="4800" dirty="0" smtClean="0">
              <a:solidFill>
                <a:srgbClr val="666666"/>
              </a:solidFill>
              <a:latin typeface="黑体" charset="0"/>
              <a:ea typeface="黑体" charset="0"/>
            </a:endParaRPr>
          </a:p>
          <a:p>
            <a:pPr marL="0" indent="0" algn="l">
              <a:buNone/>
            </a:pPr>
            <a:endParaRPr lang="en-US" altLang="zh-CN" sz="4800" dirty="0" smtClean="0">
              <a:solidFill>
                <a:srgbClr val="666666"/>
              </a:solidFill>
              <a:latin typeface="黑体" charset="0"/>
              <a:ea typeface="黑体" charset="0"/>
            </a:endParaRPr>
          </a:p>
          <a:p>
            <a:pPr marL="0" indent="0" algn="l">
              <a:buNone/>
            </a:pPr>
            <a:endParaRPr lang="en-US" altLang="zh-CN" sz="4800" dirty="0" smtClean="0">
              <a:solidFill>
                <a:srgbClr val="666666"/>
              </a:solidFill>
              <a:latin typeface="黑体" charset="0"/>
              <a:ea typeface="黑体" charset="0"/>
            </a:endParaRPr>
          </a:p>
          <a:p>
            <a:pPr marL="0" indent="0" algn="l">
              <a:buNone/>
            </a:pPr>
            <a:endParaRPr lang="zh-CN" altLang="en-US" sz="4800" dirty="0" smtClean="0">
              <a:solidFill>
                <a:srgbClr val="666666"/>
              </a:solidFill>
              <a:latin typeface="黑体" charset="0"/>
              <a:ea typeface="黑体"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dirty="0" smtClean="0">
                <a:sym typeface="+mn-ea"/>
              </a:rPr>
              <a:t>bootstrap</a:t>
            </a:r>
            <a:r>
              <a:rPr kumimoji="1" lang="zh-CN" altLang="en-US" dirty="0" smtClean="0">
                <a:sym typeface="+mn-ea"/>
              </a:rPr>
              <a:t>等常用的</a:t>
            </a:r>
            <a:r>
              <a:rPr kumimoji="1" lang="en-US" altLang="zh-CN" dirty="0" smtClean="0">
                <a:sym typeface="+mn-ea"/>
              </a:rPr>
              <a:t>web</a:t>
            </a:r>
            <a:r>
              <a:rPr kumimoji="1" lang="zh-CN" altLang="en-US" dirty="0" smtClean="0">
                <a:sym typeface="+mn-ea"/>
              </a:rPr>
              <a:t>前端框架</a:t>
            </a:r>
            <a:r>
              <a:rPr kumimoji="1" lang="en-US" altLang="zh-CN" dirty="0" smtClean="0">
                <a:sym typeface="+mn-ea"/>
              </a:rPr>
              <a:t>-</a:t>
            </a:r>
            <a:r>
              <a:rPr kumimoji="1" lang="en-US" altLang="zh-CN" dirty="0" smtClean="0">
                <a:solidFill>
                  <a:schemeClr val="accent3"/>
                </a:solidFill>
                <a:sym typeface="+mn-ea"/>
              </a:rPr>
              <a:t>Material UI</a:t>
            </a:r>
            <a:endParaRPr kumimoji="1" lang="en-US" altLang="zh-CN" dirty="0" smtClean="0">
              <a:solidFill>
                <a:schemeClr val="accent3"/>
              </a:solidFill>
              <a:sym typeface="+mn-ea"/>
            </a:endParaRPr>
          </a:p>
        </p:txBody>
      </p:sp>
      <p:sp>
        <p:nvSpPr>
          <p:cNvPr id="3" name="副标题 2"/>
          <p:cNvSpPr>
            <a:spLocks noGrp="1"/>
          </p:cNvSpPr>
          <p:nvPr>
            <p:ph type="subTitle" idx="1"/>
          </p:nvPr>
        </p:nvSpPr>
        <p:spPr>
          <a:xfrm>
            <a:off x="1033200" y="2897674"/>
            <a:ext cx="22201200" cy="8269758"/>
          </a:xfrm>
        </p:spPr>
        <p:txBody>
          <a:bodyPr/>
          <a:lstStyle/>
          <a:p>
            <a:pPr>
              <a:buFont typeface="Wingdings" pitchFamily="2" charset="2"/>
            </a:pPr>
            <a:r>
              <a:rPr lang="en-US" altLang="zh-CN" sz="3600" dirty="0" smtClean="0"/>
              <a:t>Material UI 是一款功能非常强大，界面却十分清新简洁的CSS框架，Material UI利用了Google的Material Design 全新设计语言，并且让每一个UI组件都变得非常独立，因此开发者使用Material UI也会比较简单。和Bootstrap类似，Material UI提供了很多常用的UI组件</a:t>
            </a:r>
            <a:r>
              <a:rPr lang="zh-CN" altLang="en-US" sz="3600" dirty="0" smtClean="0"/>
              <a:t>。</a:t>
            </a:r>
            <a:endParaRPr lang="zh-CN" altLang="en-US" sz="3600" dirty="0" smtClean="0"/>
          </a:p>
          <a:p>
            <a:pPr>
              <a:buFont typeface="Wingdings" pitchFamily="2" charset="2"/>
            </a:pPr>
            <a:endParaRPr lang="zh-CN" altLang="en-US" sz="3600" dirty="0" smtClean="0"/>
          </a:p>
          <a:p>
            <a:pPr>
              <a:buFont typeface="Wingdings" pitchFamily="2" charset="2"/>
            </a:pPr>
            <a:endParaRPr lang="zh-CN" altLang="en-US" sz="3600" dirty="0" smtClean="0"/>
          </a:p>
          <a:p>
            <a:pPr>
              <a:buFont typeface="Wingdings" pitchFamily="2" charset="2"/>
            </a:pPr>
            <a:r>
              <a:rPr lang="zh-CN" altLang="en-US" sz="3600" dirty="0" smtClean="0"/>
              <a:t>通过构建系统化的动效和空间合理化利用，并将两个理念合二为一，构成了实体隐喻。与众不同的触感是实体的基础，这一灵感来自对纸墨的研究，随着科技的进步，应用前景将不可估量。</a:t>
            </a:r>
            <a:endParaRPr lang="zh-CN" altLang="en-US" sz="3600" dirty="0" smtClean="0"/>
          </a:p>
          <a:p>
            <a:pPr>
              <a:buFont typeface="Wingdings" pitchFamily="2" charset="2"/>
            </a:pPr>
            <a:endParaRPr lang="zh-CN" altLang="en-US" sz="3600" dirty="0" smtClean="0"/>
          </a:p>
          <a:p>
            <a:pPr>
              <a:buFont typeface="Wingdings" pitchFamily="2" charset="2"/>
            </a:pPr>
            <a:endParaRPr lang="zh-CN" altLang="en-US" sz="3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solidFill>
                  <a:schemeClr val="accent3"/>
                </a:solidFill>
                <a:sym typeface="+mn-ea"/>
              </a:rPr>
              <a:t>Material UI-</a:t>
            </a:r>
            <a:r>
              <a:rPr kumimoji="1" lang="zh-CN" altLang="en-US" dirty="0" smtClean="0">
                <a:solidFill>
                  <a:schemeClr val="accent3"/>
                </a:solidFill>
                <a:sym typeface="+mn-ea"/>
              </a:rPr>
              <a:t>实例</a:t>
            </a:r>
            <a:endParaRPr kumimoji="1" lang="zh-CN" altLang="en-US" dirty="0" smtClean="0">
              <a:solidFill>
                <a:schemeClr val="accent3"/>
              </a:solidFill>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zh-CN" altLang="en-US" sz="3600" dirty="0" smtClean="0">
                <a:hlinkClick r:id="rId1" action="ppaction://hlinkfile"/>
              </a:rPr>
              <a:t>Material Design风格的计算器</a:t>
            </a:r>
            <a:endParaRPr lang="zh-CN" altLang="en-US" sz="3600" dirty="0" smtClean="0"/>
          </a:p>
          <a:p>
            <a:pPr>
              <a:buFont typeface="Wingdings" pitchFamily="2" charset="2"/>
            </a:pP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p:txBody>
          <a:bodyPr/>
          <a:p>
            <a:r>
              <a:rPr lang="en-US" altLang="zh-CN"/>
              <a:t>HTML</a:t>
            </a:r>
            <a:r>
              <a:rPr lang="zh-CN" altLang="en-US"/>
              <a:t>、</a:t>
            </a:r>
            <a:r>
              <a:rPr lang="en-US" altLang="zh-CN"/>
              <a:t>CSS</a:t>
            </a:r>
            <a:r>
              <a:rPr lang="zh-CN" altLang="en-US"/>
              <a:t>（简单的</a:t>
            </a:r>
            <a:r>
              <a:rPr lang="en-US" altLang="zh-CN"/>
              <a:t>js</a:t>
            </a:r>
            <a:r>
              <a:rPr lang="zh-CN" altLang="en-US"/>
              <a:t>）综合运用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solidFill>
                  <a:schemeClr val="bg2"/>
                </a:solidFill>
                <a:sym typeface="+mn-ea"/>
              </a:rPr>
              <a:t>五子棋（人机）</a:t>
            </a:r>
            <a:endParaRPr kumimoji="1" lang="zh-CN" altLang="en-US" dirty="0" smtClean="0">
              <a:solidFill>
                <a:schemeClr val="bg2"/>
              </a:solidFill>
              <a:sym typeface="+mn-ea"/>
            </a:endParaRPr>
          </a:p>
        </p:txBody>
      </p:sp>
      <p:sp>
        <p:nvSpPr>
          <p:cNvPr id="3" name="副标题 2"/>
          <p:cNvSpPr>
            <a:spLocks noGrp="1"/>
          </p:cNvSpPr>
          <p:nvPr>
            <p:ph type="subTitle" idx="1"/>
          </p:nvPr>
        </p:nvSpPr>
        <p:spPr>
          <a:xfrm>
            <a:off x="1033200" y="2836714"/>
            <a:ext cx="22201200" cy="8269758"/>
          </a:xfrm>
        </p:spPr>
        <p:txBody>
          <a:bodyPr/>
          <a:lstStyle/>
          <a:p>
            <a:pPr>
              <a:buFont typeface="Wingdings" pitchFamily="2" charset="2"/>
            </a:pPr>
            <a:r>
              <a:rPr lang="zh-CN" altLang="en-US" sz="3600" dirty="0" smtClean="0">
                <a:hlinkClick r:id="rId1" action="ppaction://hlinkfile"/>
              </a:rPr>
              <a:t>五子棋（人机）</a:t>
            </a:r>
            <a:r>
              <a:rPr lang="en-US" altLang="zh-CN" sz="3600" dirty="0" smtClean="0">
                <a:hlinkClick r:id="rId1" action="ppaction://hlinkfile"/>
              </a:rPr>
              <a:t>-</a:t>
            </a:r>
            <a:r>
              <a:rPr lang="zh-CN" altLang="en-US" sz="3600" dirty="0" smtClean="0">
                <a:hlinkClick r:id="rId1" action="ppaction://hlinkfile"/>
              </a:rPr>
              <a:t>包含界面</a:t>
            </a:r>
            <a:r>
              <a:rPr lang="en-US" altLang="zh-CN" sz="3600" dirty="0" smtClean="0">
                <a:hlinkClick r:id="rId1" action="ppaction://hlinkfile"/>
              </a:rPr>
              <a:t>UI</a:t>
            </a:r>
            <a:r>
              <a:rPr lang="zh-CN" altLang="en-US" sz="3600" dirty="0" smtClean="0">
                <a:hlinkClick r:id="rId1" action="ppaction://hlinkfile"/>
              </a:rPr>
              <a:t>以及后台</a:t>
            </a:r>
            <a:r>
              <a:rPr lang="en-US" altLang="zh-CN" sz="3600" dirty="0" smtClean="0">
                <a:hlinkClick r:id="rId1" action="ppaction://hlinkfile"/>
              </a:rPr>
              <a:t>js</a:t>
            </a:r>
            <a:r>
              <a:rPr lang="zh-CN" altLang="en-US" sz="3600" dirty="0" smtClean="0">
                <a:hlinkClick r:id="rId1" action="ppaction://hlinkfile"/>
              </a:rPr>
              <a:t>运用</a:t>
            </a:r>
            <a:endParaRPr lang="zh-CN" altLang="en-US" sz="3600" dirty="0" smtClean="0">
              <a:hlinkClick r:id="rId1" action="ppaction://hlinkfile"/>
            </a:endParaRPr>
          </a:p>
          <a:p>
            <a:pPr>
              <a:buFont typeface="Wingdings" pitchFamily="2" charset="2"/>
            </a:pPr>
            <a:endParaRPr lang="en-US" altLang="zh-CN" sz="3600" dirty="0" smtClean="0"/>
          </a:p>
          <a:p>
            <a:pPr>
              <a:buFont typeface="Wingdings" pitchFamily="2" charset="2"/>
            </a:pPr>
            <a:endParaRPr lang="en-US" altLang="zh-CN" dirty="0" smtClean="0"/>
          </a:p>
          <a:p>
            <a:pPr>
              <a:buFont typeface="Wingdings" pitchFamily="2" charset="2"/>
            </a:pPr>
            <a:endParaRPr lang="en-US"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kumimoji="1" lang="zh-CN" altLang="en-US" dirty="0"/>
              <a:t>旅游网站静态页面</a:t>
            </a:r>
            <a:endParaRPr kumimoji="1" lang="zh-CN" altLang="en-US" dirty="0"/>
          </a:p>
        </p:txBody>
      </p:sp>
      <p:sp>
        <p:nvSpPr>
          <p:cNvPr id="5" name="副标题 4"/>
          <p:cNvSpPr>
            <a:spLocks noGrp="1"/>
          </p:cNvSpPr>
          <p:nvPr>
            <p:ph type="subTitle" idx="1"/>
          </p:nvPr>
        </p:nvSpPr>
        <p:spPr>
          <a:xfrm>
            <a:off x="3517200" y="3531600"/>
            <a:ext cx="18273600" cy="6350736"/>
          </a:xfrm>
        </p:spPr>
        <p:txBody>
          <a:bodyPr>
            <a:normAutofit/>
          </a:bodyPr>
          <a:lstStyle/>
          <a:p>
            <a:pPr marL="191135" indent="0">
              <a:buNone/>
            </a:pPr>
            <a:r>
              <a:rPr kumimoji="1" lang="en-US" altLang="zh-CN" sz="4800" dirty="0" smtClean="0">
                <a:hlinkClick r:id="rId1" action="ppaction://hlinkfile"/>
              </a:rPr>
              <a:t>PC</a:t>
            </a:r>
            <a:r>
              <a:rPr kumimoji="1" lang="zh-CN" altLang="en-US" sz="4800" dirty="0" smtClean="0">
                <a:hlinkClick r:id="rId1" action="ppaction://hlinkfile"/>
              </a:rPr>
              <a:t>版</a:t>
            </a:r>
            <a:endParaRPr kumimoji="1" lang="zh-CN" altLang="en-US" sz="4800" dirty="0" smtClean="0"/>
          </a:p>
          <a:p>
            <a:pPr marL="191135" indent="0">
              <a:buNone/>
            </a:pPr>
            <a:endParaRPr kumimoji="1" lang="zh-CN" altLang="en-US" sz="4800" dirty="0" smtClean="0"/>
          </a:p>
          <a:p>
            <a:pPr marL="191135" indent="0">
              <a:buNone/>
            </a:pPr>
            <a:r>
              <a:rPr kumimoji="1" lang="zh-CN" altLang="en-US" sz="4800" dirty="0" smtClean="0">
                <a:hlinkClick r:id="rId2" action="ppaction://hlinkfile"/>
              </a:rPr>
              <a:t>手机版</a:t>
            </a:r>
            <a:endParaRPr kumimoji="1" lang="zh-CN" altLang="en-US" sz="4800" dirty="0" smtClean="0"/>
          </a:p>
          <a:p>
            <a:pPr marL="191135" indent="0">
              <a:buNone/>
            </a:pPr>
            <a:endParaRPr kumimoji="1" lang="zh-CN" altLang="en-US" sz="4800" dirty="0" smtClean="0"/>
          </a:p>
          <a:p>
            <a:pPr marL="191135" indent="0">
              <a:buNone/>
            </a:pPr>
            <a:endParaRPr kumimoji="1" lang="zh-CN" altLang="en-US" sz="48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dirty="0"/>
              <a:t>了解</a:t>
            </a:r>
            <a:r>
              <a:rPr kumimoji="1" lang="en-US" altLang="zh-CN" dirty="0"/>
              <a:t>HTML-</a:t>
            </a:r>
            <a:r>
              <a:rPr kumimoji="1" lang="zh-CN" altLang="en-US" dirty="0">
                <a:solidFill>
                  <a:srgbClr val="35B558"/>
                </a:solidFill>
              </a:rPr>
              <a:t>由来</a:t>
            </a:r>
            <a:endParaRPr kumimoji="1" lang="zh-CN" altLang="en-US" dirty="0">
              <a:solidFill>
                <a:srgbClr val="35B558"/>
              </a:solidFill>
            </a:endParaRPr>
          </a:p>
        </p:txBody>
      </p:sp>
      <p:sp>
        <p:nvSpPr>
          <p:cNvPr id="3" name="文本占位符 2"/>
          <p:cNvSpPr>
            <a:spLocks noGrp="1"/>
          </p:cNvSpPr>
          <p:nvPr>
            <p:ph type="body" idx="1"/>
          </p:nvPr>
        </p:nvSpPr>
        <p:spPr>
          <a:xfrm>
            <a:off x="79375" y="3041650"/>
            <a:ext cx="23957915" cy="7277100"/>
          </a:xfrm>
        </p:spPr>
        <p:txBody>
          <a:bodyPr/>
          <a:lstStyle/>
          <a:p>
            <a:pPr algn="l"/>
            <a:r>
              <a:rPr lang="en-US" altLang="zh-CN" sz="4000" dirty="0" smtClean="0"/>
              <a:t>   </a:t>
            </a:r>
            <a:r>
              <a:rPr lang="zh-CN" altLang="en-US" sz="4000" dirty="0" smtClean="0"/>
              <a:t>超级文本标记语言（英文缩写：HTML）是为“网页创建和其它可在网页浏览器中看到的信息”设计的一种标记语言。</a:t>
            </a:r>
            <a:endParaRPr lang="zh-CN" altLang="en-US" sz="4000" dirty="0" smtClean="0"/>
          </a:p>
          <a:p>
            <a:pPr algn="l"/>
            <a:endParaRPr lang="zh-CN" altLang="en-US" sz="4000" dirty="0" smtClean="0"/>
          </a:p>
          <a:p>
            <a:pPr algn="l"/>
            <a:r>
              <a:rPr lang="zh-CN" altLang="en-US" sz="4000" dirty="0" smtClean="0"/>
              <a:t>   网页的本质就是超级文本标记语言，通过结合使用其他的Web技术（如：脚本语言、公共网关接口、组件等），可以创造出功能强大的网页。因而，超级文本标记语言是万维网（Web）编程的基础，也就是说万维网是建立在超文本基础之上的。超级文本标记语言之所以称为超文本标记语言，是因为文本中包含了所谓“超级链接”点</a:t>
            </a:r>
            <a:endParaRPr lang="zh-CN" altLang="en-US" sz="4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kumimoji="1" lang="zh-CN" altLang="en-US" dirty="0" smtClean="0"/>
              <a:t>了解</a:t>
            </a:r>
            <a:r>
              <a:rPr kumimoji="1" lang="en-US" altLang="zh-CN" dirty="0" smtClean="0"/>
              <a:t>HTML-</a:t>
            </a:r>
            <a:r>
              <a:rPr kumimoji="1" lang="zh-CN" altLang="en-US" dirty="0" smtClean="0">
                <a:solidFill>
                  <a:srgbClr val="35B558"/>
                </a:solidFill>
              </a:rPr>
              <a:t>历史</a:t>
            </a:r>
            <a:endParaRPr kumimoji="1" lang="zh-CN" altLang="en-US" dirty="0" smtClean="0">
              <a:solidFill>
                <a:srgbClr val="35B558"/>
              </a:solidFill>
            </a:endParaRPr>
          </a:p>
        </p:txBody>
      </p:sp>
      <p:sp>
        <p:nvSpPr>
          <p:cNvPr id="5" name="副标题 4"/>
          <p:cNvSpPr>
            <a:spLocks noGrp="1"/>
          </p:cNvSpPr>
          <p:nvPr>
            <p:ph type="subTitle" idx="1"/>
          </p:nvPr>
        </p:nvSpPr>
        <p:spPr>
          <a:xfrm>
            <a:off x="3517200" y="3531600"/>
            <a:ext cx="18273600" cy="6350736"/>
          </a:xfrm>
        </p:spPr>
        <p:txBody>
          <a:bodyPr>
            <a:normAutofit/>
          </a:bodyPr>
          <a:lstStyle/>
          <a:p>
            <a:pPr marL="191135" indent="0">
              <a:buNone/>
            </a:pPr>
            <a:r>
              <a:rPr kumimoji="1" lang="zh-CN" altLang="en-US" sz="3200" b="1" dirty="0" smtClean="0"/>
              <a:t>超文本标记语言（第一版）——在1993年6月作为互联网工程工作小组（IETF）工作草案发布（并非标准）：</a:t>
            </a:r>
            <a:endParaRPr kumimoji="1" lang="zh-CN" altLang="en-US" sz="3200" b="1" dirty="0" smtClean="0"/>
          </a:p>
          <a:p>
            <a:pPr marL="191135" indent="0">
              <a:buNone/>
            </a:pPr>
            <a:r>
              <a:rPr kumimoji="1" lang="zh-CN" altLang="en-US" sz="3200" b="1" dirty="0" smtClean="0"/>
              <a:t>HTML 2.0——1995年11月作为RFC 1866发布，在RFC 2854于2000年6月发布之后被宣布已经过时</a:t>
            </a:r>
            <a:endParaRPr kumimoji="1" lang="zh-CN" altLang="en-US" sz="3200" b="1" dirty="0" smtClean="0"/>
          </a:p>
          <a:p>
            <a:pPr marL="191135" indent="0">
              <a:buNone/>
            </a:pPr>
            <a:r>
              <a:rPr kumimoji="1" lang="zh-CN" altLang="en-US" sz="3200" b="1" dirty="0" smtClean="0"/>
              <a:t>HTML 3.2——1997年1月14日，W3C推荐标准</a:t>
            </a:r>
            <a:endParaRPr kumimoji="1" lang="zh-CN" altLang="en-US" sz="3200" b="1" dirty="0" smtClean="0"/>
          </a:p>
          <a:p>
            <a:pPr marL="191135" indent="0">
              <a:buNone/>
            </a:pPr>
            <a:r>
              <a:rPr kumimoji="1" lang="zh-CN" altLang="en-US" sz="3200" b="1" dirty="0" smtClean="0"/>
              <a:t>HTML 4.0——1997年12月18日，W3C推荐标准</a:t>
            </a:r>
            <a:endParaRPr kumimoji="1" lang="zh-CN" altLang="en-US" sz="3200" b="1" dirty="0" smtClean="0"/>
          </a:p>
          <a:p>
            <a:pPr marL="191135" indent="0">
              <a:buNone/>
            </a:pPr>
            <a:r>
              <a:rPr kumimoji="1" lang="zh-CN" altLang="en-US" sz="3200" b="1" dirty="0" smtClean="0"/>
              <a:t>HTML 4.01（微小改进）——1999年12月24日，W3C推荐标准</a:t>
            </a:r>
            <a:endParaRPr kumimoji="1" lang="zh-CN" altLang="en-US" sz="3200" b="1" dirty="0" smtClean="0"/>
          </a:p>
          <a:p>
            <a:pPr marL="191135" indent="0">
              <a:buNone/>
            </a:pPr>
            <a:r>
              <a:rPr kumimoji="1" lang="zh-CN" altLang="en-US" sz="3200" b="1" dirty="0" smtClean="0"/>
              <a:t>HTML 5——2014年10月28日，W3C推荐标准</a:t>
            </a:r>
            <a:endParaRPr kumimoji="1" lang="zh-CN" altLang="en-US" sz="3200" b="1"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HTML</a:t>
            </a:r>
            <a:r>
              <a:rPr lang="zh-CN" altLang="en-US" dirty="0" smtClean="0"/>
              <a:t>基础详解</a:t>
            </a:r>
            <a:endParaRPr kumimoji="1" lang="zh-CN" altLang="en-US" b="1" dirty="0">
              <a:solidFill>
                <a:srgbClr val="35B558"/>
              </a:solidFill>
              <a:latin typeface="Noto Sans CJK SC Bold" panose="020B0800000000000000" pitchFamily="34" charset="-122"/>
              <a:ea typeface="Noto Sans CJK SC Bold" panose="020B0800000000000000" pitchFamily="34" charset="-122"/>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github.com/qiwsir/StarterLearningPython/raw/master/2images/20101.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文本框 6"/>
          <p:cNvSpPr txBox="1"/>
          <p:nvPr/>
        </p:nvSpPr>
        <p:spPr>
          <a:xfrm>
            <a:off x="1721485" y="2721610"/>
            <a:ext cx="21199475" cy="9681210"/>
          </a:xfrm>
          <a:prstGeom prst="rect">
            <a:avLst/>
          </a:prstGeom>
          <a:ln w="50800">
            <a:noFill/>
            <a:miter lim="800000"/>
          </a:ln>
        </p:spPr>
        <p:txBody>
          <a:bodyPr/>
          <a:p>
            <a:pPr marL="0" indent="0" algn="l">
              <a:buNone/>
            </a:pP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1.</a:t>
            </a:r>
            <a:r>
              <a:rPr lang="zh-CN" altLang="en-US" sz="4800" b="1" dirty="0" smtClean="0">
                <a:solidFill>
                  <a:srgbClr val="666666"/>
                </a:solidFill>
                <a:latin typeface="Noto Sans CJK SC Regular" panose="020B0500000000000000" pitchFamily="34" charset="-122"/>
                <a:ea typeface="Noto Sans CJK SC Regular" panose="020B0500000000000000" pitchFamily="34" charset="-122"/>
              </a:rPr>
              <a:t>声明：</a:t>
            </a: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&lt;!DOCTYPE&gt;</a:t>
            </a:r>
            <a:endParaRPr lang="en-US" altLang="zh-CN"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     HTML</a:t>
            </a:r>
            <a:r>
              <a:rPr lang="zh-CN" altLang="en-US" sz="4800" b="1" dirty="0" smtClean="0">
                <a:solidFill>
                  <a:srgbClr val="666666"/>
                </a:solidFill>
                <a:latin typeface="Noto Sans CJK SC Regular" panose="020B0500000000000000" pitchFamily="34" charset="-122"/>
                <a:ea typeface="Noto Sans CJK SC Regular" panose="020B0500000000000000" pitchFamily="34" charset="-122"/>
              </a:rPr>
              <a:t>也有多个版本，只有完全明白页面中使用的确切的</a:t>
            </a: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HTML</a:t>
            </a:r>
            <a:r>
              <a:rPr lang="zh-CN" altLang="en-US" sz="4800" b="1" dirty="0" smtClean="0">
                <a:solidFill>
                  <a:srgbClr val="666666"/>
                </a:solidFill>
                <a:latin typeface="Noto Sans CJK SC Regular" panose="020B0500000000000000" pitchFamily="34" charset="-122"/>
                <a:ea typeface="Noto Sans CJK SC Regular" panose="020B0500000000000000" pitchFamily="34" charset="-122"/>
              </a:rPr>
              <a:t>版本，浏览器才能完全正确地显示出</a:t>
            </a: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HTML</a:t>
            </a:r>
            <a:r>
              <a:rPr lang="zh-CN" altLang="en-US" sz="4800" b="1" dirty="0" smtClean="0">
                <a:solidFill>
                  <a:srgbClr val="666666"/>
                </a:solidFill>
                <a:latin typeface="Noto Sans CJK SC Regular" panose="020B0500000000000000" pitchFamily="34" charset="-122"/>
                <a:ea typeface="Noto Sans CJK SC Regular" panose="020B0500000000000000" pitchFamily="34" charset="-122"/>
              </a:rPr>
              <a:t>页面。这就是</a:t>
            </a: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&lt;!DOCTYPE&gt;</a:t>
            </a:r>
            <a:r>
              <a:rPr lang="zh-CN" altLang="en-US" sz="4800" b="1" dirty="0" smtClean="0">
                <a:solidFill>
                  <a:srgbClr val="666666"/>
                </a:solidFill>
                <a:latin typeface="Noto Sans CJK SC Regular" panose="020B0500000000000000" pitchFamily="34" charset="-122"/>
                <a:ea typeface="Noto Sans CJK SC Regular" panose="020B0500000000000000" pitchFamily="34" charset="-122"/>
              </a:rPr>
              <a:t>用处</a:t>
            </a:r>
            <a:endParaRPr lang="zh-CN" altLang="en-US"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zh-CN" altLang="en-US" sz="4800" b="1" dirty="0" smtClean="0">
                <a:solidFill>
                  <a:srgbClr val="666666"/>
                </a:solidFill>
                <a:latin typeface="Noto Sans CJK SC Regular" panose="020B0500000000000000" pitchFamily="34" charset="-122"/>
                <a:ea typeface="Noto Sans CJK SC Regular" panose="020B0500000000000000" pitchFamily="34" charset="-122"/>
              </a:rPr>
              <a:t>     </a:t>
            </a: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HTML5</a:t>
            </a:r>
            <a:r>
              <a:rPr lang="zh-CN" altLang="en-US" sz="4800" b="1" dirty="0" smtClean="0">
                <a:solidFill>
                  <a:srgbClr val="666666"/>
                </a:solidFill>
                <a:latin typeface="Noto Sans CJK SC Regular" panose="020B0500000000000000" pitchFamily="34" charset="-122"/>
                <a:ea typeface="Noto Sans CJK SC Regular" panose="020B0500000000000000" pitchFamily="34" charset="-122"/>
              </a:rPr>
              <a:t>：</a:t>
            </a:r>
            <a:endParaRPr lang="zh-CN" altLang="en-US"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zh-CN" altLang="en-US" sz="4800" b="1" dirty="0" smtClean="0">
                <a:solidFill>
                  <a:srgbClr val="666666"/>
                </a:solidFill>
                <a:latin typeface="Noto Sans CJK SC Regular" panose="020B0500000000000000" pitchFamily="34" charset="-122"/>
                <a:ea typeface="Noto Sans CJK SC Regular" panose="020B0500000000000000" pitchFamily="34" charset="-122"/>
              </a:rPr>
              <a:t>         </a:t>
            </a: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&lt;!DOCTYPE html&gt;</a:t>
            </a:r>
            <a:endParaRPr lang="en-US" altLang="zh-CN"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endParaRPr lang="en-US" altLang="zh-CN"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     HTML4.01:</a:t>
            </a:r>
            <a:endParaRPr lang="en-US" altLang="zh-CN"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         &lt;!DOCTYPE HTML PUBLIC”-//W3C..DT HTML4.01........&gt;</a:t>
            </a:r>
            <a:endParaRPr lang="en-US" altLang="zh-CN"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 </a:t>
            </a:r>
            <a:endParaRPr lang="en-US" altLang="zh-CN"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     XHTML1.0:</a:t>
            </a:r>
            <a:endParaRPr lang="en-US" altLang="zh-CN"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rPr>
              <a:t>         </a:t>
            </a:r>
            <a:r>
              <a:rPr lang="en-US" altLang="zh-CN" sz="4800" b="1" dirty="0" smtClean="0">
                <a:solidFill>
                  <a:srgbClr val="666666"/>
                </a:solidFill>
                <a:latin typeface="Noto Sans CJK SC Regular" panose="020B0500000000000000" pitchFamily="34" charset="-122"/>
                <a:ea typeface="Noto Sans CJK SC Regular" panose="020B0500000000000000" pitchFamily="34" charset="-122"/>
                <a:sym typeface="+mn-ea"/>
              </a:rPr>
              <a:t>&lt;!DOCTYPE HTML PUBLIC”-//W3C..DT XHTML1.01........&gt;</a:t>
            </a:r>
            <a:endParaRPr lang="en-US" altLang="zh-CN" sz="4800" b="1"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endParaRPr lang="en-US" altLang="zh-CN"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 </a:t>
            </a:r>
            <a:endParaRPr lang="en-US" altLang="zh-CN"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buNone/>
            </a:pP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     </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HTML</a:t>
            </a:r>
            <a:r>
              <a:rPr lang="zh-CN" altLang="en-US" dirty="0" smtClean="0"/>
              <a:t>基础详解</a:t>
            </a:r>
            <a:r>
              <a:rPr lang="en-US" altLang="zh-CN" dirty="0" smtClean="0"/>
              <a:t> — </a:t>
            </a:r>
            <a:r>
              <a:rPr lang="zh-CN" altLang="en-US" dirty="0" smtClean="0">
                <a:solidFill>
                  <a:schemeClr val="accent3"/>
                </a:solidFill>
              </a:rPr>
              <a:t>大体结构</a:t>
            </a:r>
            <a:endParaRPr kumimoji="1" lang="zh-CN" altLang="en-US" b="1" dirty="0" smtClean="0">
              <a:solidFill>
                <a:schemeClr val="accent3"/>
              </a:solidFill>
              <a:latin typeface="Noto Sans CJK SC Bold" panose="020B0800000000000000" pitchFamily="34" charset="-122"/>
              <a:ea typeface="Noto Sans CJK SC Bold" panose="020B0800000000000000" pitchFamily="34" charset="-122"/>
            </a:endParaRPr>
          </a:p>
        </p:txBody>
      </p:sp>
      <p:sp>
        <p:nvSpPr>
          <p:cNvPr id="4" name="矩形 3"/>
          <p:cNvSpPr/>
          <p:nvPr/>
        </p:nvSpPr>
        <p:spPr>
          <a:xfrm>
            <a:off x="460430" y="4626045"/>
            <a:ext cx="22176024" cy="1499235"/>
          </a:xfrm>
          <a:prstGeom prst="rect">
            <a:avLst/>
          </a:prstGeom>
        </p:spPr>
        <p:txBody>
          <a:bodyPr wrap="square">
            <a:spAutoFit/>
          </a:bodyPr>
          <a:lstStyle/>
          <a:p>
            <a:pPr marL="0" indent="0" algn="l">
              <a:lnSpc>
                <a:spcPct val="140000"/>
              </a:lnSpc>
              <a:buFont typeface="Wingdings" pitchFamily="2" charset="2"/>
              <a:buNone/>
            </a:pPr>
            <a:r>
              <a:rPr lang="en-US" altLang="zh-CN" sz="6600" dirty="0" smtClean="0">
                <a:solidFill>
                  <a:srgbClr val="666666"/>
                </a:solidFill>
                <a:latin typeface="黑体" charset="0"/>
                <a:ea typeface="黑体" charset="0"/>
              </a:rPr>
              <a:t>            </a:t>
            </a:r>
            <a:r>
              <a:rPr lang="zh-CN" altLang="en-US" sz="6600" dirty="0" smtClean="0">
                <a:solidFill>
                  <a:srgbClr val="666666"/>
                </a:solidFill>
                <a:latin typeface="黑体" charset="0"/>
                <a:ea typeface="黑体" charset="0"/>
              </a:rPr>
              <a:t>关于</a:t>
            </a:r>
            <a:r>
              <a:rPr lang="en-US" altLang="zh-CN" sz="6600" dirty="0" smtClean="0">
                <a:solidFill>
                  <a:srgbClr val="666666"/>
                </a:solidFill>
                <a:latin typeface="黑体" charset="0"/>
                <a:ea typeface="黑体" charset="0"/>
              </a:rPr>
              <a:t>HTML</a:t>
            </a:r>
            <a:r>
              <a:rPr lang="zh-CN" altLang="en-US" sz="6600" dirty="0" smtClean="0">
                <a:solidFill>
                  <a:srgbClr val="666666"/>
                </a:solidFill>
                <a:latin typeface="黑体" charset="0"/>
                <a:ea typeface="黑体" charset="0"/>
              </a:rPr>
              <a:t>的大体结构见源码</a:t>
            </a:r>
            <a:endParaRPr lang="zh-CN" altLang="en-US" sz="6600" dirty="0" smtClean="0">
              <a:solidFill>
                <a:srgbClr val="666666"/>
              </a:solidFill>
              <a:latin typeface="黑体" charset="0"/>
              <a:ea typeface="黑体" charset="0"/>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HTML</a:t>
            </a:r>
            <a:r>
              <a:rPr lang="zh-CN" altLang="en-US" dirty="0" smtClean="0"/>
              <a:t>基础详解 </a:t>
            </a:r>
            <a:r>
              <a:rPr lang="en-US" altLang="zh-CN" dirty="0" smtClean="0"/>
              <a:t>— </a:t>
            </a:r>
            <a:r>
              <a:rPr kumimoji="1" lang="zh-CN" altLang="en-US" b="1" dirty="0" smtClean="0">
                <a:solidFill>
                  <a:srgbClr val="35B558"/>
                </a:solidFill>
                <a:latin typeface="Noto Sans CJK SC Bold" panose="020B0800000000000000" pitchFamily="34" charset="-122"/>
                <a:ea typeface="Noto Sans CJK SC Bold" panose="020B0800000000000000" pitchFamily="34" charset="-122"/>
              </a:rPr>
              <a:t>常用标签</a:t>
            </a:r>
            <a:endParaRPr kumimoji="1" lang="zh-CN" altLang="en-US" b="1" dirty="0">
              <a:solidFill>
                <a:srgbClr val="35B558"/>
              </a:solidFill>
              <a:latin typeface="Noto Sans CJK SC Bold" panose="020B0800000000000000" pitchFamily="34" charset="-122"/>
              <a:ea typeface="Noto Sans CJK SC Bold" panose="020B0800000000000000" pitchFamily="34" charset="-122"/>
            </a:endParaRPr>
          </a:p>
        </p:txBody>
      </p:sp>
      <p:sp>
        <p:nvSpPr>
          <p:cNvPr id="4" name="矩形 3"/>
          <p:cNvSpPr/>
          <p:nvPr/>
        </p:nvSpPr>
        <p:spPr>
          <a:xfrm>
            <a:off x="1033200" y="2681536"/>
            <a:ext cx="21455944" cy="10327640"/>
          </a:xfrm>
          <a:prstGeom prst="rect">
            <a:avLst/>
          </a:prstGeom>
        </p:spPr>
        <p:txBody>
          <a:bodyPr wrap="square">
            <a:spAutoFit/>
          </a:bodyPr>
          <a:lstStyle/>
          <a:p>
            <a:pPr marL="0" indent="0" algn="l">
              <a:lnSpc>
                <a:spcPct val="140000"/>
              </a:lnSpc>
              <a:buFont typeface="Wingdings" pitchFamily="2" charset="2"/>
              <a:buNone/>
            </a:pP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1</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HTML</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基础标签</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      </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head,body</a:t>
            </a:r>
            <a:endParaRPr lang="en-US" altLang="zh-CN"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2</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HTML</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标题</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     </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&lt;h1&gt;....&lt;h6&gt;</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等标签进行定义等</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3</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HTML</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段落</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     </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&lt;p&gt;</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标签定义段落</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4</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HTML</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链接</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    </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&lt;a&gt;</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标签定义链接</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5</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HTML</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图像</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a:p>
            <a:pPr marL="0" indent="0" algn="l">
              <a:lnSpc>
                <a:spcPct val="140000"/>
              </a:lnSpc>
              <a:buFont typeface="Wingdings" pitchFamily="2" charset="2"/>
              <a:buNone/>
            </a:pP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    </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&lt;img&gt;</a:t>
            </a:r>
            <a:r>
              <a:rPr lang="zh-CN" altLang="en-US" sz="4800" dirty="0" smtClean="0">
                <a:solidFill>
                  <a:srgbClr val="666666"/>
                </a:solidFill>
                <a:latin typeface="Noto Sans CJK SC Regular" panose="020B0500000000000000" pitchFamily="34" charset="-122"/>
                <a:ea typeface="Noto Sans CJK SC Regular" panose="020B0500000000000000" pitchFamily="34" charset="-122"/>
              </a:rPr>
              <a:t>标签定义图像</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PPT模板V2-Windows-PowerPoint-PPT</Template>
  <TotalTime>0</TotalTime>
  <Words>8362</Words>
  <Application>WPS 演示</Application>
  <PresentationFormat>自定义</PresentationFormat>
  <Paragraphs>412</Paragraphs>
  <Slides>44</Slides>
  <Notes>2</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Black</vt:lpstr>
      <vt:lpstr>HTML和CSS介绍</vt:lpstr>
      <vt:lpstr>HTML</vt:lpstr>
      <vt:lpstr>html介绍－课程概要</vt:lpstr>
      <vt:lpstr>HTML基础详解-</vt:lpstr>
      <vt:lpstr>了解HTML-由来</vt:lpstr>
      <vt:lpstr>了解HTML-历史</vt:lpstr>
      <vt:lpstr>HTML基础详解</vt:lpstr>
      <vt:lpstr>HTML基础详解 — 大体结构</vt:lpstr>
      <vt:lpstr>HTML基础详解 — 常用标签</vt:lpstr>
      <vt:lpstr>HTML基础详解 — 常用标签</vt:lpstr>
      <vt:lpstr>HTML5新特性 </vt:lpstr>
      <vt:lpstr>HTML5新特性-	HTML5新增的结构主体元素</vt:lpstr>
      <vt:lpstr>HTML介绍-实例说明</vt:lpstr>
      <vt:lpstr>CSS</vt:lpstr>
      <vt:lpstr>CSS介绍－课程概要</vt:lpstr>
      <vt:lpstr>什么是CSS？</vt:lpstr>
      <vt:lpstr>CSS的发展历史</vt:lpstr>
      <vt:lpstr>CSS的引用形式</vt:lpstr>
      <vt:lpstr>CSS选择器</vt:lpstr>
      <vt:lpstr>CSS经典布局之双飞翼布局-介绍</vt:lpstr>
      <vt:lpstr>CSS经典布局之双飞翼布局-具体实现</vt:lpstr>
      <vt:lpstr>CSS经典布局之双飞翼布局-介绍</vt:lpstr>
      <vt:lpstr>CSS变形与动画</vt:lpstr>
      <vt:lpstr>CSS变形与动画-transform（变形）</vt:lpstr>
      <vt:lpstr>CSS变形与动画-transition（过渡）</vt:lpstr>
      <vt:lpstr>CSS变形与动画-animation(动画）</vt:lpstr>
      <vt:lpstr>CSS变形与动画-实例</vt:lpstr>
      <vt:lpstr>CSS处理老式浏览器</vt:lpstr>
      <vt:lpstr>CSS之3D技术</vt:lpstr>
      <vt:lpstr>CSS之3D技术-实例</vt:lpstr>
      <vt:lpstr>响应式布局</vt:lpstr>
      <vt:lpstr>响应式布局-什么是响应式布局？</vt:lpstr>
      <vt:lpstr>响应式布局-设计思路</vt:lpstr>
      <vt:lpstr>响应式布局-实例</vt:lpstr>
      <vt:lpstr>bootstrap等常用的web前端框架</vt:lpstr>
      <vt:lpstr>bootstrap等常用的web前端框架-什么是前端开发框架？</vt:lpstr>
      <vt:lpstr>bootstrap等常用的web前端框架-bootstrap</vt:lpstr>
      <vt:lpstr>bootstrap-实例</vt:lpstr>
      <vt:lpstr>bootstrap等常用的web前端框架-Semantic</vt:lpstr>
      <vt:lpstr>bootstrap等常用的web前端框架-Material UI</vt:lpstr>
      <vt:lpstr>Material UI-实例</vt:lpstr>
      <vt:lpstr>HTML、CSS（简单的js）综合运用</vt:lpstr>
      <vt:lpstr>五子棋（人机）</vt:lpstr>
      <vt:lpstr>旅游网站静态页面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张久</dc:creator>
  <cp:lastModifiedBy>MacheN1ke</cp:lastModifiedBy>
  <cp:revision>312</cp:revision>
  <dcterms:created xsi:type="dcterms:W3CDTF">2015-03-23T11:35:00Z</dcterms:created>
  <dcterms:modified xsi:type="dcterms:W3CDTF">2016-05-16T04:16:58Z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