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FF"/>
    <a:srgbClr val="620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Tm="3000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Tm="3000">
    <p:wheel spokes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 advTm="3000">
    <p:wheel spokes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Tm="3000">
    <p:wheel spokes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 advTm="3000">
    <p:wheel spokes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Tm="3000">
    <p:wheel spokes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Tm="3000">
    <p:wheel spokes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Tm="3000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Tm="3000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Tm="3000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Tm="3000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Tm="3000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Tm="3000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Tm="3000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Tm="3000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Tm="3000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 advTm="3000">
    <p:wheel spokes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7818" y="602671"/>
            <a:ext cx="11568546" cy="2971801"/>
          </a:xfrm>
        </p:spPr>
        <p:txBody>
          <a:bodyPr/>
          <a:lstStyle/>
          <a:p>
            <a:r>
              <a:rPr lang="es-GT" dirty="0" smtClean="0">
                <a:solidFill>
                  <a:srgbClr val="FFFF00"/>
                </a:solidFill>
              </a:rPr>
              <a:t>SANTA ANA</a:t>
            </a:r>
            <a:r>
              <a:rPr lang="es-GT" dirty="0">
                <a:solidFill>
                  <a:srgbClr val="FFFF00"/>
                </a:solidFill>
              </a:rPr>
              <a:t> GRUPO CORPORATIVO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>
                <a:solidFill>
                  <a:srgbClr val="FF3300"/>
                </a:solidFill>
              </a:rPr>
              <a:t>EDIFCIO GEMINIS 10</a:t>
            </a:r>
            <a:endParaRPr lang="es-GT" dirty="0">
              <a:solidFill>
                <a:srgbClr val="FF33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15" y="138978"/>
            <a:ext cx="20383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149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000">
        <p15:prstTrans prst="curtains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9142" y="914399"/>
            <a:ext cx="4649788" cy="1371600"/>
          </a:xfrm>
        </p:spPr>
        <p:txBody>
          <a:bodyPr/>
          <a:lstStyle/>
          <a:p>
            <a:r>
              <a:rPr lang="es-GT" u="sng" dirty="0" smtClean="0">
                <a:solidFill>
                  <a:srgbClr val="FFFF00"/>
                </a:solidFill>
              </a:rPr>
              <a:t>GRUPO CORPORATIVO SANTA ANA S.A</a:t>
            </a:r>
            <a:endParaRPr lang="es-GT" u="sng" dirty="0">
              <a:solidFill>
                <a:srgbClr val="FFFF00"/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651" y="3169963"/>
            <a:ext cx="4954587" cy="3301297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3887" y="2729344"/>
            <a:ext cx="5832764" cy="2091267"/>
          </a:xfrm>
        </p:spPr>
        <p:txBody>
          <a:bodyPr/>
          <a:lstStyle/>
          <a:p>
            <a:r>
              <a:rPr lang="es-GT" b="1" dirty="0" smtClean="0">
                <a:solidFill>
                  <a:srgbClr val="FF3300"/>
                </a:solidFill>
              </a:rPr>
              <a:t>EL </a:t>
            </a:r>
            <a:r>
              <a:rPr lang="es-GT" b="1" dirty="0">
                <a:solidFill>
                  <a:srgbClr val="FF3300"/>
                </a:solidFill>
              </a:rPr>
              <a:t>GRUPO CORPORATIVO SANTA ANA, es una corporación con sobresaliente desempeño. En sus 28 años se ha convertido en uno de los líderes de la agroindustria azucarera; empezó como un pequeño ingenio con capacidad de molienda de 3,000 (CCCC ) toneladas métricas de caña de azúcar por día.</a:t>
            </a:r>
            <a:endParaRPr lang="es-GT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182159"/>
      </p:ext>
    </p:extLst>
  </p:cSld>
  <p:clrMapOvr>
    <a:masterClrMapping/>
  </p:clrMapOvr>
  <p:transition spd="slow" advTm="3000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96885" y="1447800"/>
            <a:ext cx="6019800" cy="1143000"/>
          </a:xfrm>
        </p:spPr>
        <p:txBody>
          <a:bodyPr/>
          <a:lstStyle/>
          <a:p>
            <a:r>
              <a:rPr lang="es-GT" u="sng" dirty="0" smtClean="0">
                <a:solidFill>
                  <a:srgbClr val="FFFF00"/>
                </a:solidFill>
              </a:rPr>
              <a:t>A QUE SE DEDICA</a:t>
            </a:r>
            <a:endParaRPr lang="es-GT" u="sng" dirty="0">
              <a:solidFill>
                <a:srgbClr val="FFFF00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GT" b="1" dirty="0">
                <a:solidFill>
                  <a:srgbClr val="FF3300"/>
                </a:solidFill>
              </a:rPr>
              <a:t>SANTA ANA se dedica a la producción de caña de azúcar, elaboración de azúcar y generación de energía eléctrica. También comercializa subproductos como la melaza, bagazo y cachaza y diversos servicios conexos.</a:t>
            </a:r>
            <a:endParaRPr lang="es-GT" b="1" dirty="0">
              <a:solidFill>
                <a:srgbClr val="FF3300"/>
              </a:solidFill>
            </a:endParaRPr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4" r="26504"/>
          <a:stretch>
            <a:fillRect/>
          </a:stretch>
        </p:blipFill>
        <p:spPr>
          <a:xfrm>
            <a:off x="678873" y="914400"/>
            <a:ext cx="3809999" cy="4572000"/>
          </a:xfrm>
        </p:spPr>
      </p:pic>
    </p:spTree>
    <p:extLst>
      <p:ext uri="{BB962C8B-B14F-4D97-AF65-F5344CB8AC3E}">
        <p14:creationId xmlns:p14="http://schemas.microsoft.com/office/powerpoint/2010/main" val="7122586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crush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7745" y="661554"/>
            <a:ext cx="6019800" cy="1143000"/>
          </a:xfrm>
        </p:spPr>
        <p:txBody>
          <a:bodyPr/>
          <a:lstStyle/>
          <a:p>
            <a:r>
              <a:rPr lang="es-GT" b="1" u="sng" dirty="0" smtClean="0">
                <a:solidFill>
                  <a:srgbClr val="FFFF00"/>
                </a:solidFill>
              </a:rPr>
              <a:t>EN QUE CONTRIBUYE</a:t>
            </a:r>
            <a:endParaRPr lang="es-GT" b="1" u="sng" dirty="0">
              <a:solidFill>
                <a:srgbClr val="FFFF00"/>
              </a:solidFill>
            </a:endParaRPr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9" r="30979"/>
          <a:stretch>
            <a:fillRect/>
          </a:stretch>
        </p:blipFill>
        <p:spPr>
          <a:xfrm>
            <a:off x="595746" y="1233054"/>
            <a:ext cx="3726871" cy="4572000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36667" y="2195175"/>
            <a:ext cx="6021388" cy="204893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GT" b="1" dirty="0">
                <a:solidFill>
                  <a:srgbClr val="FF3300"/>
                </a:solidFill>
              </a:rPr>
              <a:t>SANTA ANA contribuye con el desarrollo de Guatemala, produciendo en promedio 4.9 millones de quintales de azúcar (225,879 toneladas métricas de azúcar) por año y generando 45 MW en los meses de diciembre a marzo y 25 MW en los meses de abril a noviembre. Del total de la generación de energía eléctrica se vende al Sistema Nacional </a:t>
            </a:r>
            <a:r>
              <a:rPr lang="es-GT" b="1" dirty="0" smtClean="0">
                <a:solidFill>
                  <a:srgbClr val="FF3300"/>
                </a:solidFill>
              </a:rPr>
              <a:t>Interconectado.</a:t>
            </a:r>
            <a:endParaRPr lang="es-GT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7942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fractur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u="sng" dirty="0" smtClean="0">
                <a:solidFill>
                  <a:srgbClr val="FFFF00"/>
                </a:solidFill>
              </a:rPr>
              <a:t>DONDE SE ENCUENTRA</a:t>
            </a:r>
            <a:endParaRPr lang="es-GT" u="sng" dirty="0">
              <a:solidFill>
                <a:srgbClr val="FFFF00"/>
              </a:solidFill>
            </a:endParaRPr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4" r="11124"/>
          <a:stretch>
            <a:fillRect/>
          </a:stretch>
        </p:blipFill>
        <p:spPr>
          <a:xfrm>
            <a:off x="803564" y="914400"/>
            <a:ext cx="3466422" cy="4572000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GT" b="1" dirty="0">
                <a:solidFill>
                  <a:srgbClr val="FF3300"/>
                </a:solidFill>
              </a:rPr>
              <a:t>Las oficinas Administrativas se encuentran situadas en la Ciudad de Guatemala,</a:t>
            </a:r>
            <a:r>
              <a:rPr lang="es-GT" b="1" dirty="0">
                <a:solidFill>
                  <a:srgbClr val="FF3300"/>
                </a:solidFill>
              </a:rPr>
              <a:t/>
            </a:r>
            <a:br>
              <a:rPr lang="es-GT" b="1" dirty="0">
                <a:solidFill>
                  <a:srgbClr val="FF3300"/>
                </a:solidFill>
              </a:rPr>
            </a:br>
            <a:r>
              <a:rPr lang="es-GT" b="1" dirty="0">
                <a:solidFill>
                  <a:srgbClr val="FF3300"/>
                </a:solidFill>
              </a:rPr>
              <a:t>12 calle 1-25 Zona 10, Edificio Géminis 10 Torre Norte 15o nivel</a:t>
            </a:r>
            <a:r>
              <a:rPr lang="es-GT" b="1" dirty="0">
                <a:solidFill>
                  <a:srgbClr val="FF3300"/>
                </a:solidFill>
              </a:rPr>
              <a:t/>
            </a:r>
            <a:br>
              <a:rPr lang="es-GT" b="1" dirty="0">
                <a:solidFill>
                  <a:srgbClr val="FF3300"/>
                </a:solidFill>
              </a:rPr>
            </a:br>
            <a:r>
              <a:rPr lang="es-GT" b="1" dirty="0">
                <a:solidFill>
                  <a:srgbClr val="FF3300"/>
                </a:solidFill>
              </a:rPr>
              <a:t>Teléfonos: PBX (502)-2379-5100</a:t>
            </a:r>
            <a:r>
              <a:rPr lang="es-GT" b="1" dirty="0">
                <a:solidFill>
                  <a:srgbClr val="FF3300"/>
                </a:solidFill>
              </a:rPr>
              <a:t/>
            </a:r>
            <a:br>
              <a:rPr lang="es-GT" b="1" dirty="0">
                <a:solidFill>
                  <a:srgbClr val="FF3300"/>
                </a:solidFill>
              </a:rPr>
            </a:br>
            <a:r>
              <a:rPr lang="es-GT" b="1" dirty="0">
                <a:solidFill>
                  <a:srgbClr val="FF3300"/>
                </a:solidFill>
              </a:rPr>
              <a:t>Fax : (502)-2279-1221</a:t>
            </a:r>
            <a:endParaRPr lang="es-GT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48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3000">
        <p14:honeycomb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Sector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187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Sector</vt:lpstr>
      <vt:lpstr>SANTA ANA GRUPO CORPORATIVO </vt:lpstr>
      <vt:lpstr>GRUPO CORPORATIVO SANTA ANA S.A</vt:lpstr>
      <vt:lpstr>A QUE SE DEDICA</vt:lpstr>
      <vt:lpstr>EN QUE CONTRIBUYE</vt:lpstr>
      <vt:lpstr>DONDE SE ENCUENTRA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INGENIO SANTA ANA S.A</dc:title>
  <dc:creator>estudiante de Liceo Compu-market</dc:creator>
  <cp:lastModifiedBy>estudiante de Liceo Compu-market</cp:lastModifiedBy>
  <cp:revision>3</cp:revision>
  <dcterms:created xsi:type="dcterms:W3CDTF">2017-08-15T20:00:00Z</dcterms:created>
  <dcterms:modified xsi:type="dcterms:W3CDTF">2017-08-15T20:25:33Z</dcterms:modified>
</cp:coreProperties>
</file>