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01"/>
    <p:restoredTop sz="94696"/>
  </p:normalViewPr>
  <p:slideViewPr>
    <p:cSldViewPr snapToGrid="0">
      <p:cViewPr varScale="1">
        <p:scale>
          <a:sx n="114" d="100"/>
          <a:sy n="114" d="100"/>
        </p:scale>
        <p:origin x="200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62BEAC-9A20-46A9-8979-DEED3B4BD42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9B1E03-00CA-4FB5-B711-39BA554DD1A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Shorter lead time improves delivery speed and feedback</a:t>
          </a:r>
        </a:p>
      </dgm:t>
    </dgm:pt>
    <dgm:pt modelId="{F41B5850-7E78-4FD2-A37A-A7AC30ED2CC1}" type="parTrans" cxnId="{30E922A9-9885-4992-ACD7-CDEEB7217A95}">
      <dgm:prSet/>
      <dgm:spPr/>
      <dgm:t>
        <a:bodyPr/>
        <a:lstStyle/>
        <a:p>
          <a:endParaRPr lang="en-US"/>
        </a:p>
      </dgm:t>
    </dgm:pt>
    <dgm:pt modelId="{148F1DE7-4BC5-4F90-BB91-804162C0325E}" type="sibTrans" cxnId="{30E922A9-9885-4992-ACD7-CDEEB7217A95}">
      <dgm:prSet/>
      <dgm:spPr/>
      <dgm:t>
        <a:bodyPr/>
        <a:lstStyle/>
        <a:p>
          <a:endParaRPr lang="en-US"/>
        </a:p>
      </dgm:t>
    </dgm:pt>
    <dgm:pt modelId="{D65BE383-7EA6-444E-BDA5-7100452711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DevOps helps eliminate waste and delays</a:t>
          </a:r>
        </a:p>
      </dgm:t>
    </dgm:pt>
    <dgm:pt modelId="{DD878C11-FFFF-42F6-85A6-D0927268C063}" type="parTrans" cxnId="{9C6F9BB0-513C-4A36-9292-3524C2E41D88}">
      <dgm:prSet/>
      <dgm:spPr/>
      <dgm:t>
        <a:bodyPr/>
        <a:lstStyle/>
        <a:p>
          <a:endParaRPr lang="en-US"/>
        </a:p>
      </dgm:t>
    </dgm:pt>
    <dgm:pt modelId="{A2B76CB2-C44F-496F-A9E9-AFCD392610C5}" type="sibTrans" cxnId="{9C6F9BB0-513C-4A36-9292-3524C2E41D88}">
      <dgm:prSet/>
      <dgm:spPr/>
      <dgm:t>
        <a:bodyPr/>
        <a:lstStyle/>
        <a:p>
          <a:endParaRPr lang="en-US"/>
        </a:p>
      </dgm:t>
    </dgm:pt>
    <dgm:pt modelId="{1599DA66-C5DF-4E6E-99FD-D3F5EB8DC7C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Technology value stream helps visualize and optimize flow</a:t>
          </a:r>
        </a:p>
      </dgm:t>
    </dgm:pt>
    <dgm:pt modelId="{1FD14124-268D-4379-86B9-818455B647F8}" type="parTrans" cxnId="{CDB27729-10DC-4400-BC82-3C447DCAC17A}">
      <dgm:prSet/>
      <dgm:spPr/>
      <dgm:t>
        <a:bodyPr/>
        <a:lstStyle/>
        <a:p>
          <a:endParaRPr lang="en-US"/>
        </a:p>
      </dgm:t>
    </dgm:pt>
    <dgm:pt modelId="{CBB698C7-3DD7-49CD-8756-867277CE9B4C}" type="sibTrans" cxnId="{CDB27729-10DC-4400-BC82-3C447DCAC17A}">
      <dgm:prSet/>
      <dgm:spPr/>
      <dgm:t>
        <a:bodyPr/>
        <a:lstStyle/>
        <a:p>
          <a:endParaRPr lang="en-US"/>
        </a:p>
      </dgm:t>
    </dgm:pt>
    <dgm:pt modelId="{9569BAF9-B310-487E-9B43-5608B578F96B}" type="pres">
      <dgm:prSet presAssocID="{8562BEAC-9A20-46A9-8979-DEED3B4BD42C}" presName="root" presStyleCnt="0">
        <dgm:presLayoutVars>
          <dgm:dir/>
          <dgm:resizeHandles val="exact"/>
        </dgm:presLayoutVars>
      </dgm:prSet>
      <dgm:spPr/>
    </dgm:pt>
    <dgm:pt modelId="{7004847B-5C0F-44A0-BD83-FE3ADD0951A7}" type="pres">
      <dgm:prSet presAssocID="{BE9B1E03-00CA-4FB5-B711-39BA554DD1AB}" presName="compNode" presStyleCnt="0"/>
      <dgm:spPr/>
    </dgm:pt>
    <dgm:pt modelId="{A662C128-0EB2-48C5-BC98-614F145C3084}" type="pres">
      <dgm:prSet presAssocID="{BE9B1E03-00CA-4FB5-B711-39BA554DD1AB}" presName="iconBgRect" presStyleLbl="bgShp" presStyleIdx="0" presStyleCnt="3"/>
      <dgm:spPr/>
    </dgm:pt>
    <dgm:pt modelId="{406EC3C5-F436-4E16-8EF4-2D3B76CA85F5}" type="pres">
      <dgm:prSet presAssocID="{BE9B1E03-00CA-4FB5-B711-39BA554DD1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12EA850-7F7D-4516-97D4-75F77D736556}" type="pres">
      <dgm:prSet presAssocID="{BE9B1E03-00CA-4FB5-B711-39BA554DD1AB}" presName="spaceRect" presStyleCnt="0"/>
      <dgm:spPr/>
    </dgm:pt>
    <dgm:pt modelId="{549E3AD6-B905-4A27-AD0A-AD4DF55526AA}" type="pres">
      <dgm:prSet presAssocID="{BE9B1E03-00CA-4FB5-B711-39BA554DD1AB}" presName="textRect" presStyleLbl="revTx" presStyleIdx="0" presStyleCnt="3">
        <dgm:presLayoutVars>
          <dgm:chMax val="1"/>
          <dgm:chPref val="1"/>
        </dgm:presLayoutVars>
      </dgm:prSet>
      <dgm:spPr/>
    </dgm:pt>
    <dgm:pt modelId="{FDA3E93D-2457-421D-95F0-1BE6F217A58D}" type="pres">
      <dgm:prSet presAssocID="{148F1DE7-4BC5-4F90-BB91-804162C0325E}" presName="sibTrans" presStyleCnt="0"/>
      <dgm:spPr/>
    </dgm:pt>
    <dgm:pt modelId="{11F60B1E-A2D1-4EAC-B737-0831577F3149}" type="pres">
      <dgm:prSet presAssocID="{D65BE383-7EA6-444E-BDA5-71004527113A}" presName="compNode" presStyleCnt="0"/>
      <dgm:spPr/>
    </dgm:pt>
    <dgm:pt modelId="{13BA4714-F28F-4B99-977F-A398A5B9A22A}" type="pres">
      <dgm:prSet presAssocID="{D65BE383-7EA6-444E-BDA5-71004527113A}" presName="iconBgRect" presStyleLbl="bgShp" presStyleIdx="1" presStyleCnt="3"/>
      <dgm:spPr/>
    </dgm:pt>
    <dgm:pt modelId="{72323A65-7FDF-4C60-AE9A-E77981C2BAF5}" type="pres">
      <dgm:prSet presAssocID="{D65BE383-7EA6-444E-BDA5-71004527113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8A23D55-E35A-42D9-BFBB-47AA559683A6}" type="pres">
      <dgm:prSet presAssocID="{D65BE383-7EA6-444E-BDA5-71004527113A}" presName="spaceRect" presStyleCnt="0"/>
      <dgm:spPr/>
    </dgm:pt>
    <dgm:pt modelId="{E23AADCE-2976-451E-8ED6-FA3BED6D02B8}" type="pres">
      <dgm:prSet presAssocID="{D65BE383-7EA6-444E-BDA5-71004527113A}" presName="textRect" presStyleLbl="revTx" presStyleIdx="1" presStyleCnt="3">
        <dgm:presLayoutVars>
          <dgm:chMax val="1"/>
          <dgm:chPref val="1"/>
        </dgm:presLayoutVars>
      </dgm:prSet>
      <dgm:spPr/>
    </dgm:pt>
    <dgm:pt modelId="{E7156932-BA6D-4233-93CC-2D125AE4C9BF}" type="pres">
      <dgm:prSet presAssocID="{A2B76CB2-C44F-496F-A9E9-AFCD392610C5}" presName="sibTrans" presStyleCnt="0"/>
      <dgm:spPr/>
    </dgm:pt>
    <dgm:pt modelId="{64C54684-6B06-40E0-8E17-46B527E6661B}" type="pres">
      <dgm:prSet presAssocID="{1599DA66-C5DF-4E6E-99FD-D3F5EB8DC7C9}" presName="compNode" presStyleCnt="0"/>
      <dgm:spPr/>
    </dgm:pt>
    <dgm:pt modelId="{2855C05A-E592-419E-8F66-BB134567178F}" type="pres">
      <dgm:prSet presAssocID="{1599DA66-C5DF-4E6E-99FD-D3F5EB8DC7C9}" presName="iconBgRect" presStyleLbl="bgShp" presStyleIdx="2" presStyleCnt="3"/>
      <dgm:spPr/>
    </dgm:pt>
    <dgm:pt modelId="{BB0871B4-5E37-4F42-A28C-1F9B52BA4D7E}" type="pres">
      <dgm:prSet presAssocID="{1599DA66-C5DF-4E6E-99FD-D3F5EB8DC7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46F71A5-8CF5-4184-8804-BF959756C52F}" type="pres">
      <dgm:prSet presAssocID="{1599DA66-C5DF-4E6E-99FD-D3F5EB8DC7C9}" presName="spaceRect" presStyleCnt="0"/>
      <dgm:spPr/>
    </dgm:pt>
    <dgm:pt modelId="{3EDABD3B-7258-4310-ACA7-AE3BC43EC518}" type="pres">
      <dgm:prSet presAssocID="{1599DA66-C5DF-4E6E-99FD-D3F5EB8DC7C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B27729-10DC-4400-BC82-3C447DCAC17A}" srcId="{8562BEAC-9A20-46A9-8979-DEED3B4BD42C}" destId="{1599DA66-C5DF-4E6E-99FD-D3F5EB8DC7C9}" srcOrd="2" destOrd="0" parTransId="{1FD14124-268D-4379-86B9-818455B647F8}" sibTransId="{CBB698C7-3DD7-49CD-8756-867277CE9B4C}"/>
    <dgm:cxn modelId="{B0BDC38E-CB1C-493B-8832-B25512C93CEC}" type="presOf" srcId="{1599DA66-C5DF-4E6E-99FD-D3F5EB8DC7C9}" destId="{3EDABD3B-7258-4310-ACA7-AE3BC43EC518}" srcOrd="0" destOrd="0" presId="urn:microsoft.com/office/officeart/2018/5/layout/IconCircleLabelList"/>
    <dgm:cxn modelId="{30E922A9-9885-4992-ACD7-CDEEB7217A95}" srcId="{8562BEAC-9A20-46A9-8979-DEED3B4BD42C}" destId="{BE9B1E03-00CA-4FB5-B711-39BA554DD1AB}" srcOrd="0" destOrd="0" parTransId="{F41B5850-7E78-4FD2-A37A-A7AC30ED2CC1}" sibTransId="{148F1DE7-4BC5-4F90-BB91-804162C0325E}"/>
    <dgm:cxn modelId="{9C6F9BB0-513C-4A36-9292-3524C2E41D88}" srcId="{8562BEAC-9A20-46A9-8979-DEED3B4BD42C}" destId="{D65BE383-7EA6-444E-BDA5-71004527113A}" srcOrd="1" destOrd="0" parTransId="{DD878C11-FFFF-42F6-85A6-D0927268C063}" sibTransId="{A2B76CB2-C44F-496F-A9E9-AFCD392610C5}"/>
    <dgm:cxn modelId="{412B27BC-DFF2-4618-B7A3-A1C63306F4A3}" type="presOf" srcId="{8562BEAC-9A20-46A9-8979-DEED3B4BD42C}" destId="{9569BAF9-B310-487E-9B43-5608B578F96B}" srcOrd="0" destOrd="0" presId="urn:microsoft.com/office/officeart/2018/5/layout/IconCircleLabelList"/>
    <dgm:cxn modelId="{974776CE-C74F-4AD6-BD16-865C568E751D}" type="presOf" srcId="{D65BE383-7EA6-444E-BDA5-71004527113A}" destId="{E23AADCE-2976-451E-8ED6-FA3BED6D02B8}" srcOrd="0" destOrd="0" presId="urn:microsoft.com/office/officeart/2018/5/layout/IconCircleLabelList"/>
    <dgm:cxn modelId="{1E2E83E9-6E0F-4AAA-968E-E65D7F73B0D1}" type="presOf" srcId="{BE9B1E03-00CA-4FB5-B711-39BA554DD1AB}" destId="{549E3AD6-B905-4A27-AD0A-AD4DF55526AA}" srcOrd="0" destOrd="0" presId="urn:microsoft.com/office/officeart/2018/5/layout/IconCircleLabelList"/>
    <dgm:cxn modelId="{D992FA92-BB01-48FD-938B-13BA84496935}" type="presParOf" srcId="{9569BAF9-B310-487E-9B43-5608B578F96B}" destId="{7004847B-5C0F-44A0-BD83-FE3ADD0951A7}" srcOrd="0" destOrd="0" presId="urn:microsoft.com/office/officeart/2018/5/layout/IconCircleLabelList"/>
    <dgm:cxn modelId="{14B66A84-373E-4E3D-B4D6-A649F0CA1829}" type="presParOf" srcId="{7004847B-5C0F-44A0-BD83-FE3ADD0951A7}" destId="{A662C128-0EB2-48C5-BC98-614F145C3084}" srcOrd="0" destOrd="0" presId="urn:microsoft.com/office/officeart/2018/5/layout/IconCircleLabelList"/>
    <dgm:cxn modelId="{DC8B2826-F085-410D-9EE7-3B40798A6193}" type="presParOf" srcId="{7004847B-5C0F-44A0-BD83-FE3ADD0951A7}" destId="{406EC3C5-F436-4E16-8EF4-2D3B76CA85F5}" srcOrd="1" destOrd="0" presId="urn:microsoft.com/office/officeart/2018/5/layout/IconCircleLabelList"/>
    <dgm:cxn modelId="{874C45BD-0849-4A78-B826-686CCB847581}" type="presParOf" srcId="{7004847B-5C0F-44A0-BD83-FE3ADD0951A7}" destId="{F12EA850-7F7D-4516-97D4-75F77D736556}" srcOrd="2" destOrd="0" presId="urn:microsoft.com/office/officeart/2018/5/layout/IconCircleLabelList"/>
    <dgm:cxn modelId="{87389A2B-400B-455D-A581-FBCF9E5CCAC9}" type="presParOf" srcId="{7004847B-5C0F-44A0-BD83-FE3ADD0951A7}" destId="{549E3AD6-B905-4A27-AD0A-AD4DF55526AA}" srcOrd="3" destOrd="0" presId="urn:microsoft.com/office/officeart/2018/5/layout/IconCircleLabelList"/>
    <dgm:cxn modelId="{0993A0F9-B850-4B97-A477-4A39DB0C4EEF}" type="presParOf" srcId="{9569BAF9-B310-487E-9B43-5608B578F96B}" destId="{FDA3E93D-2457-421D-95F0-1BE6F217A58D}" srcOrd="1" destOrd="0" presId="urn:microsoft.com/office/officeart/2018/5/layout/IconCircleLabelList"/>
    <dgm:cxn modelId="{9DF11F2A-42DD-45C2-ACE6-C04A942631E4}" type="presParOf" srcId="{9569BAF9-B310-487E-9B43-5608B578F96B}" destId="{11F60B1E-A2D1-4EAC-B737-0831577F3149}" srcOrd="2" destOrd="0" presId="urn:microsoft.com/office/officeart/2018/5/layout/IconCircleLabelList"/>
    <dgm:cxn modelId="{F56BAA69-A13D-4D13-AD48-ED4A3C01C7E7}" type="presParOf" srcId="{11F60B1E-A2D1-4EAC-B737-0831577F3149}" destId="{13BA4714-F28F-4B99-977F-A398A5B9A22A}" srcOrd="0" destOrd="0" presId="urn:microsoft.com/office/officeart/2018/5/layout/IconCircleLabelList"/>
    <dgm:cxn modelId="{D70C867D-D8B8-41B1-8584-510241DF5EDF}" type="presParOf" srcId="{11F60B1E-A2D1-4EAC-B737-0831577F3149}" destId="{72323A65-7FDF-4C60-AE9A-E77981C2BAF5}" srcOrd="1" destOrd="0" presId="urn:microsoft.com/office/officeart/2018/5/layout/IconCircleLabelList"/>
    <dgm:cxn modelId="{A590E9A4-3897-4550-B173-0DF0E971371E}" type="presParOf" srcId="{11F60B1E-A2D1-4EAC-B737-0831577F3149}" destId="{98A23D55-E35A-42D9-BFBB-47AA559683A6}" srcOrd="2" destOrd="0" presId="urn:microsoft.com/office/officeart/2018/5/layout/IconCircleLabelList"/>
    <dgm:cxn modelId="{C4FAF135-9C33-4BBB-A906-66ED5426F249}" type="presParOf" srcId="{11F60B1E-A2D1-4EAC-B737-0831577F3149}" destId="{E23AADCE-2976-451E-8ED6-FA3BED6D02B8}" srcOrd="3" destOrd="0" presId="urn:microsoft.com/office/officeart/2018/5/layout/IconCircleLabelList"/>
    <dgm:cxn modelId="{3795F358-C7EA-4DE4-9EE7-805E5682DE38}" type="presParOf" srcId="{9569BAF9-B310-487E-9B43-5608B578F96B}" destId="{E7156932-BA6D-4233-93CC-2D125AE4C9BF}" srcOrd="3" destOrd="0" presId="urn:microsoft.com/office/officeart/2018/5/layout/IconCircleLabelList"/>
    <dgm:cxn modelId="{54D91694-C907-4EF9-AD04-66F025790F99}" type="presParOf" srcId="{9569BAF9-B310-487E-9B43-5608B578F96B}" destId="{64C54684-6B06-40E0-8E17-46B527E6661B}" srcOrd="4" destOrd="0" presId="urn:microsoft.com/office/officeart/2018/5/layout/IconCircleLabelList"/>
    <dgm:cxn modelId="{DA527C3C-1D5E-4A63-BC87-DDCEA2CB430F}" type="presParOf" srcId="{64C54684-6B06-40E0-8E17-46B527E6661B}" destId="{2855C05A-E592-419E-8F66-BB134567178F}" srcOrd="0" destOrd="0" presId="urn:microsoft.com/office/officeart/2018/5/layout/IconCircleLabelList"/>
    <dgm:cxn modelId="{D67624A6-7610-4CE8-8239-F01B0315A2C5}" type="presParOf" srcId="{64C54684-6B06-40E0-8E17-46B527E6661B}" destId="{BB0871B4-5E37-4F42-A28C-1F9B52BA4D7E}" srcOrd="1" destOrd="0" presId="urn:microsoft.com/office/officeart/2018/5/layout/IconCircleLabelList"/>
    <dgm:cxn modelId="{0BBE9EFD-F05C-41FC-8E85-269285C5C902}" type="presParOf" srcId="{64C54684-6B06-40E0-8E17-46B527E6661B}" destId="{E46F71A5-8CF5-4184-8804-BF959756C52F}" srcOrd="2" destOrd="0" presId="urn:microsoft.com/office/officeart/2018/5/layout/IconCircleLabelList"/>
    <dgm:cxn modelId="{30CF5ABE-7029-43EB-8468-1C7D82C8A293}" type="presParOf" srcId="{64C54684-6B06-40E0-8E17-46B527E6661B}" destId="{3EDABD3B-7258-4310-ACA7-AE3BC43EC51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2C128-0EB2-48C5-BC98-614F145C3084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6EC3C5-F436-4E16-8EF4-2D3B76CA85F5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E3AD6-B905-4A27-AD0A-AD4DF55526AA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Shorter lead time improves delivery speed and feedback</a:t>
          </a:r>
        </a:p>
      </dsp:txBody>
      <dsp:txXfrm>
        <a:off x="75768" y="3053169"/>
        <a:ext cx="3093750" cy="720000"/>
      </dsp:txXfrm>
    </dsp:sp>
    <dsp:sp modelId="{13BA4714-F28F-4B99-977F-A398A5B9A22A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23A65-7FDF-4C60-AE9A-E77981C2BAF5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AADCE-2976-451E-8ED6-FA3BED6D02B8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DevOps helps eliminate waste and delays</a:t>
          </a:r>
        </a:p>
      </dsp:txBody>
      <dsp:txXfrm>
        <a:off x="3710925" y="3053169"/>
        <a:ext cx="3093750" cy="720000"/>
      </dsp:txXfrm>
    </dsp:sp>
    <dsp:sp modelId="{2855C05A-E592-419E-8F66-BB134567178F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71B4-5E37-4F42-A28C-1F9B52BA4D7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DABD3B-7258-4310-ACA7-AE3BC43EC518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Technology value stream helps visualize and optimize flow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6723-0247-66B3-FFD2-006DAC03E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90739-D0EE-B75C-F77D-11AFA357B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8F21F-2A50-9BA1-0BF5-2EEE2A34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C18B0-F43C-C5AE-7989-1FF752191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B5F15-2BEF-AFE7-62CC-BDEB1E7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5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C0C7-6507-2C11-B67B-CDA202E9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B4C67-E322-9500-C8A7-A8B8C2491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B8EB5-4364-19F0-6C5F-99CBD01CD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5072-E393-BFBF-09F3-DC5DC099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A2CC-BB8C-CBAC-5EDE-401C0B2F6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64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5958E-5D5E-C9AA-956A-92F5CEA3FD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A3087-7371-FD90-E0A4-C3DF7A305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94D3C-6EB0-64E5-04CD-354EC4063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39A24-F233-16C3-A043-561172C0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C2E2-59CD-A649-DE6D-C4620609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528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28A-EF39-7A55-537B-C4400C3A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7C51A-C8EC-742D-7B20-0FF58BFE9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FA27C-46C4-5613-9939-7BEADE14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D0693-BFE0-82AB-A463-B4D3106A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58052-C12B-715E-FFCF-120E5802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2B2D-A855-278B-D82C-8FE75FCD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28FB-8E1C-3646-CAA2-6291262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5AD06-D3B3-B0D7-656C-56FDF03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D16BF-F7BF-FEB2-2D56-8B79A0061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D8133-55A6-4CE3-AF10-DD79C9932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2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995C-1DDE-412B-65DF-4894951C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BC5A-FA4E-CC2C-DFD5-77674E444D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5A30-850C-0404-6CF9-A88FC9D1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8D14A-5BE9-87C9-DEFD-D3118910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9AEB-1297-3974-DF8F-DD4D736B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B717-82B2-1FE2-D337-E11DB0A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1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BC2E9-D042-9191-6FA0-6899B57F8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44857-6C14-0CAA-045C-D00C1C80A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627C-EA33-9E69-5C91-B222D9D65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F49F4-F528-35D0-4411-03E5F33840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71CA2-F9A6-9511-2EB9-E514B535A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BF0279-E033-0557-DF53-53249084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87603-9546-D95E-FBC2-8D5190196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E7587B-26C4-0445-20FC-A64100F03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47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FC810-A1A5-6F78-3C2F-E14A0DDB5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94E31-885F-74F9-85BB-FE69A0C1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9A22E-1C2E-058F-7239-6FAC82C7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74FC-B6D5-F64B-2C51-41C3B76A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8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94A0A-BA66-1532-2E25-64D521795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0998-0100-718B-05CD-5A3D0BEF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3E48E-3C06-90F4-2219-10F7E9E0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9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CA40-80F8-C3F5-DCFB-91FCB0A61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229-A099-CB5E-E644-BFFD3232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26516-F74D-8C45-3425-F0D8DE73F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7F0B0-477E-BFEB-20C3-D543B0B1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5BD78-893E-F7C0-1ADD-E331A2CD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24B7-C946-4E86-822A-A02E0F6F9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7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81F2-4C99-282C-9D58-CF072AB9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98077-7FAF-89F8-061A-CDB0DDD06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E23A2-E6D6-16B4-9AE3-24F20153E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25AC7-E254-881E-ABD5-84B06FD87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94C1E-4C83-D53B-1F71-5AA2E882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B34B-8F70-2842-B78C-912A9AB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03EAA-0D43-A6CB-8BA0-D493A342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7A7C70-B3C9-4552-DB40-7D9510B75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2EE34-9EAD-39F2-6369-D0BA903DF1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199FE8-9F4D-FE45-A057-6474A02D954F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08FC3-F8DF-6722-EFAF-352DF5D8C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13D2E-9917-BC69-D595-54AD1B24B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6338A-A21B-8B4C-8C9A-96A478F0B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to/princemaxi/devops-vs-traditional-key-differences-in-software-development-and-delivery-2j0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9880C-F72F-9E6E-31F7-48D71C03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84224-D1D6-4E0E-4D26-ACE504663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Lead Time, DevOps Challenges, and Solutions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EDD229-0B75-5C5C-3EAB-8886B4A3D37A}"/>
              </a:ext>
            </a:extLst>
          </p:cNvPr>
          <p:cNvSpPr txBox="1"/>
          <p:nvPr/>
        </p:nvSpPr>
        <p:spPr>
          <a:xfrm>
            <a:off x="5792994" y="5639753"/>
            <a:ext cx="2085015" cy="134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Kevin Ramirez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March 22, 2025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solidFill>
                  <a:schemeClr val="bg1"/>
                </a:solidFill>
              </a:rPr>
              <a:t>CSD 380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9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E6DC49-ED25-4982-27B6-6B80ABACE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/>
              <a:t>What is the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5D5B1-2DAD-8AF6-1AB6-919FD450F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US" sz="2000"/>
              <a:t>A sequence of activities, processes, and tools that are needed to convert a business idea into a technology-enabled solution. 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77DD6E2-B876-A114-8A34-F28EEEDA6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609" y="2405149"/>
            <a:ext cx="8448684" cy="389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67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367F9-8E98-A879-07F7-B0380982C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Lead Time vs. Processing Time</a:t>
            </a:r>
          </a:p>
        </p:txBody>
      </p:sp>
      <p:pic>
        <p:nvPicPr>
          <p:cNvPr id="5" name="Picture 4" descr="Hourglass and a calendar">
            <a:extLst>
              <a:ext uri="{FF2B5EF4-FFF2-40B4-BE49-F238E27FC236}">
                <a16:creationId xmlns:a16="http://schemas.microsoft.com/office/drawing/2014/main" id="{469BF900-38A5-28DE-FB89-9BBA7119D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726" r="1950" b="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700-8E9B-CDE7-A607-0ADE0EFDD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Lead Time:</a:t>
            </a:r>
            <a:r>
              <a:rPr lang="en-US" sz="2000" dirty="0"/>
              <a:t> Total time from request to delivery</a:t>
            </a:r>
          </a:p>
          <a:p>
            <a:pPr marL="0" indent="0">
              <a:buNone/>
            </a:pPr>
            <a:r>
              <a:rPr lang="en-US" sz="2000" b="1" dirty="0"/>
              <a:t>Processing Time:</a:t>
            </a:r>
            <a:r>
              <a:rPr lang="en-US" sz="2000" dirty="0"/>
              <a:t> Time actively spent working on a task</a:t>
            </a:r>
          </a:p>
          <a:p>
            <a:r>
              <a:rPr lang="en-US" sz="2000" dirty="0"/>
              <a:t>Example: 10 days lead time, 2 days actual work = 8 days waiting</a:t>
            </a:r>
          </a:p>
        </p:txBody>
      </p:sp>
    </p:spTree>
    <p:extLst>
      <p:ext uri="{BB962C8B-B14F-4D97-AF65-F5344CB8AC3E}">
        <p14:creationId xmlns:p14="http://schemas.microsoft.com/office/powerpoint/2010/main" val="238023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0D99C-8078-6E48-D861-ED1270C12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Common Problem: Long Lead Times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F7D82C8-6050-D2F6-0B10-8AAD91C7AB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491" y="704504"/>
            <a:ext cx="10111017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B4C2FC-F8A2-0051-E72B-1BB81BD45ABE}"/>
              </a:ext>
            </a:extLst>
          </p:cNvPr>
          <p:cNvSpPr txBox="1"/>
          <p:nvPr/>
        </p:nvSpPr>
        <p:spPr>
          <a:xfrm>
            <a:off x="4970835" y="3998019"/>
            <a:ext cx="6382966" cy="221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many traditional monolithic organizations: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Code is written quickly, and it’s hard to distinguish accountability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Investigations can take several weeks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 resolution causes many delays and results in poor customer outcomes.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44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3C449-99FC-CF13-D5B5-B7BCEDD08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The DevOps Ideal: Deployment in Minutes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49DFA94F-CF87-86ED-BCDA-F4EA318A9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B10F2-48F1-BCE2-E42C-E6C45B995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dirty="0"/>
              <a:t>The DevOps approach aims for taking minutes between writing code and deploying it</a:t>
            </a:r>
          </a:p>
          <a:p>
            <a:r>
              <a:rPr lang="en-US" sz="2000" dirty="0"/>
              <a:t>Uses automation, CI/CD pipelines, and cross-team collaboration</a:t>
            </a:r>
          </a:p>
          <a:p>
            <a:r>
              <a:rPr lang="en-US" sz="2000" dirty="0"/>
              <a:t>Enables faster, safer, smaller changes</a:t>
            </a:r>
          </a:p>
          <a:p>
            <a:endParaRPr lang="en-US" sz="2000" dirty="0"/>
          </a:p>
        </p:txBody>
      </p:sp>
      <p:pic>
        <p:nvPicPr>
          <p:cNvPr id="9" name="Graphic 8" descr="Robot">
            <a:extLst>
              <a:ext uri="{FF2B5EF4-FFF2-40B4-BE49-F238E27FC236}">
                <a16:creationId xmlns:a16="http://schemas.microsoft.com/office/drawing/2014/main" id="{2639F9A7-E44F-4314-A0F9-DEBB73787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30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7C4B3831-7905-FD25-294C-05D2420F5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33"/>
          <a:stretch/>
        </p:blipFill>
        <p:spPr>
          <a:xfrm>
            <a:off x="0" y="-936692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E8F01-D7B4-6524-DE2A-38674612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DevOps Deployment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949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D5051-2A88-3542-4BBC-7206B12F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28742-F4FE-8F89-53A9-97080764D8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37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23DB-59F2-8F26-5F94-B6DF9877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E658-76AC-F72C-11BB-050D9CC6D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Kim, G., Humble, J., </a:t>
            </a:r>
            <a:r>
              <a:rPr lang="en-US" dirty="0" err="1"/>
              <a:t>Debois</a:t>
            </a:r>
            <a:r>
              <a:rPr lang="en-US" dirty="0"/>
              <a:t>, P., &amp; Willis, J. (2016). </a:t>
            </a:r>
            <a:r>
              <a:rPr lang="en-US" i="1" dirty="0"/>
              <a:t>The DevOps handbook: How to create world-class agility, reliability, &amp; security in technology organizations</a:t>
            </a:r>
            <a:r>
              <a:rPr lang="en-US" dirty="0"/>
              <a:t>. IT Revolution Press.</a:t>
            </a:r>
          </a:p>
          <a:p>
            <a:pPr marL="0" indent="0">
              <a:buNone/>
            </a:pPr>
            <a:r>
              <a:rPr lang="en-US" dirty="0" err="1"/>
              <a:t>Onyekwelu</a:t>
            </a:r>
            <a:r>
              <a:rPr lang="en-US" dirty="0"/>
              <a:t>, P. (2023, September 3). </a:t>
            </a:r>
            <a:r>
              <a:rPr lang="en-US" i="1" dirty="0"/>
              <a:t>DevOps vs Traditional: Key differences in software development and delivery</a:t>
            </a:r>
            <a:r>
              <a:rPr lang="en-US" dirty="0"/>
              <a:t>. </a:t>
            </a:r>
            <a:r>
              <a:rPr lang="en-US" dirty="0" err="1"/>
              <a:t>Dev.to</a:t>
            </a:r>
            <a:r>
              <a:rPr lang="en-US" dirty="0"/>
              <a:t>. </a:t>
            </a:r>
            <a:r>
              <a:rPr lang="en-US" dirty="0">
                <a:hlinkClick r:id="rId2"/>
              </a:rPr>
              <a:t>https://dev.to/princemaxi/devops-vs-traditional-key-differences-in-software-development-and-delivery-2j0g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8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272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The Technology Value Stream</vt:lpstr>
      <vt:lpstr>What is the Technology Value Stream?</vt:lpstr>
      <vt:lpstr>Lead Time vs. Processing Time</vt:lpstr>
      <vt:lpstr>The Common Problem: Long Lead Times</vt:lpstr>
      <vt:lpstr>The DevOps Ideal: Deployment in Minutes</vt:lpstr>
      <vt:lpstr>DevOps Deployment</vt:lpstr>
      <vt:lpstr>Key Ideas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Ramirez</dc:creator>
  <cp:lastModifiedBy>Kevin Ramirez</cp:lastModifiedBy>
  <cp:revision>2</cp:revision>
  <dcterms:created xsi:type="dcterms:W3CDTF">2025-03-22T15:33:41Z</dcterms:created>
  <dcterms:modified xsi:type="dcterms:W3CDTF">2025-03-22T16:49:15Z</dcterms:modified>
</cp:coreProperties>
</file>