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7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3F2B"/>
    <a:srgbClr val="344529"/>
    <a:srgbClr val="2B3922"/>
    <a:srgbClr val="2E3722"/>
    <a:srgbClr val="FCF7F1"/>
    <a:srgbClr val="B8D233"/>
    <a:srgbClr val="5CC6D6"/>
    <a:srgbClr val="F8D22F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A0C0817-A112-4847-8014-A94B7D2A4EA3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86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895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03706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4943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86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16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7824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2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220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62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6FA2B21-3FCD-4721-B95C-427943F61125}" type="datetime1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2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yse.com/market-data/historical/daily-taq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3CAA-3206-4534-BA60-609768733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Order Routing Impact on Information Leakage</a:t>
            </a:r>
            <a:br>
              <a:rPr lang="en-CA" dirty="0"/>
            </a:br>
            <a:r>
              <a:rPr lang="en-CA" sz="4000" b="1" u="sng" dirty="0">
                <a:solidFill>
                  <a:srgbClr val="F03F2B"/>
                </a:solidFill>
              </a:rPr>
              <a:t>Data Wrangling Intro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4E700-48AB-4AE3-8322-FDD480272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Kevin </a:t>
            </a:r>
            <a:r>
              <a:rPr lang="en-CA" dirty="0" err="1"/>
              <a:t>Ramlal</a:t>
            </a:r>
            <a:r>
              <a:rPr lang="en-CA" dirty="0"/>
              <a:t>, Thomas Moore, </a:t>
            </a:r>
            <a:r>
              <a:rPr lang="en-CA" dirty="0" err="1"/>
              <a:t>Junjie</a:t>
            </a:r>
            <a:r>
              <a:rPr lang="en-CA" dirty="0"/>
              <a:t> Rao, </a:t>
            </a:r>
            <a:r>
              <a:rPr lang="en-CA" dirty="0" err="1"/>
              <a:t>Weipeng</a:t>
            </a:r>
            <a:r>
              <a:rPr lang="en-CA" dirty="0"/>
              <a:t> Shao</a:t>
            </a:r>
          </a:p>
        </p:txBody>
      </p:sp>
    </p:spTree>
    <p:extLst>
      <p:ext uri="{BB962C8B-B14F-4D97-AF65-F5344CB8AC3E}">
        <p14:creationId xmlns:p14="http://schemas.microsoft.com/office/powerpoint/2010/main" val="106547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E84B-92A5-4787-96A6-00BD6303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05812"/>
            <a:ext cx="9720072" cy="1499616"/>
          </a:xfrm>
        </p:spPr>
        <p:txBody>
          <a:bodyPr/>
          <a:lstStyle/>
          <a:p>
            <a:r>
              <a:rPr lang="en-CA" dirty="0">
                <a:solidFill>
                  <a:srgbClr val="F03F2B"/>
                </a:solidFill>
              </a:rPr>
              <a:t>Joining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7F73B-FD12-43EF-9192-41C50F3AB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86" y="1349829"/>
            <a:ext cx="10392228" cy="5268685"/>
          </a:xfrm>
        </p:spPr>
        <p:txBody>
          <a:bodyPr>
            <a:normAutofit/>
          </a:bodyPr>
          <a:lstStyle/>
          <a:p>
            <a:r>
              <a:rPr lang="en-CA" sz="1900" dirty="0"/>
              <a:t>Joining is when a limit order at the NBB is sent to an exchange that currently has orders at the NBB. Spotting this can be done by using the </a:t>
            </a:r>
            <a:r>
              <a:rPr lang="en-CA" sz="1900" dirty="0" err="1"/>
              <a:t>B_Exchanges</a:t>
            </a:r>
            <a:r>
              <a:rPr lang="en-CA" sz="1900" dirty="0"/>
              <a:t> and </a:t>
            </a:r>
            <a:r>
              <a:rPr lang="en-CA" sz="1900" dirty="0" err="1"/>
              <a:t>B_Vol_Exch</a:t>
            </a:r>
            <a:r>
              <a:rPr lang="en-CA" sz="1900" dirty="0"/>
              <a:t> columns.</a:t>
            </a:r>
          </a:p>
          <a:p>
            <a:endParaRPr lang="en-CA" sz="1900" dirty="0"/>
          </a:p>
          <a:p>
            <a:endParaRPr lang="en-CA" sz="1900" dirty="0"/>
          </a:p>
          <a:p>
            <a:endParaRPr lang="en-CA" sz="1900" dirty="0"/>
          </a:p>
          <a:p>
            <a:endParaRPr lang="en-CA" sz="1900" dirty="0"/>
          </a:p>
          <a:p>
            <a:r>
              <a:rPr lang="en-CA" sz="1900" dirty="0"/>
              <a:t>Note that in time 9:30:01.771041 – we have a NBB of 172.81, with exchanges B,K,P,Q posting a volume of 1.0, 2.0, 3.0, 1.0 respectively. </a:t>
            </a:r>
          </a:p>
          <a:p>
            <a:r>
              <a:rPr lang="en-CA" sz="1900" dirty="0"/>
              <a:t>In time 9:30:01.774878 – the NBB is still at 172.78, except now exchange Q has increased their previous volume from 1.0 to 2.0 In this situation – the NBB was </a:t>
            </a:r>
            <a:r>
              <a:rPr lang="en-CA" sz="1900" b="1" dirty="0"/>
              <a:t>JOINED</a:t>
            </a:r>
            <a:r>
              <a:rPr lang="en-CA" sz="1900" dirty="0"/>
              <a:t> on exchange Q. This exchange and volume is flagged under the Joins column which is a new column generated by the </a:t>
            </a:r>
            <a:r>
              <a:rPr lang="en-CA" sz="1900" dirty="0" err="1"/>
              <a:t>cj_flagger</a:t>
            </a:r>
            <a:r>
              <a:rPr lang="en-CA" sz="1900" dirty="0"/>
              <a:t> function. </a:t>
            </a:r>
          </a:p>
          <a:p>
            <a:r>
              <a:rPr lang="en-CA" sz="1900" dirty="0"/>
              <a:t>Again in time 9:30:0.783371 – we see the NBB is joined again on exchange Q with additional volume of 1.0 </a:t>
            </a:r>
          </a:p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1262B4-74A0-41BE-BFE7-5055F6BDE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2044582"/>
            <a:ext cx="108394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4138-CA12-4E8B-AD15-9BFD4A91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03F2B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78A36-F7B6-43D3-BC5D-7F9FF67E0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95670"/>
            <a:ext cx="9720071" cy="4023360"/>
          </a:xfrm>
        </p:spPr>
        <p:txBody>
          <a:bodyPr/>
          <a:lstStyle/>
          <a:p>
            <a:r>
              <a:rPr lang="en-CA" dirty="0"/>
              <a:t>The focus of our project is to study how routing decisions impact information leakage. Specifically we are looking at the decision between “creating” the NBB/NBO on one venue’s limit-order book versus “joining” the NBB/NBO on another venue’s LOB that already has NBB/NBO orders.</a:t>
            </a:r>
          </a:p>
          <a:p>
            <a:endParaRPr lang="en-CA" dirty="0"/>
          </a:p>
          <a:p>
            <a:r>
              <a:rPr lang="en-CA" dirty="0"/>
              <a:t>From the goal of the project – it’s obvious that we need DATA! </a:t>
            </a:r>
            <a:r>
              <a:rPr lang="en-CA" u="sng" dirty="0"/>
              <a:t>Specifically, we need to be able to identify instances of when one makes the decision to either join or create at the NBBO. </a:t>
            </a:r>
          </a:p>
          <a:p>
            <a:endParaRPr lang="en-CA" u="sng" dirty="0"/>
          </a:p>
          <a:p>
            <a:r>
              <a:rPr lang="en-CA" dirty="0"/>
              <a:t>In this presentation we hope to outline how we go about this identification process.</a:t>
            </a:r>
          </a:p>
        </p:txBody>
      </p:sp>
    </p:spTree>
    <p:extLst>
      <p:ext uri="{BB962C8B-B14F-4D97-AF65-F5344CB8AC3E}">
        <p14:creationId xmlns:p14="http://schemas.microsoft.com/office/powerpoint/2010/main" val="29956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9365-2A55-456B-ACC1-E2933D15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03F2B"/>
                </a:solidFill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1051B-E9C7-48E4-9873-704F9B0DE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use TAQ data downloaded from WRDS.</a:t>
            </a:r>
          </a:p>
          <a:p>
            <a:r>
              <a:rPr lang="en-CA" dirty="0"/>
              <a:t>Specifically we use two types of files: </a:t>
            </a:r>
          </a:p>
          <a:p>
            <a:r>
              <a:rPr lang="en-CA" dirty="0"/>
              <a:t>1. Millisecond Consolidated Quote File</a:t>
            </a:r>
          </a:p>
          <a:p>
            <a:r>
              <a:rPr lang="en-CA" dirty="0"/>
              <a:t>2. Millisecond Consolidate Trade File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For more information on these files see the NASDAQ spec found here </a:t>
            </a:r>
          </a:p>
          <a:p>
            <a:pPr marL="0" indent="0">
              <a:buNone/>
            </a:pPr>
            <a:r>
              <a:rPr lang="en-CA" dirty="0">
                <a:hlinkClick r:id="rId2"/>
              </a:rPr>
              <a:t>https://www.nyse.com/market-data/historical/daily-taq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174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8F45-8EFD-49C6-9EBB-085240E5F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03F2B"/>
                </a:solidFill>
              </a:rPr>
              <a:t>Technology</a:t>
            </a:r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5429D-6E67-4330-8E16-10449F7BD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1" cy="4023360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/>
              <a:t>As we are in our initial stages of investigation – we make extensive use of Python and </a:t>
            </a:r>
            <a:r>
              <a:rPr lang="en-CA" sz="2000" dirty="0" err="1"/>
              <a:t>Jupyter</a:t>
            </a:r>
            <a:r>
              <a:rPr lang="en-CA" sz="2000" dirty="0"/>
              <a:t> Notebooks. As we progress, we may use C++ for faster computation. For team collaboration, we make use of a private </a:t>
            </a:r>
            <a:r>
              <a:rPr lang="en-CA" sz="2000" dirty="0" err="1"/>
              <a:t>Github</a:t>
            </a:r>
            <a:r>
              <a:rPr lang="en-CA" sz="2000" dirty="0"/>
              <a:t> repo.  </a:t>
            </a:r>
          </a:p>
          <a:p>
            <a:pPr marL="0" indent="0">
              <a:buNone/>
            </a:pPr>
            <a:r>
              <a:rPr lang="en-CA" sz="2000" dirty="0"/>
              <a:t>Currently, we are using a core python file that takes the TAQ data, and creates two classes, a </a:t>
            </a:r>
            <a:r>
              <a:rPr lang="en-CA" sz="2000" b="1" dirty="0" err="1"/>
              <a:t>Quote_Wrangler</a:t>
            </a:r>
            <a:r>
              <a:rPr lang="en-CA" sz="2000" b="1" dirty="0"/>
              <a:t> </a:t>
            </a:r>
            <a:r>
              <a:rPr lang="en-CA" sz="2000" dirty="0"/>
              <a:t>class and a </a:t>
            </a:r>
            <a:r>
              <a:rPr lang="en-CA" sz="2000" b="1" dirty="0" err="1"/>
              <a:t>Trade_Wrangler</a:t>
            </a:r>
            <a:r>
              <a:rPr lang="en-CA" sz="2000" b="1" dirty="0"/>
              <a:t> </a:t>
            </a:r>
            <a:r>
              <a:rPr lang="en-CA" sz="2000" dirty="0"/>
              <a:t>class. These classes serve as the foundation for our data exploration, with built-in methods for finding the NBBO, and identifying cases of joining/creating.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1621F-4FFC-4E55-928E-F39EABFDA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4" y="4700778"/>
            <a:ext cx="92487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6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9C9C-499E-4610-A342-2CD77BD4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03F2B"/>
                </a:solidFill>
              </a:rPr>
              <a:t>Extracting the NBBO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D5464-1C8F-483E-9DD2-7C7CDCB28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23391"/>
            <a:ext cx="9720071" cy="4023360"/>
          </a:xfrm>
        </p:spPr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NB_master</a:t>
            </a:r>
            <a:r>
              <a:rPr lang="en-CA" dirty="0"/>
              <a:t> method in the Quote Wrangler class extracts the consolidated NBBO. This table serves as a foundation for our analysis in this project. 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0CF841-B4D0-4E69-96FD-D2B5BD9F3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52" y="2433368"/>
            <a:ext cx="8812696" cy="425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75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9C9C-499E-4610-A342-2CD77BD4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03F2B"/>
                </a:solidFill>
              </a:rPr>
              <a:t>Extracting the NBBO </a:t>
            </a:r>
            <a:r>
              <a:rPr lang="en-CA" dirty="0" err="1">
                <a:solidFill>
                  <a:srgbClr val="F03F2B"/>
                </a:solidFill>
              </a:rPr>
              <a:t>contd</a:t>
            </a:r>
            <a:r>
              <a:rPr lang="en-CA" dirty="0">
                <a:solidFill>
                  <a:srgbClr val="F03F2B"/>
                </a:solidFill>
              </a:rPr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D6027-99EE-4253-BA29-A2BFA9610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08920"/>
            <a:ext cx="10677542" cy="4578627"/>
          </a:xfrm>
        </p:spPr>
        <p:txBody>
          <a:bodyPr>
            <a:normAutofit fontScale="92500" lnSpcReduction="10000"/>
          </a:bodyPr>
          <a:lstStyle/>
          <a:p>
            <a:r>
              <a:rPr lang="en-CA" u="sng" dirty="0"/>
              <a:t>Columns</a:t>
            </a:r>
            <a:r>
              <a:rPr lang="en-CA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dirty="0"/>
              <a:t> </a:t>
            </a:r>
            <a:r>
              <a:rPr lang="en-CA" sz="1800" b="1" dirty="0"/>
              <a:t>Time</a:t>
            </a:r>
            <a:r>
              <a:rPr lang="en-CA" sz="1800" dirty="0"/>
              <a:t>: datetime object that goes down to the microsecond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b="1" dirty="0"/>
              <a:t> </a:t>
            </a:r>
            <a:r>
              <a:rPr lang="en-CA" sz="1800" b="1" dirty="0" err="1"/>
              <a:t>B_Exchanges</a:t>
            </a:r>
            <a:r>
              <a:rPr lang="en-CA" sz="1800" b="1" dirty="0"/>
              <a:t>: </a:t>
            </a:r>
            <a:r>
              <a:rPr lang="en-CA" sz="1800" dirty="0"/>
              <a:t>List of individual exchange codes that have quotes at the NBB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b="1" dirty="0"/>
              <a:t> </a:t>
            </a:r>
            <a:r>
              <a:rPr lang="en-CA" sz="1800" b="1" dirty="0" err="1"/>
              <a:t>B_Vol_Ex</a:t>
            </a:r>
            <a:r>
              <a:rPr lang="en-CA" sz="1800" b="1" dirty="0"/>
              <a:t>: </a:t>
            </a:r>
            <a:r>
              <a:rPr lang="en-CA" sz="1800" dirty="0"/>
              <a:t>List of volumes per exchange (in same order as </a:t>
            </a:r>
            <a:r>
              <a:rPr lang="en-CA" sz="1800" dirty="0" err="1"/>
              <a:t>B_Exchanges</a:t>
            </a:r>
            <a:r>
              <a:rPr lang="en-CA" sz="1800" dirty="0"/>
              <a:t>) at the NBB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b="1" dirty="0"/>
              <a:t> </a:t>
            </a:r>
            <a:r>
              <a:rPr lang="en-CA" sz="1800" b="1" dirty="0" err="1"/>
              <a:t>B_Vol_Tot</a:t>
            </a:r>
            <a:r>
              <a:rPr lang="en-CA" sz="1800" b="1" dirty="0"/>
              <a:t>: </a:t>
            </a:r>
            <a:r>
              <a:rPr lang="en-CA" sz="1800" dirty="0"/>
              <a:t>Total Volume at the NBB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b="1" dirty="0"/>
              <a:t> Bid: </a:t>
            </a:r>
            <a:r>
              <a:rPr lang="en-CA" sz="1800" dirty="0"/>
              <a:t>NBB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b="1" dirty="0"/>
              <a:t> Ask, </a:t>
            </a:r>
            <a:r>
              <a:rPr lang="en-CA" sz="1800" b="1" dirty="0" err="1"/>
              <a:t>A_Vol_Tot</a:t>
            </a:r>
            <a:r>
              <a:rPr lang="en-CA" sz="1800" b="1" dirty="0"/>
              <a:t>, </a:t>
            </a:r>
            <a:r>
              <a:rPr lang="en-CA" sz="1800" b="1" dirty="0" err="1"/>
              <a:t>A_Vol_Ex</a:t>
            </a:r>
            <a:r>
              <a:rPr lang="en-CA" sz="1800" b="1" dirty="0"/>
              <a:t>, </a:t>
            </a:r>
            <a:r>
              <a:rPr lang="en-CA" sz="1800" b="1" dirty="0" err="1"/>
              <a:t>A_Exchanges</a:t>
            </a:r>
            <a:r>
              <a:rPr lang="en-CA" sz="1800" b="1" dirty="0"/>
              <a:t>: </a:t>
            </a:r>
            <a:r>
              <a:rPr lang="en-CA" sz="1800" dirty="0"/>
              <a:t>Equivalent to the above columns, except for the NBO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b="1" dirty="0"/>
              <a:t> Flag: </a:t>
            </a:r>
            <a:r>
              <a:rPr lang="en-CA" sz="1800" dirty="0"/>
              <a:t>Either NBB/NBO</a:t>
            </a:r>
            <a:r>
              <a:rPr lang="en-CA" sz="1800" b="1" dirty="0"/>
              <a:t>. </a:t>
            </a:r>
            <a:r>
              <a:rPr lang="en-CA" sz="1800" dirty="0" err="1"/>
              <a:t>Specificies</a:t>
            </a:r>
            <a:r>
              <a:rPr lang="en-CA" sz="1800" dirty="0"/>
              <a:t> whether this line represents a change in the NBO or NBB (</a:t>
            </a:r>
            <a:r>
              <a:rPr lang="en-CA" sz="1800" b="1" dirty="0"/>
              <a:t>more on this in the next slide!)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b="1" dirty="0"/>
              <a:t>Spread: </a:t>
            </a:r>
            <a:r>
              <a:rPr lang="en-CA" sz="1800" dirty="0"/>
              <a:t>Ask – Bid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b="1" dirty="0"/>
              <a:t>Mid: </a:t>
            </a:r>
            <a:r>
              <a:rPr lang="en-CA" sz="1800" dirty="0"/>
              <a:t>(Ask + Bid) / 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sz="1800" b="1" dirty="0"/>
              <a:t>Weighted Avg Mid: </a:t>
            </a:r>
            <a:r>
              <a:rPr lang="en-CA" sz="1800" dirty="0" err="1"/>
              <a:t>A_Vol_Tot</a:t>
            </a:r>
            <a:r>
              <a:rPr lang="en-CA" sz="1800" dirty="0"/>
              <a:t>*Ask + </a:t>
            </a:r>
            <a:r>
              <a:rPr lang="en-CA" sz="1800" dirty="0" err="1"/>
              <a:t>B_Vol_Tot</a:t>
            </a:r>
            <a:r>
              <a:rPr lang="en-CA" sz="1800" dirty="0"/>
              <a:t>*Bid/ (</a:t>
            </a:r>
            <a:r>
              <a:rPr lang="en-CA" sz="1800" dirty="0" err="1"/>
              <a:t>A_Vol_Tot</a:t>
            </a:r>
            <a:r>
              <a:rPr lang="en-CA" sz="1800" dirty="0"/>
              <a:t> + </a:t>
            </a:r>
            <a:r>
              <a:rPr lang="en-CA" sz="1800" dirty="0" err="1"/>
              <a:t>B_Vol_Tot</a:t>
            </a:r>
            <a:r>
              <a:rPr lang="en-CA" sz="18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098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0545F-6856-4E27-87C7-E11B7D43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03F2B"/>
                </a:solidFill>
              </a:rPr>
              <a:t>NBO/NBB Flag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F526-E0B6-4B2C-B348-CFE42C4B6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95061"/>
            <a:ext cx="10452255" cy="4414299"/>
          </a:xfrm>
        </p:spPr>
        <p:txBody>
          <a:bodyPr/>
          <a:lstStyle/>
          <a:p>
            <a:r>
              <a:rPr lang="en-CA" b="1" dirty="0"/>
              <a:t>The Flag column takes on one of two values either NBB or NBO.</a:t>
            </a:r>
            <a:r>
              <a:rPr lang="en-CA" dirty="0"/>
              <a:t> </a:t>
            </a:r>
          </a:p>
          <a:p>
            <a:r>
              <a:rPr lang="en-CA" sz="2000" dirty="0"/>
              <a:t>Taking a step back – every </a:t>
            </a:r>
            <a:r>
              <a:rPr lang="en-CA" sz="2000" u="sng" dirty="0"/>
              <a:t>line</a:t>
            </a:r>
            <a:r>
              <a:rPr lang="en-CA" sz="2000" dirty="0"/>
              <a:t> in the NBBO table </a:t>
            </a:r>
            <a:r>
              <a:rPr lang="en-CA" sz="2000" u="sng" dirty="0"/>
              <a:t>reflects one of four possible types of changes</a:t>
            </a:r>
            <a:r>
              <a:rPr lang="en-CA" sz="2000" dirty="0"/>
              <a:t> summarized below. </a:t>
            </a:r>
          </a:p>
          <a:p>
            <a:r>
              <a:rPr lang="en-CA" sz="2000" dirty="0"/>
              <a:t>1. Change in the NBB Price. The actual Bid value changes (Flag = NBB)</a:t>
            </a:r>
          </a:p>
          <a:p>
            <a:r>
              <a:rPr lang="en-CA" sz="2000" dirty="0"/>
              <a:t>2. Change in the Exchanges or Exchange Volume at the NBB. Note that the actual Bid price does not change in this case. (Flag = NBB)</a:t>
            </a:r>
          </a:p>
          <a:p>
            <a:r>
              <a:rPr lang="en-CA" sz="2000" dirty="0"/>
              <a:t>3. Change in the NBO Price. The actual Ask value changes (Flag = NBO)</a:t>
            </a:r>
          </a:p>
          <a:p>
            <a:r>
              <a:rPr lang="en-CA" sz="2000" dirty="0"/>
              <a:t>4. Change in the Exchanges or the Exchange Volume at the NBO. The actual Ask price does not change. (Flag = NBO)</a:t>
            </a:r>
          </a:p>
        </p:txBody>
      </p:sp>
    </p:spTree>
    <p:extLst>
      <p:ext uri="{BB962C8B-B14F-4D97-AF65-F5344CB8AC3E}">
        <p14:creationId xmlns:p14="http://schemas.microsoft.com/office/powerpoint/2010/main" val="146141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DA75-A3D4-4AA2-B104-23823B26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03F2B"/>
                </a:solidFill>
              </a:rPr>
              <a:t>IDENTIFYING JOINING AND CREATING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9F70B-A531-4E12-AC16-9069639D1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960262"/>
            <a:ext cx="9720071" cy="4023360"/>
          </a:xfrm>
        </p:spPr>
        <p:txBody>
          <a:bodyPr/>
          <a:lstStyle/>
          <a:p>
            <a:r>
              <a:rPr lang="en-CA" dirty="0"/>
              <a:t>Using the information in the NBBO table we are able to extract cases of joining and creating. This is done using the </a:t>
            </a:r>
            <a:r>
              <a:rPr lang="en-CA" dirty="0" err="1"/>
              <a:t>cj_flagger</a:t>
            </a:r>
            <a:r>
              <a:rPr lang="en-CA" dirty="0"/>
              <a:t> method in the Quote Wrangler object.</a:t>
            </a:r>
          </a:p>
          <a:p>
            <a:r>
              <a:rPr lang="en-CA" dirty="0"/>
              <a:t>Over the next few slides we will explain in detail how this is done.</a:t>
            </a:r>
          </a:p>
          <a:p>
            <a:r>
              <a:rPr lang="en-CA" dirty="0"/>
              <a:t>Note that the concepts of joining/creating must be used in isolation of a “Flag” type. That is, we can identify cases of joining/creating at the NBB, AND we can identify cases of joining/creating at NBO. </a:t>
            </a:r>
          </a:p>
          <a:p>
            <a:r>
              <a:rPr lang="en-CA" dirty="0"/>
              <a:t>Using the </a:t>
            </a:r>
            <a:r>
              <a:rPr lang="en-CA" dirty="0" err="1"/>
              <a:t>cj_flagger</a:t>
            </a:r>
            <a:r>
              <a:rPr lang="en-CA" dirty="0"/>
              <a:t> we must specific whether it is NBB or NBO and isolate accordingly.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F4A01-0901-42E9-99A6-8D7174B5B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741" y="5329544"/>
            <a:ext cx="7612517" cy="130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68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E84B-92A5-4787-96A6-00BD6303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05812"/>
            <a:ext cx="9720072" cy="1499616"/>
          </a:xfrm>
        </p:spPr>
        <p:txBody>
          <a:bodyPr/>
          <a:lstStyle/>
          <a:p>
            <a:r>
              <a:rPr lang="en-CA" dirty="0">
                <a:solidFill>
                  <a:srgbClr val="F03F2B"/>
                </a:solidFill>
              </a:rPr>
              <a:t>Creating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7F73B-FD12-43EF-9192-41C50F3AB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86" y="1349829"/>
            <a:ext cx="10392228" cy="5268685"/>
          </a:xfrm>
        </p:spPr>
        <p:txBody>
          <a:bodyPr>
            <a:normAutofit fontScale="92500" lnSpcReduction="20000"/>
          </a:bodyPr>
          <a:lstStyle/>
          <a:p>
            <a:r>
              <a:rPr lang="en-CA" sz="1900" dirty="0"/>
              <a:t>We assume we are working with NBB Creates/Joins. </a:t>
            </a:r>
          </a:p>
          <a:p>
            <a:r>
              <a:rPr lang="en-CA" sz="1900" dirty="0"/>
              <a:t>Creating is when a limit order at the NBB is sent to an exchange that currently has NO orders at the NBB. Spotting this can be done by using the </a:t>
            </a:r>
            <a:r>
              <a:rPr lang="en-CA" sz="1900" dirty="0" err="1"/>
              <a:t>B_Exchanges</a:t>
            </a:r>
            <a:r>
              <a:rPr lang="en-CA" sz="1900" dirty="0"/>
              <a:t> and </a:t>
            </a:r>
            <a:r>
              <a:rPr lang="en-CA" sz="1900" dirty="0" err="1"/>
              <a:t>B_Vol_Exch</a:t>
            </a:r>
            <a:r>
              <a:rPr lang="en-CA" sz="1900" dirty="0"/>
              <a:t> columns.</a:t>
            </a:r>
          </a:p>
          <a:p>
            <a:endParaRPr lang="en-CA" sz="1900" dirty="0"/>
          </a:p>
          <a:p>
            <a:endParaRPr lang="en-CA" sz="1900" dirty="0"/>
          </a:p>
          <a:p>
            <a:endParaRPr lang="en-CA" sz="1900" dirty="0"/>
          </a:p>
          <a:p>
            <a:endParaRPr lang="en-CA" sz="1900" dirty="0"/>
          </a:p>
          <a:p>
            <a:endParaRPr lang="en-CA" sz="1900" dirty="0"/>
          </a:p>
          <a:p>
            <a:endParaRPr lang="en-CA" sz="1900" dirty="0"/>
          </a:p>
          <a:p>
            <a:endParaRPr lang="en-CA" sz="1900" dirty="0"/>
          </a:p>
          <a:p>
            <a:r>
              <a:rPr lang="en-CA" sz="1900" dirty="0"/>
              <a:t>In time 9:01:13.585768 – we have a NBB of 172.78, with exchange Y having posted a volume of 1.0.</a:t>
            </a:r>
          </a:p>
          <a:p>
            <a:r>
              <a:rPr lang="en-CA" sz="1900" dirty="0"/>
              <a:t>In time 9:01.13.585769 – the NBB is still at 172.78, except now exchange K has posted a volume of 1.0. In this situation – the NBB was </a:t>
            </a:r>
            <a:r>
              <a:rPr lang="en-CA" sz="1900" b="1" dirty="0"/>
              <a:t>CREATED</a:t>
            </a:r>
            <a:r>
              <a:rPr lang="en-CA" sz="1900" dirty="0"/>
              <a:t> on exchange K. This exchange and volume is flagged under the Creates column which is a new column generated by the </a:t>
            </a:r>
            <a:r>
              <a:rPr lang="en-CA" sz="1900" dirty="0" err="1"/>
              <a:t>cj_flagger</a:t>
            </a:r>
            <a:r>
              <a:rPr lang="en-CA" sz="1900" dirty="0"/>
              <a:t> function. </a:t>
            </a:r>
          </a:p>
          <a:p>
            <a:r>
              <a:rPr lang="en-CA" sz="1900" dirty="0"/>
              <a:t>Again in time 9:01.13.585790 – we see the NBB is created on exchange J with a volume of 1.0 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572AC-48BC-44BE-B837-57F5DFEA8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42" y="2390775"/>
            <a:ext cx="10934700" cy="207645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3C0EA2-669F-4BDA-AE8E-C3E6306AE696}"/>
              </a:ext>
            </a:extLst>
          </p:cNvPr>
          <p:cNvSpPr/>
          <p:nvPr/>
        </p:nvSpPr>
        <p:spPr>
          <a:xfrm>
            <a:off x="483035" y="3628570"/>
            <a:ext cx="11190514" cy="7112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5524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1060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Tw Cen MT</vt:lpstr>
      <vt:lpstr>Tw Cen MT Condensed</vt:lpstr>
      <vt:lpstr>Wingdings</vt:lpstr>
      <vt:lpstr>Wingdings 3</vt:lpstr>
      <vt:lpstr>Integral</vt:lpstr>
      <vt:lpstr>Order Routing Impact on Information Leakage Data Wrangling Intro </vt:lpstr>
      <vt:lpstr>Motivation</vt:lpstr>
      <vt:lpstr>Data source</vt:lpstr>
      <vt:lpstr>Technology </vt:lpstr>
      <vt:lpstr>Extracting the NBBO </vt:lpstr>
      <vt:lpstr>Extracting the NBBO contd </vt:lpstr>
      <vt:lpstr>NBO/NBB Flag Explained</vt:lpstr>
      <vt:lpstr>IDENTIFYING JOINING AND CREATING</vt:lpstr>
      <vt:lpstr>Creating</vt:lpstr>
      <vt:lpstr>Joining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2020-01-20T21:51:04Z</dcterms:created>
  <dcterms:modified xsi:type="dcterms:W3CDTF">2020-01-21T05:47:28Z</dcterms:modified>
</cp:coreProperties>
</file>