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b20d891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20d891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b20d891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20d891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b1a01487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b1a01487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b20d891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b20d891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b20d891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b20d891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0cdb07f7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0cdb07f7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Dqv_pLcAYt4"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sBHzOB74KuY" TargetMode="External"/><Relationship Id="rId4" Type="http://schemas.openxmlformats.org/officeDocument/2006/relationships/image" Target="../media/image4.jpg"/><Relationship Id="rId5" Type="http://schemas.openxmlformats.org/officeDocument/2006/relationships/hyperlink" Target="http://www.youtube.com/watch?v=D1kZbgdYKhI" TargetMode="External"/><Relationship Id="rId6"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8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u="sng"/>
              <a:t>LOS PRIMEROS AUXILIOS EN LA EMPRESA</a:t>
            </a:r>
            <a:endParaRPr sz="3600" u="sng"/>
          </a:p>
        </p:txBody>
      </p:sp>
      <p:sp>
        <p:nvSpPr>
          <p:cNvPr id="55" name="Google Shape;55;p13"/>
          <p:cNvSpPr txBox="1"/>
          <p:nvPr>
            <p:ph idx="1" type="subTitle"/>
          </p:nvPr>
        </p:nvSpPr>
        <p:spPr>
          <a:xfrm>
            <a:off x="311700" y="1857550"/>
            <a:ext cx="8520600" cy="3029400"/>
          </a:xfrm>
          <a:prstGeom prst="rect">
            <a:avLst/>
          </a:prstGeom>
        </p:spPr>
        <p:txBody>
          <a:bodyPr anchorCtr="0" anchor="t" bIns="91425" lIns="91425" spcFirstLastPara="1" rIns="91425" wrap="square" tIns="91425">
            <a:noAutofit/>
          </a:bodyPr>
          <a:lstStyle/>
          <a:p>
            <a:pPr indent="-406400" lvl="0" marL="1828800" rtl="0" algn="l">
              <a:spcBef>
                <a:spcPts val="0"/>
              </a:spcBef>
              <a:spcAft>
                <a:spcPts val="0"/>
              </a:spcAft>
              <a:buSzPts val="2800"/>
              <a:buAutoNum type="arabicPeriod"/>
            </a:pPr>
            <a:r>
              <a:rPr lang="es"/>
              <a:t>Primeros auxilios</a:t>
            </a:r>
            <a:endParaRPr/>
          </a:p>
          <a:p>
            <a:pPr indent="457200" lvl="0" marL="1828800" rtl="0" algn="l">
              <a:spcBef>
                <a:spcPts val="0"/>
              </a:spcBef>
              <a:spcAft>
                <a:spcPts val="0"/>
              </a:spcAft>
              <a:buNone/>
            </a:pPr>
            <a:r>
              <a:rPr lang="es"/>
              <a:t>1.1 La conducta PAS</a:t>
            </a:r>
            <a:endParaRPr/>
          </a:p>
          <a:p>
            <a:pPr indent="0" lvl="0" marL="2286000" rtl="0" algn="l">
              <a:spcBef>
                <a:spcPts val="0"/>
              </a:spcBef>
              <a:spcAft>
                <a:spcPts val="0"/>
              </a:spcAft>
              <a:buNone/>
            </a:pPr>
            <a:r>
              <a:rPr lang="es"/>
              <a:t>1.2 Orden de atención en caso de múltiples </a:t>
            </a:r>
            <a:r>
              <a:rPr lang="es"/>
              <a:t>víctimas</a:t>
            </a:r>
            <a:endParaRPr/>
          </a:p>
          <a:p>
            <a:pPr indent="-406400" lvl="0" marL="1828800" rtl="0" algn="l">
              <a:spcBef>
                <a:spcPts val="0"/>
              </a:spcBef>
              <a:spcAft>
                <a:spcPts val="0"/>
              </a:spcAft>
              <a:buSzPts val="2800"/>
              <a:buAutoNum type="arabicPeriod"/>
            </a:pPr>
            <a:r>
              <a:rPr lang="es"/>
              <a:t>Soporte vital básico</a:t>
            </a:r>
            <a:endParaRPr/>
          </a:p>
          <a:p>
            <a:pPr indent="0" lvl="0" marL="457200" rtl="0" algn="l">
              <a:spcBef>
                <a:spcPts val="0"/>
              </a:spcBef>
              <a:spcAft>
                <a:spcPts val="0"/>
              </a:spcAft>
              <a:buNone/>
            </a:pPr>
            <a:r>
              <a:t/>
            </a:r>
            <a:endParaRPr/>
          </a:p>
          <a:p>
            <a:pPr indent="0" lvl="0" marL="45720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s"/>
              <a:t>PRIMEROS AUXILIOS</a:t>
            </a:r>
            <a:endParaRPr/>
          </a:p>
          <a:p>
            <a:pPr indent="0" lvl="0" marL="457200" rtl="0" algn="l">
              <a:spcBef>
                <a:spcPts val="0"/>
              </a:spcBef>
              <a:spcAft>
                <a:spcPts val="0"/>
              </a:spcAft>
              <a:buNone/>
            </a:pPr>
            <a:r>
              <a:t/>
            </a:r>
            <a:endParaRPr/>
          </a:p>
        </p:txBody>
      </p:sp>
      <p:sp>
        <p:nvSpPr>
          <p:cNvPr id="61" name="Google Shape;61;p14"/>
          <p:cNvSpPr txBox="1"/>
          <p:nvPr/>
        </p:nvSpPr>
        <p:spPr>
          <a:xfrm>
            <a:off x="721300" y="1403177"/>
            <a:ext cx="3613500" cy="8823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Son las medidas que se adoptan inicialmente con un accidentado o enfermo repentino hasta que puede obtener asistencia </a:t>
            </a:r>
            <a:r>
              <a:rPr lang="es" sz="1200"/>
              <a:t>médica</a:t>
            </a:r>
            <a:r>
              <a:rPr lang="es" sz="1200"/>
              <a:t> profesional.</a:t>
            </a:r>
            <a:endParaRPr sz="1200"/>
          </a:p>
        </p:txBody>
      </p:sp>
      <p:sp>
        <p:nvSpPr>
          <p:cNvPr id="62" name="Google Shape;62;p14"/>
          <p:cNvSpPr txBox="1"/>
          <p:nvPr/>
        </p:nvSpPr>
        <p:spPr>
          <a:xfrm>
            <a:off x="721363" y="2210525"/>
            <a:ext cx="36135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·La conducta PAS</a:t>
            </a:r>
            <a:endParaRPr/>
          </a:p>
          <a:p>
            <a:pPr indent="0" lvl="0" marL="0" rtl="0" algn="l">
              <a:spcBef>
                <a:spcPts val="0"/>
              </a:spcBef>
              <a:spcAft>
                <a:spcPts val="0"/>
              </a:spcAft>
              <a:buNone/>
            </a:pPr>
            <a:r>
              <a:t/>
            </a:r>
            <a:endParaRPr/>
          </a:p>
        </p:txBody>
      </p:sp>
      <p:sp>
        <p:nvSpPr>
          <p:cNvPr id="63" name="Google Shape;63;p14"/>
          <p:cNvSpPr txBox="1"/>
          <p:nvPr/>
        </p:nvSpPr>
        <p:spPr>
          <a:xfrm>
            <a:off x="721300" y="1115475"/>
            <a:ext cx="7476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·Definición							· Finalidad</a:t>
            </a:r>
            <a:endParaRPr/>
          </a:p>
          <a:p>
            <a:pPr indent="0" lvl="0" marL="0" rtl="0" algn="l">
              <a:spcBef>
                <a:spcPts val="0"/>
              </a:spcBef>
              <a:spcAft>
                <a:spcPts val="0"/>
              </a:spcAft>
              <a:buNone/>
            </a:pPr>
            <a:r>
              <a:t/>
            </a:r>
            <a:endParaRPr/>
          </a:p>
        </p:txBody>
      </p:sp>
      <p:sp>
        <p:nvSpPr>
          <p:cNvPr id="64" name="Google Shape;64;p14"/>
          <p:cNvSpPr txBox="1"/>
          <p:nvPr/>
        </p:nvSpPr>
        <p:spPr>
          <a:xfrm>
            <a:off x="4440825" y="1382025"/>
            <a:ext cx="3972300" cy="8823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-Asegurar que la vida se mantiene</a:t>
            </a:r>
            <a:endParaRPr sz="1200"/>
          </a:p>
          <a:p>
            <a:pPr indent="0" lvl="0" marL="0" rtl="0" algn="l">
              <a:spcBef>
                <a:spcPts val="0"/>
              </a:spcBef>
              <a:spcAft>
                <a:spcPts val="0"/>
              </a:spcAft>
              <a:buNone/>
            </a:pPr>
            <a:r>
              <a:rPr lang="es" sz="1200"/>
              <a:t>-No agravar la situación</a:t>
            </a:r>
            <a:endParaRPr sz="1200"/>
          </a:p>
          <a:p>
            <a:pPr indent="0" lvl="0" marL="0" rtl="0" algn="l">
              <a:spcBef>
                <a:spcPts val="0"/>
              </a:spcBef>
              <a:spcAft>
                <a:spcPts val="0"/>
              </a:spcAft>
              <a:buNone/>
            </a:pPr>
            <a:r>
              <a:rPr lang="es" sz="1200"/>
              <a:t>-Traslado a un centro sanitario</a:t>
            </a:r>
            <a:endParaRPr sz="1200"/>
          </a:p>
          <a:p>
            <a:pPr indent="0" lvl="0" marL="0" rtl="0" algn="l">
              <a:spcBef>
                <a:spcPts val="0"/>
              </a:spcBef>
              <a:spcAft>
                <a:spcPts val="0"/>
              </a:spcAft>
              <a:buNone/>
            </a:pPr>
            <a:r>
              <a:rPr lang="es" sz="1200"/>
              <a:t>-Colaborar en la recuperación de las víctimas</a:t>
            </a:r>
            <a:endParaRPr sz="1200"/>
          </a:p>
        </p:txBody>
      </p:sp>
      <p:pic>
        <p:nvPicPr>
          <p:cNvPr id="65" name="Google Shape;65;p14"/>
          <p:cNvPicPr preferRelativeResize="0"/>
          <p:nvPr/>
        </p:nvPicPr>
        <p:blipFill rotWithShape="1">
          <a:blip r:embed="rId3">
            <a:alphaModFix/>
          </a:blip>
          <a:srcRect b="0" l="72993" r="3026" t="29108"/>
          <a:stretch/>
        </p:blipFill>
        <p:spPr>
          <a:xfrm>
            <a:off x="6647400" y="2911450"/>
            <a:ext cx="752675" cy="1015000"/>
          </a:xfrm>
          <a:prstGeom prst="rect">
            <a:avLst/>
          </a:prstGeom>
          <a:noFill/>
          <a:ln>
            <a:noFill/>
          </a:ln>
        </p:spPr>
      </p:pic>
      <p:pic>
        <p:nvPicPr>
          <p:cNvPr id="66" name="Google Shape;66;p14"/>
          <p:cNvPicPr preferRelativeResize="0"/>
          <p:nvPr/>
        </p:nvPicPr>
        <p:blipFill rotWithShape="1">
          <a:blip r:embed="rId3">
            <a:alphaModFix/>
          </a:blip>
          <a:srcRect b="0" l="38666" r="34504" t="29108"/>
          <a:stretch/>
        </p:blipFill>
        <p:spPr>
          <a:xfrm>
            <a:off x="3857413" y="2911450"/>
            <a:ext cx="842051" cy="1015000"/>
          </a:xfrm>
          <a:prstGeom prst="rect">
            <a:avLst/>
          </a:prstGeom>
          <a:noFill/>
          <a:ln>
            <a:noFill/>
          </a:ln>
        </p:spPr>
      </p:pic>
      <p:pic>
        <p:nvPicPr>
          <p:cNvPr id="67" name="Google Shape;67;p14"/>
          <p:cNvPicPr preferRelativeResize="0"/>
          <p:nvPr/>
        </p:nvPicPr>
        <p:blipFill rotWithShape="1">
          <a:blip r:embed="rId3">
            <a:alphaModFix/>
          </a:blip>
          <a:srcRect b="0" l="3203" r="67322" t="35212"/>
          <a:stretch/>
        </p:blipFill>
        <p:spPr>
          <a:xfrm>
            <a:off x="1356950" y="2955150"/>
            <a:ext cx="925075" cy="927600"/>
          </a:xfrm>
          <a:prstGeom prst="rect">
            <a:avLst/>
          </a:prstGeom>
          <a:noFill/>
          <a:ln>
            <a:noFill/>
          </a:ln>
        </p:spPr>
      </p:pic>
      <p:sp>
        <p:nvSpPr>
          <p:cNvPr id="68" name="Google Shape;68;p14"/>
          <p:cNvSpPr txBox="1"/>
          <p:nvPr/>
        </p:nvSpPr>
        <p:spPr>
          <a:xfrm>
            <a:off x="760788" y="3974825"/>
            <a:ext cx="2117400" cy="10149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-Alejar del peligro</a:t>
            </a:r>
            <a:endParaRPr/>
          </a:p>
        </p:txBody>
      </p:sp>
      <p:sp>
        <p:nvSpPr>
          <p:cNvPr id="69" name="Google Shape;69;p14"/>
          <p:cNvSpPr txBox="1"/>
          <p:nvPr/>
        </p:nvSpPr>
        <p:spPr>
          <a:xfrm>
            <a:off x="3290388" y="3974825"/>
            <a:ext cx="2117400" cy="10149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-Avisar a servicios de socorro (112)</a:t>
            </a:r>
            <a:endParaRPr/>
          </a:p>
          <a:p>
            <a:pPr indent="0" lvl="0" marL="0" rtl="0" algn="l">
              <a:spcBef>
                <a:spcPts val="0"/>
              </a:spcBef>
              <a:spcAft>
                <a:spcPts val="0"/>
              </a:spcAft>
              <a:buNone/>
            </a:pPr>
            <a:r>
              <a:t/>
            </a:r>
            <a:endParaRPr/>
          </a:p>
        </p:txBody>
      </p:sp>
      <p:sp>
        <p:nvSpPr>
          <p:cNvPr id="70" name="Google Shape;70;p14"/>
          <p:cNvSpPr txBox="1"/>
          <p:nvPr/>
        </p:nvSpPr>
        <p:spPr>
          <a:xfrm>
            <a:off x="5819988" y="3918600"/>
            <a:ext cx="2407500" cy="10149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-Evaluación primaria</a:t>
            </a:r>
            <a:endParaRPr/>
          </a:p>
          <a:p>
            <a:pPr indent="0" lvl="0" marL="0" rtl="0" algn="l">
              <a:spcBef>
                <a:spcPts val="0"/>
              </a:spcBef>
              <a:spcAft>
                <a:spcPts val="0"/>
              </a:spcAft>
              <a:buNone/>
            </a:pPr>
            <a:r>
              <a:rPr lang="es"/>
              <a:t>    </a:t>
            </a:r>
            <a:r>
              <a:rPr lang="es" sz="1200"/>
              <a:t>Signos vitales</a:t>
            </a:r>
            <a:endParaRPr sz="1200"/>
          </a:p>
          <a:p>
            <a:pPr indent="0" lvl="0" marL="0" rtl="0" algn="l">
              <a:spcBef>
                <a:spcPts val="0"/>
              </a:spcBef>
              <a:spcAft>
                <a:spcPts val="0"/>
              </a:spcAft>
              <a:buNone/>
            </a:pPr>
            <a:r>
              <a:rPr lang="es"/>
              <a:t>-Evaluación secundaria</a:t>
            </a:r>
            <a:endParaRPr/>
          </a:p>
          <a:p>
            <a:pPr indent="0" lvl="0" marL="0" rtl="0" algn="l">
              <a:spcBef>
                <a:spcPts val="0"/>
              </a:spcBef>
              <a:spcAft>
                <a:spcPts val="0"/>
              </a:spcAft>
              <a:buNone/>
            </a:pPr>
            <a:r>
              <a:rPr lang="es"/>
              <a:t>  </a:t>
            </a:r>
            <a:r>
              <a:rPr lang="es" sz="1200"/>
              <a:t>   Lesiones externas</a:t>
            </a:r>
            <a:endParaRPr sz="1200"/>
          </a:p>
        </p:txBody>
      </p:sp>
      <p:sp>
        <p:nvSpPr>
          <p:cNvPr id="71" name="Google Shape;71;p14"/>
          <p:cNvSpPr txBox="1"/>
          <p:nvPr/>
        </p:nvSpPr>
        <p:spPr>
          <a:xfrm>
            <a:off x="691400" y="3060450"/>
            <a:ext cx="56865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652150" y="2510150"/>
            <a:ext cx="7614600" cy="5010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Técnica de primeros auxilios </a:t>
            </a:r>
            <a:r>
              <a:rPr lang="es" sz="1200">
                <a:solidFill>
                  <a:schemeClr val="dk1"/>
                </a:solidFill>
              </a:rPr>
              <a:t>que establece un orden de actuación </a:t>
            </a:r>
            <a:r>
              <a:rPr lang="es" sz="1200"/>
              <a:t>ante un accidente y donde los trabajadores deben estar entrenados.</a:t>
            </a:r>
            <a:endParaRPr sz="1200"/>
          </a:p>
        </p:txBody>
      </p:sp>
      <p:sp>
        <p:nvSpPr>
          <p:cNvPr id="73" name="Google Shape;73;p14"/>
          <p:cNvSpPr txBox="1"/>
          <p:nvPr/>
        </p:nvSpPr>
        <p:spPr>
          <a:xfrm>
            <a:off x="1737525" y="1526161"/>
            <a:ext cx="4733700" cy="2469000"/>
          </a:xfrm>
          <a:prstGeom prst="rect">
            <a:avLst/>
          </a:prstGeom>
          <a:solidFill>
            <a:srgbClr val="F4CCCC"/>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800">
                <a:highlight>
                  <a:srgbClr val="FF0000"/>
                </a:highlight>
              </a:rPr>
              <a:t>IMPORTANTE</a:t>
            </a:r>
            <a:endParaRPr sz="1800">
              <a:highlight>
                <a:srgbClr val="FF0000"/>
              </a:highlight>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s"/>
              <a:t>·</a:t>
            </a:r>
            <a:r>
              <a:rPr lang="es"/>
              <a:t>Mantener la calma</a:t>
            </a:r>
            <a:endParaRPr/>
          </a:p>
          <a:p>
            <a:pPr indent="0" lvl="0" marL="0" rtl="0" algn="ctr">
              <a:spcBef>
                <a:spcPts val="0"/>
              </a:spcBef>
              <a:spcAft>
                <a:spcPts val="0"/>
              </a:spcAft>
              <a:buNone/>
            </a:pPr>
            <a:r>
              <a:rPr b="1" lang="es"/>
              <a:t>·</a:t>
            </a:r>
            <a:r>
              <a:rPr lang="es"/>
              <a:t>Rapidez</a:t>
            </a:r>
            <a:endParaRPr/>
          </a:p>
          <a:p>
            <a:pPr indent="0" lvl="0" marL="0" rtl="0" algn="ctr">
              <a:spcBef>
                <a:spcPts val="0"/>
              </a:spcBef>
              <a:spcAft>
                <a:spcPts val="0"/>
              </a:spcAft>
              <a:buNone/>
            </a:pPr>
            <a:r>
              <a:rPr b="1" lang="es"/>
              <a:t>·</a:t>
            </a:r>
            <a:r>
              <a:rPr lang="es"/>
              <a:t>Tranquilizar y animar</a:t>
            </a:r>
            <a:endParaRPr/>
          </a:p>
          <a:p>
            <a:pPr indent="0" lvl="0" marL="0" rtl="0" algn="ctr">
              <a:spcBef>
                <a:spcPts val="0"/>
              </a:spcBef>
              <a:spcAft>
                <a:spcPts val="0"/>
              </a:spcAft>
              <a:buNone/>
            </a:pPr>
            <a:r>
              <a:rPr b="1" lang="es"/>
              <a:t>·</a:t>
            </a:r>
            <a:r>
              <a:rPr lang="es"/>
              <a:t>Tumbarlo de costado y con la cabeza hacia atrás</a:t>
            </a:r>
            <a:endParaRPr/>
          </a:p>
          <a:p>
            <a:pPr indent="0" lvl="0" marL="0" rtl="0" algn="ctr">
              <a:spcBef>
                <a:spcPts val="0"/>
              </a:spcBef>
              <a:spcAft>
                <a:spcPts val="0"/>
              </a:spcAft>
              <a:buNone/>
            </a:pPr>
            <a:r>
              <a:rPr b="1" lang="es"/>
              <a:t>·</a:t>
            </a:r>
            <a:r>
              <a:rPr lang="es"/>
              <a:t>No dar de beber </a:t>
            </a:r>
            <a:endParaRPr/>
          </a:p>
          <a:p>
            <a:pPr indent="0" lvl="0" marL="0" rtl="0" algn="ctr">
              <a:spcBef>
                <a:spcPts val="0"/>
              </a:spcBef>
              <a:spcAft>
                <a:spcPts val="0"/>
              </a:spcAft>
              <a:buNone/>
            </a:pPr>
            <a:r>
              <a:rPr b="1" lang="es"/>
              <a:t>·</a:t>
            </a:r>
            <a:r>
              <a:rPr lang="es"/>
              <a:t>Cubrir al herido</a:t>
            </a:r>
            <a:endParaRPr/>
          </a:p>
          <a:p>
            <a:pPr indent="0" lvl="0" marL="0" rtl="0" algn="ctr">
              <a:spcBef>
                <a:spcPts val="0"/>
              </a:spcBef>
              <a:spcAft>
                <a:spcPts val="0"/>
              </a:spcAft>
              <a:buNone/>
            </a:pPr>
            <a:r>
              <a:rPr b="1" lang="es"/>
              <a:t>·</a:t>
            </a:r>
            <a:r>
              <a:rPr lang="es"/>
              <a:t>Moverlo lo estrictamente necesario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3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20100"/>
            <a:ext cx="8520600" cy="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1.2 ORDEN DE </a:t>
            </a:r>
            <a:r>
              <a:rPr lang="es"/>
              <a:t>ATENCIÓN</a:t>
            </a:r>
            <a:r>
              <a:rPr lang="es"/>
              <a:t> EN CASO DE </a:t>
            </a:r>
            <a:r>
              <a:rPr lang="es"/>
              <a:t>MÚLTIPLES</a:t>
            </a:r>
            <a:r>
              <a:rPr lang="es"/>
              <a:t> </a:t>
            </a:r>
            <a:r>
              <a:rPr lang="es"/>
              <a:t>VÍCTIMAS</a:t>
            </a:r>
            <a:r>
              <a:rPr lang="es"/>
              <a:t>.</a:t>
            </a:r>
            <a:endParaRPr/>
          </a:p>
        </p:txBody>
      </p:sp>
      <p:sp>
        <p:nvSpPr>
          <p:cNvPr id="79" name="Google Shape;79;p15"/>
          <p:cNvSpPr txBox="1"/>
          <p:nvPr>
            <p:ph idx="1" type="body"/>
          </p:nvPr>
        </p:nvSpPr>
        <p:spPr>
          <a:xfrm>
            <a:off x="311700" y="1208700"/>
            <a:ext cx="8520600" cy="3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1600"/>
              </a:spcAft>
              <a:buNone/>
            </a:pPr>
            <a:r>
              <a:rPr lang="es"/>
              <a:t>					</a:t>
            </a:r>
            <a:endParaRPr/>
          </a:p>
        </p:txBody>
      </p:sp>
      <p:sp>
        <p:nvSpPr>
          <p:cNvPr id="80" name="Google Shape;80;p15"/>
          <p:cNvSpPr txBox="1"/>
          <p:nvPr/>
        </p:nvSpPr>
        <p:spPr>
          <a:xfrm>
            <a:off x="311700" y="1410500"/>
            <a:ext cx="4260300" cy="14619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El </a:t>
            </a:r>
            <a:r>
              <a:rPr b="1" lang="es">
                <a:solidFill>
                  <a:schemeClr val="dk1"/>
                </a:solidFill>
              </a:rPr>
              <a:t>triaje </a:t>
            </a:r>
            <a:r>
              <a:rPr lang="es">
                <a:solidFill>
                  <a:schemeClr val="dk1"/>
                </a:solidFill>
              </a:rPr>
              <a:t>es un procedimiento empleado para </a:t>
            </a:r>
            <a:r>
              <a:rPr b="1" lang="es">
                <a:solidFill>
                  <a:schemeClr val="dk1"/>
                </a:solidFill>
              </a:rPr>
              <a:t>clasificar </a:t>
            </a:r>
            <a:r>
              <a:rPr lang="es">
                <a:solidFill>
                  <a:schemeClr val="dk1"/>
                </a:solidFill>
              </a:rPr>
              <a:t>a los heridos en aquellas situaciones en las que hay un número indeterminado de ellos y que tiene como finalidad asegurar su supervivencia.</a:t>
            </a:r>
            <a:endParaRPr sz="1200"/>
          </a:p>
        </p:txBody>
      </p:sp>
      <p:sp>
        <p:nvSpPr>
          <p:cNvPr id="81" name="Google Shape;81;p15"/>
          <p:cNvSpPr txBox="1"/>
          <p:nvPr/>
        </p:nvSpPr>
        <p:spPr>
          <a:xfrm>
            <a:off x="311700" y="3251825"/>
            <a:ext cx="4260300" cy="8823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El triaje S.H.O.R.T es la mas conocida por su sencillez, a cada </a:t>
            </a:r>
            <a:r>
              <a:rPr lang="es" sz="1200"/>
              <a:t>víctima</a:t>
            </a:r>
            <a:r>
              <a:rPr lang="es" sz="1200"/>
              <a:t> se le asigna un color que </a:t>
            </a:r>
            <a:r>
              <a:rPr lang="es" sz="1200"/>
              <a:t>dependerá</a:t>
            </a:r>
            <a:r>
              <a:rPr lang="es" sz="1200"/>
              <a:t> de la prioridad que se otorgue a su </a:t>
            </a:r>
            <a:r>
              <a:rPr lang="es" sz="1200"/>
              <a:t>atención</a:t>
            </a:r>
            <a:r>
              <a:rPr lang="es" sz="1200"/>
              <a:t>.</a:t>
            </a:r>
            <a:endParaRPr sz="1200"/>
          </a:p>
        </p:txBody>
      </p:sp>
      <p:pic>
        <p:nvPicPr>
          <p:cNvPr descr="Simulacro de siniestro de tráfico múltiple con heridos organizado por Bomberos del Ayuntamiento de Madrid, Grupo de Rescate de Accidentes de Tráfico, SAMUR PC, Policía Municipal de Madrid y Stop Accidentes.&#10;&#10;Visto en: https://www.youtube.com/europapress" id="82" name="Google Shape;82;p15" title="Simulacro de accidente múltiple con heridos">
            <a:hlinkClick r:id="rId3"/>
          </p:cNvPr>
          <p:cNvPicPr preferRelativeResize="0"/>
          <p:nvPr/>
        </p:nvPicPr>
        <p:blipFill>
          <a:blip r:embed="rId4">
            <a:alphaModFix/>
          </a:blip>
          <a:stretch>
            <a:fillRect/>
          </a:stretch>
        </p:blipFill>
        <p:spPr>
          <a:xfrm>
            <a:off x="5006375" y="1701938"/>
            <a:ext cx="3644700" cy="2529825"/>
          </a:xfrm>
          <a:prstGeom prst="rect">
            <a:avLst/>
          </a:prstGeom>
          <a:noFill/>
          <a:ln>
            <a:noFill/>
          </a:ln>
        </p:spPr>
      </p:pic>
      <p:sp>
        <p:nvSpPr>
          <p:cNvPr id="83" name="Google Shape;83;p15"/>
          <p:cNvSpPr txBox="1"/>
          <p:nvPr/>
        </p:nvSpPr>
        <p:spPr>
          <a:xfrm>
            <a:off x="4930600" y="1364500"/>
            <a:ext cx="3541200" cy="2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solidFill>
                  <a:schemeClr val="dk1"/>
                </a:solidFill>
                <a:highlight>
                  <a:srgbClr val="F9F9F9"/>
                </a:highlight>
                <a:latin typeface="Roboto"/>
                <a:ea typeface="Roboto"/>
                <a:cs typeface="Roboto"/>
                <a:sym typeface="Roboto"/>
              </a:rPr>
              <a:t>Simulacro de accidente múltiple con heridos</a:t>
            </a:r>
            <a:endParaRPr sz="1200"/>
          </a:p>
        </p:txBody>
      </p:sp>
      <p:sp>
        <p:nvSpPr>
          <p:cNvPr id="84" name="Google Shape;84;p15"/>
          <p:cNvSpPr txBox="1"/>
          <p:nvPr/>
        </p:nvSpPr>
        <p:spPr>
          <a:xfrm>
            <a:off x="4937525" y="4326325"/>
            <a:ext cx="37632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https://youtu.be/Dqv_pLcAYt4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320100"/>
            <a:ext cx="8520600" cy="8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TRIAJE</a:t>
            </a:r>
            <a:r>
              <a:rPr lang="es"/>
              <a:t> </a:t>
            </a:r>
            <a:r>
              <a:rPr lang="es"/>
              <a:t>BÁSICO</a:t>
            </a:r>
            <a:r>
              <a:rPr lang="es"/>
              <a:t> S.H.O.R.T.</a:t>
            </a:r>
            <a:endParaRPr/>
          </a:p>
        </p:txBody>
      </p:sp>
      <p:sp>
        <p:nvSpPr>
          <p:cNvPr id="90" name="Google Shape;90;p16"/>
          <p:cNvSpPr txBox="1"/>
          <p:nvPr>
            <p:ph idx="1" type="body"/>
          </p:nvPr>
        </p:nvSpPr>
        <p:spPr>
          <a:xfrm>
            <a:off x="311700" y="1225075"/>
            <a:ext cx="8520600" cy="3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1600"/>
              </a:spcAft>
              <a:buNone/>
            </a:pPr>
            <a:r>
              <a:rPr lang="es"/>
              <a:t>					</a:t>
            </a:r>
            <a:endParaRPr/>
          </a:p>
        </p:txBody>
      </p:sp>
      <p:sp>
        <p:nvSpPr>
          <p:cNvPr id="91" name="Google Shape;91;p16"/>
          <p:cNvSpPr/>
          <p:nvPr/>
        </p:nvSpPr>
        <p:spPr>
          <a:xfrm>
            <a:off x="4803725" y="1510675"/>
            <a:ext cx="1512054" cy="572724"/>
          </a:xfrm>
          <a:prstGeom prst="flowChartTermina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VERDE</a:t>
            </a:r>
            <a:endParaRPr b="1"/>
          </a:p>
        </p:txBody>
      </p:sp>
      <p:sp>
        <p:nvSpPr>
          <p:cNvPr id="92" name="Google Shape;92;p16"/>
          <p:cNvSpPr/>
          <p:nvPr/>
        </p:nvSpPr>
        <p:spPr>
          <a:xfrm>
            <a:off x="4831400" y="2424338"/>
            <a:ext cx="1456704" cy="572724"/>
          </a:xfrm>
          <a:prstGeom prst="flowChartTerminator">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AMARILLO</a:t>
            </a:r>
            <a:endParaRPr b="1"/>
          </a:p>
        </p:txBody>
      </p:sp>
      <p:sp>
        <p:nvSpPr>
          <p:cNvPr id="93" name="Google Shape;93;p16"/>
          <p:cNvSpPr/>
          <p:nvPr/>
        </p:nvSpPr>
        <p:spPr>
          <a:xfrm>
            <a:off x="4803725" y="3470000"/>
            <a:ext cx="1512054" cy="572724"/>
          </a:xfrm>
          <a:prstGeom prst="flowChartTerminator">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ROJO</a:t>
            </a:r>
            <a:endParaRPr b="1"/>
          </a:p>
        </p:txBody>
      </p:sp>
      <p:sp>
        <p:nvSpPr>
          <p:cNvPr id="94" name="Google Shape;94;p16"/>
          <p:cNvSpPr/>
          <p:nvPr/>
        </p:nvSpPr>
        <p:spPr>
          <a:xfrm>
            <a:off x="4776050" y="4155388"/>
            <a:ext cx="1512054" cy="572724"/>
          </a:xfrm>
          <a:prstGeom prst="flowChartTerminator">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NEGRO</a:t>
            </a:r>
            <a:endParaRPr b="1">
              <a:solidFill>
                <a:srgbClr val="FFFFFF"/>
              </a:solidFill>
            </a:endParaRPr>
          </a:p>
        </p:txBody>
      </p:sp>
      <p:sp>
        <p:nvSpPr>
          <p:cNvPr id="95" name="Google Shape;95;p16"/>
          <p:cNvSpPr/>
          <p:nvPr/>
        </p:nvSpPr>
        <p:spPr>
          <a:xfrm>
            <a:off x="736800" y="1537825"/>
            <a:ext cx="2526900" cy="518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¿Puede caminar?</a:t>
            </a:r>
            <a:endParaRPr/>
          </a:p>
        </p:txBody>
      </p:sp>
      <p:sp>
        <p:nvSpPr>
          <p:cNvPr id="96" name="Google Shape;96;p16"/>
          <p:cNvSpPr/>
          <p:nvPr/>
        </p:nvSpPr>
        <p:spPr>
          <a:xfrm>
            <a:off x="736800" y="2385350"/>
            <a:ext cx="2526900" cy="650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¿Habla sin dificultad y obedece órdenes sencillas</a:t>
            </a:r>
            <a:endParaRPr/>
          </a:p>
        </p:txBody>
      </p:sp>
      <p:sp>
        <p:nvSpPr>
          <p:cNvPr id="97" name="Google Shape;97;p16"/>
          <p:cNvSpPr/>
          <p:nvPr/>
        </p:nvSpPr>
        <p:spPr>
          <a:xfrm>
            <a:off x="736800" y="3527150"/>
            <a:ext cx="2526900" cy="1228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¿Respira?</a:t>
            </a:r>
            <a:endParaRPr/>
          </a:p>
          <a:p>
            <a:pPr indent="0" lvl="0" marL="0" rtl="0" algn="ctr">
              <a:spcBef>
                <a:spcPts val="0"/>
              </a:spcBef>
              <a:spcAft>
                <a:spcPts val="0"/>
              </a:spcAft>
              <a:buNone/>
            </a:pPr>
            <a:r>
              <a:rPr lang="es"/>
              <a:t>(¿Signos de circulación?)</a:t>
            </a:r>
            <a:endParaRPr/>
          </a:p>
        </p:txBody>
      </p:sp>
      <p:sp>
        <p:nvSpPr>
          <p:cNvPr id="98" name="Google Shape;98;p16"/>
          <p:cNvSpPr/>
          <p:nvPr/>
        </p:nvSpPr>
        <p:spPr>
          <a:xfrm>
            <a:off x="3664500" y="1567825"/>
            <a:ext cx="907500" cy="45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3664488" y="2481425"/>
            <a:ext cx="907500" cy="45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3664500" y="3527150"/>
            <a:ext cx="907500" cy="45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3664488" y="4212550"/>
            <a:ext cx="907500" cy="45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nvSpPr>
        <p:spPr>
          <a:xfrm>
            <a:off x="3811261" y="1225063"/>
            <a:ext cx="4449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SI</a:t>
            </a:r>
            <a:endParaRPr/>
          </a:p>
        </p:txBody>
      </p:sp>
      <p:sp>
        <p:nvSpPr>
          <p:cNvPr id="103" name="Google Shape;103;p16"/>
          <p:cNvSpPr txBox="1"/>
          <p:nvPr/>
        </p:nvSpPr>
        <p:spPr>
          <a:xfrm>
            <a:off x="3811261" y="3200750"/>
            <a:ext cx="4449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SI</a:t>
            </a:r>
            <a:endParaRPr/>
          </a:p>
        </p:txBody>
      </p:sp>
      <p:sp>
        <p:nvSpPr>
          <p:cNvPr id="104" name="Google Shape;104;p16"/>
          <p:cNvSpPr txBox="1"/>
          <p:nvPr/>
        </p:nvSpPr>
        <p:spPr>
          <a:xfrm>
            <a:off x="3797423" y="3934525"/>
            <a:ext cx="4905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NO</a:t>
            </a:r>
            <a:endParaRPr/>
          </a:p>
        </p:txBody>
      </p:sp>
      <p:sp>
        <p:nvSpPr>
          <p:cNvPr id="105" name="Google Shape;105;p16"/>
          <p:cNvSpPr txBox="1"/>
          <p:nvPr/>
        </p:nvSpPr>
        <p:spPr>
          <a:xfrm>
            <a:off x="3428196" y="2155025"/>
            <a:ext cx="12387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SI LAS DOS</a:t>
            </a:r>
            <a:endParaRPr/>
          </a:p>
        </p:txBody>
      </p:sp>
      <p:sp>
        <p:nvSpPr>
          <p:cNvPr id="106" name="Google Shape;106;p16"/>
          <p:cNvSpPr/>
          <p:nvPr/>
        </p:nvSpPr>
        <p:spPr>
          <a:xfrm>
            <a:off x="6547500" y="4155625"/>
            <a:ext cx="2269500" cy="92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s" sz="1200">
                <a:solidFill>
                  <a:schemeClr val="dk1"/>
                </a:solidFill>
              </a:rPr>
              <a:t>Fallecidos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Trauma craneal</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Parada cardiorrespiratoria.</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
        <p:nvSpPr>
          <p:cNvPr id="107" name="Google Shape;107;p16"/>
          <p:cNvSpPr/>
          <p:nvPr/>
        </p:nvSpPr>
        <p:spPr>
          <a:xfrm>
            <a:off x="6667050" y="1510675"/>
            <a:ext cx="2139600" cy="51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s" sz="1200">
                <a:solidFill>
                  <a:schemeClr val="dk1"/>
                </a:solidFill>
              </a:rPr>
              <a:t>Lesiones y fracturas.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Heridas menores.</a:t>
            </a:r>
            <a:endParaRPr sz="1200">
              <a:solidFill>
                <a:schemeClr val="dk1"/>
              </a:solidFill>
            </a:endParaRPr>
          </a:p>
        </p:txBody>
      </p:sp>
      <p:sp>
        <p:nvSpPr>
          <p:cNvPr id="108" name="Google Shape;108;p16"/>
          <p:cNvSpPr/>
          <p:nvPr/>
        </p:nvSpPr>
        <p:spPr>
          <a:xfrm>
            <a:off x="6613950" y="2336263"/>
            <a:ext cx="21909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s" sz="1200">
                <a:solidFill>
                  <a:schemeClr val="dk1"/>
                </a:solidFill>
              </a:rPr>
              <a:t>Heridas en abdomen</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Fracturas abiertas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Riesgo de shock</a:t>
            </a:r>
            <a:endParaRPr sz="1200">
              <a:solidFill>
                <a:schemeClr val="dk1"/>
              </a:solidFill>
            </a:endParaRPr>
          </a:p>
        </p:txBody>
      </p:sp>
      <p:sp>
        <p:nvSpPr>
          <p:cNvPr id="109" name="Google Shape;109;p16"/>
          <p:cNvSpPr/>
          <p:nvPr/>
        </p:nvSpPr>
        <p:spPr>
          <a:xfrm>
            <a:off x="6602100" y="3088000"/>
            <a:ext cx="2230200" cy="88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s" sz="1200">
                <a:solidFill>
                  <a:schemeClr val="dk1"/>
                </a:solidFill>
              </a:rPr>
              <a:t>Parada cardiorrespiratoria presenciada.</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Asifixa</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Grandes quedamos.</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SOPORTE VITAL BÁSICO</a:t>
            </a:r>
            <a:endParaRPr/>
          </a:p>
        </p:txBody>
      </p:sp>
      <p:sp>
        <p:nvSpPr>
          <p:cNvPr id="115" name="Google Shape;115;p17"/>
          <p:cNvSpPr txBox="1"/>
          <p:nvPr>
            <p:ph idx="1" type="body"/>
          </p:nvPr>
        </p:nvSpPr>
        <p:spPr>
          <a:xfrm>
            <a:off x="311700" y="949700"/>
            <a:ext cx="8520600" cy="36192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000000"/>
              </a:buClr>
              <a:buSzPts val="1100"/>
              <a:buChar char="-"/>
            </a:pPr>
            <a:r>
              <a:rPr lang="es" sz="1100">
                <a:solidFill>
                  <a:srgbClr val="000000"/>
                </a:solidFill>
              </a:rPr>
              <a:t>Integra tanto las medidas de prevención de las paradas cardiorrespiratorias (PCR) como las medidas de reanimación cardiopulmonar (RCP) en caso de producirse aquellas, así como el conocimiento del sistema de emergencias.</a:t>
            </a:r>
            <a:endParaRPr sz="1100">
              <a:solidFill>
                <a:srgbClr val="000000"/>
              </a:solidFill>
            </a:endParaRPr>
          </a:p>
          <a:p>
            <a:pPr indent="0" lvl="0" marL="0" rtl="0" algn="l">
              <a:lnSpc>
                <a:spcPct val="100000"/>
              </a:lnSpc>
              <a:spcBef>
                <a:spcPts val="0"/>
              </a:spcBef>
              <a:spcAft>
                <a:spcPts val="0"/>
              </a:spcAft>
              <a:buNone/>
            </a:pPr>
            <a:r>
              <a:t/>
            </a:r>
            <a:endParaRPr sz="1400"/>
          </a:p>
          <a:p>
            <a:pPr indent="0" lvl="0" marL="0" rtl="0" algn="l">
              <a:spcBef>
                <a:spcPts val="0"/>
              </a:spcBef>
              <a:spcAft>
                <a:spcPts val="0"/>
              </a:spcAft>
              <a:buNone/>
            </a:pPr>
            <a:r>
              <a:t/>
            </a:r>
            <a:endParaRPr/>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6" name="Google Shape;116;p17"/>
          <p:cNvSpPr/>
          <p:nvPr/>
        </p:nvSpPr>
        <p:spPr>
          <a:xfrm>
            <a:off x="6220850" y="1433850"/>
            <a:ext cx="1645500" cy="479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t>DEA</a:t>
            </a:r>
            <a:r>
              <a:rPr lang="es" sz="1000"/>
              <a:t>: Desfibrilador externo semiautomático</a:t>
            </a:r>
            <a:endParaRPr sz="1000"/>
          </a:p>
        </p:txBody>
      </p:sp>
      <p:sp>
        <p:nvSpPr>
          <p:cNvPr id="117" name="Google Shape;117;p17"/>
          <p:cNvSpPr/>
          <p:nvPr/>
        </p:nvSpPr>
        <p:spPr>
          <a:xfrm>
            <a:off x="6220850" y="2118300"/>
            <a:ext cx="1645500" cy="783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t>RCP</a:t>
            </a:r>
            <a:r>
              <a:rPr lang="es" sz="1000"/>
              <a:t>: Conjunto de maniobras encaminadas a suplir la función cardiaca y respiratoria.</a:t>
            </a:r>
            <a:endParaRPr sz="1000"/>
          </a:p>
        </p:txBody>
      </p:sp>
      <p:sp>
        <p:nvSpPr>
          <p:cNvPr id="118" name="Google Shape;118;p17"/>
          <p:cNvSpPr/>
          <p:nvPr/>
        </p:nvSpPr>
        <p:spPr>
          <a:xfrm>
            <a:off x="583275" y="1476300"/>
            <a:ext cx="1212900" cy="33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Comprobar nivel de consciencia</a:t>
            </a:r>
            <a:endParaRPr sz="1000"/>
          </a:p>
        </p:txBody>
      </p:sp>
      <p:sp>
        <p:nvSpPr>
          <p:cNvPr id="119" name="Google Shape;119;p17"/>
          <p:cNvSpPr/>
          <p:nvPr/>
        </p:nvSpPr>
        <p:spPr>
          <a:xfrm>
            <a:off x="583125" y="2065163"/>
            <a:ext cx="1212900" cy="33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Abrir la vía aérea</a:t>
            </a:r>
            <a:endParaRPr sz="1000"/>
          </a:p>
        </p:txBody>
      </p:sp>
      <p:sp>
        <p:nvSpPr>
          <p:cNvPr id="120" name="Google Shape;120;p17"/>
          <p:cNvSpPr/>
          <p:nvPr/>
        </p:nvSpPr>
        <p:spPr>
          <a:xfrm>
            <a:off x="583275" y="2666375"/>
            <a:ext cx="1212900" cy="33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¿Respira?</a:t>
            </a:r>
            <a:endParaRPr sz="1000"/>
          </a:p>
        </p:txBody>
      </p:sp>
      <p:sp>
        <p:nvSpPr>
          <p:cNvPr id="121" name="Google Shape;121;p17"/>
          <p:cNvSpPr/>
          <p:nvPr/>
        </p:nvSpPr>
        <p:spPr>
          <a:xfrm>
            <a:off x="926325" y="3246663"/>
            <a:ext cx="526500" cy="394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t>SI</a:t>
            </a:r>
            <a:endParaRPr b="1"/>
          </a:p>
        </p:txBody>
      </p:sp>
      <p:sp>
        <p:nvSpPr>
          <p:cNvPr id="122" name="Google Shape;122;p17"/>
          <p:cNvSpPr/>
          <p:nvPr/>
        </p:nvSpPr>
        <p:spPr>
          <a:xfrm>
            <a:off x="526575" y="3883375"/>
            <a:ext cx="13257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Colocar en posición lateral de seguridad</a:t>
            </a:r>
            <a:endParaRPr sz="1000"/>
          </a:p>
        </p:txBody>
      </p:sp>
      <p:cxnSp>
        <p:nvCxnSpPr>
          <p:cNvPr id="123" name="Google Shape;123;p17"/>
          <p:cNvCxnSpPr>
            <a:stCxn id="118" idx="2"/>
            <a:endCxn id="119" idx="0"/>
          </p:cNvCxnSpPr>
          <p:nvPr/>
        </p:nvCxnSpPr>
        <p:spPr>
          <a:xfrm>
            <a:off x="1189725" y="1814700"/>
            <a:ext cx="0" cy="2505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7"/>
          <p:cNvCxnSpPr>
            <a:stCxn id="119" idx="2"/>
            <a:endCxn id="120" idx="0"/>
          </p:cNvCxnSpPr>
          <p:nvPr/>
        </p:nvCxnSpPr>
        <p:spPr>
          <a:xfrm>
            <a:off x="1189575" y="2403563"/>
            <a:ext cx="300" cy="2628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7"/>
          <p:cNvCxnSpPr>
            <a:stCxn id="120" idx="2"/>
            <a:endCxn id="121" idx="0"/>
          </p:cNvCxnSpPr>
          <p:nvPr/>
        </p:nvCxnSpPr>
        <p:spPr>
          <a:xfrm>
            <a:off x="1189725" y="3004775"/>
            <a:ext cx="0" cy="2418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7"/>
          <p:cNvCxnSpPr>
            <a:stCxn id="121" idx="4"/>
            <a:endCxn id="122" idx="0"/>
          </p:cNvCxnSpPr>
          <p:nvPr/>
        </p:nvCxnSpPr>
        <p:spPr>
          <a:xfrm>
            <a:off x="1189575" y="3641463"/>
            <a:ext cx="0" cy="2418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17"/>
          <p:cNvSpPr/>
          <p:nvPr/>
        </p:nvSpPr>
        <p:spPr>
          <a:xfrm>
            <a:off x="2106375" y="2638175"/>
            <a:ext cx="667500" cy="394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t>NO</a:t>
            </a:r>
            <a:endParaRPr b="1"/>
          </a:p>
        </p:txBody>
      </p:sp>
      <p:cxnSp>
        <p:nvCxnSpPr>
          <p:cNvPr id="128" name="Google Shape;128;p17"/>
          <p:cNvCxnSpPr>
            <a:stCxn id="120" idx="3"/>
            <a:endCxn id="127" idx="2"/>
          </p:cNvCxnSpPr>
          <p:nvPr/>
        </p:nvCxnSpPr>
        <p:spPr>
          <a:xfrm>
            <a:off x="1796175" y="2835575"/>
            <a:ext cx="310200" cy="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7"/>
          <p:cNvSpPr/>
          <p:nvPr/>
        </p:nvSpPr>
        <p:spPr>
          <a:xfrm>
            <a:off x="3408500" y="1476300"/>
            <a:ext cx="2097000" cy="39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t>Llamar al 112: solicitar DEA</a:t>
            </a:r>
            <a:endParaRPr b="1" sz="1000"/>
          </a:p>
        </p:txBody>
      </p:sp>
      <p:cxnSp>
        <p:nvCxnSpPr>
          <p:cNvPr id="130" name="Google Shape;130;p17"/>
          <p:cNvCxnSpPr>
            <a:stCxn id="127" idx="6"/>
            <a:endCxn id="129" idx="1"/>
          </p:cNvCxnSpPr>
          <p:nvPr/>
        </p:nvCxnSpPr>
        <p:spPr>
          <a:xfrm flipH="1" rot="10800000">
            <a:off x="2773875" y="1673675"/>
            <a:ext cx="634500" cy="11619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7"/>
          <p:cNvSpPr/>
          <p:nvPr/>
        </p:nvSpPr>
        <p:spPr>
          <a:xfrm>
            <a:off x="3333300" y="2118300"/>
            <a:ext cx="2247300" cy="78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Iniciar compresiones torácicas </a:t>
            </a:r>
            <a:endParaRPr sz="1000"/>
          </a:p>
          <a:p>
            <a:pPr indent="0" lvl="0" marL="0" rtl="0" algn="ctr">
              <a:spcBef>
                <a:spcPts val="0"/>
              </a:spcBef>
              <a:spcAft>
                <a:spcPts val="0"/>
              </a:spcAft>
              <a:buNone/>
            </a:pPr>
            <a:r>
              <a:rPr lang="es" sz="1000"/>
              <a:t>(30 compresiones torácicas, 2 ventilaciones)</a:t>
            </a:r>
            <a:endParaRPr sz="1000"/>
          </a:p>
          <a:p>
            <a:pPr indent="0" lvl="0" marL="0" rtl="0" algn="ctr">
              <a:spcBef>
                <a:spcPts val="0"/>
              </a:spcBef>
              <a:spcAft>
                <a:spcPts val="0"/>
              </a:spcAft>
              <a:buNone/>
            </a:pPr>
            <a:r>
              <a:rPr b="1" lang="es" sz="1000"/>
              <a:t>30:2</a:t>
            </a:r>
            <a:endParaRPr b="1" sz="1000"/>
          </a:p>
        </p:txBody>
      </p:sp>
      <p:sp>
        <p:nvSpPr>
          <p:cNvPr id="132" name="Google Shape;132;p17"/>
          <p:cNvSpPr/>
          <p:nvPr/>
        </p:nvSpPr>
        <p:spPr>
          <a:xfrm>
            <a:off x="3333175" y="3112425"/>
            <a:ext cx="2247300" cy="43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Utilizar DEA</a:t>
            </a:r>
            <a:endParaRPr sz="1000"/>
          </a:p>
        </p:txBody>
      </p:sp>
      <p:sp>
        <p:nvSpPr>
          <p:cNvPr id="133" name="Google Shape;133;p17"/>
          <p:cNvSpPr/>
          <p:nvPr/>
        </p:nvSpPr>
        <p:spPr>
          <a:xfrm>
            <a:off x="3333225" y="3704825"/>
            <a:ext cx="2247300" cy="78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SzPts val="1000"/>
              <a:buAutoNum type="arabicPeriod"/>
            </a:pPr>
            <a:r>
              <a:rPr lang="es" sz="1000"/>
              <a:t>Encender el desfibrilador</a:t>
            </a:r>
            <a:endParaRPr sz="1000"/>
          </a:p>
          <a:p>
            <a:pPr indent="-292100" lvl="0" marL="457200" rtl="0" algn="l">
              <a:spcBef>
                <a:spcPts val="0"/>
              </a:spcBef>
              <a:spcAft>
                <a:spcPts val="0"/>
              </a:spcAft>
              <a:buSzPts val="1000"/>
              <a:buAutoNum type="arabicPeriod"/>
            </a:pPr>
            <a:r>
              <a:rPr lang="es" sz="1000"/>
              <a:t>Colocar los parches</a:t>
            </a:r>
            <a:endParaRPr sz="1000"/>
          </a:p>
          <a:p>
            <a:pPr indent="-292100" lvl="0" marL="457200" rtl="0" algn="l">
              <a:spcBef>
                <a:spcPts val="0"/>
              </a:spcBef>
              <a:spcAft>
                <a:spcPts val="0"/>
              </a:spcAft>
              <a:buSzPts val="1000"/>
              <a:buAutoNum type="arabicPeriod"/>
            </a:pPr>
            <a:r>
              <a:rPr lang="es" sz="1000"/>
              <a:t>Seguir instrucciones de sus mensajes</a:t>
            </a:r>
            <a:endParaRPr sz="1000"/>
          </a:p>
        </p:txBody>
      </p:sp>
      <p:cxnSp>
        <p:nvCxnSpPr>
          <p:cNvPr id="134" name="Google Shape;134;p17"/>
          <p:cNvCxnSpPr>
            <a:stCxn id="129" idx="2"/>
            <a:endCxn id="131" idx="0"/>
          </p:cNvCxnSpPr>
          <p:nvPr/>
        </p:nvCxnSpPr>
        <p:spPr>
          <a:xfrm>
            <a:off x="4457000" y="1871100"/>
            <a:ext cx="0" cy="2472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7"/>
          <p:cNvCxnSpPr>
            <a:stCxn id="131" idx="2"/>
            <a:endCxn id="132" idx="0"/>
          </p:cNvCxnSpPr>
          <p:nvPr/>
        </p:nvCxnSpPr>
        <p:spPr>
          <a:xfrm>
            <a:off x="4456950" y="2901300"/>
            <a:ext cx="0" cy="2112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7"/>
          <p:cNvCxnSpPr>
            <a:stCxn id="132" idx="2"/>
            <a:endCxn id="133" idx="0"/>
          </p:cNvCxnSpPr>
          <p:nvPr/>
        </p:nvCxnSpPr>
        <p:spPr>
          <a:xfrm>
            <a:off x="4456825" y="3545025"/>
            <a:ext cx="0" cy="1599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17"/>
          <p:cNvSpPr/>
          <p:nvPr/>
        </p:nvSpPr>
        <p:spPr>
          <a:xfrm>
            <a:off x="6068000" y="3212625"/>
            <a:ext cx="2149200" cy="1099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000">
                <a:solidFill>
                  <a:schemeClr val="dk1"/>
                </a:solidFill>
              </a:rPr>
              <a:t>Curiosidad: </a:t>
            </a:r>
            <a:r>
              <a:rPr lang="es" sz="1000">
                <a:solidFill>
                  <a:schemeClr val="dk1"/>
                </a:solidFill>
              </a:rPr>
              <a:t>Hay canciones que sirven para marcar el ritmo de las compresiones torácicas, como “La Macarena” (Los del Río), o “Que el ritmo no pare” (Patricia Manterola)</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311700" y="43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Contenidos relacionados:</a:t>
            </a:r>
            <a:endParaRPr/>
          </a:p>
        </p:txBody>
      </p:sp>
      <p:sp>
        <p:nvSpPr>
          <p:cNvPr id="143" name="Google Shape;14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rPr b="1" lang="es" sz="1200"/>
              <a:t>Protocolo RCP:	</a:t>
            </a:r>
            <a:r>
              <a:rPr lang="es" sz="1200"/>
              <a:t>							</a:t>
            </a:r>
            <a:r>
              <a:rPr b="1" lang="es" sz="1100"/>
              <a:t>Utilización DEA:</a:t>
            </a:r>
            <a:endParaRPr b="1" sz="1100"/>
          </a:p>
          <a:p>
            <a:pPr indent="-304800" lvl="0" marL="457200" rtl="0" algn="l">
              <a:lnSpc>
                <a:spcPct val="100000"/>
              </a:lnSpc>
              <a:spcBef>
                <a:spcPts val="0"/>
              </a:spcBef>
              <a:spcAft>
                <a:spcPts val="0"/>
              </a:spcAft>
              <a:buSzPts val="1200"/>
              <a:buChar char="-"/>
            </a:pPr>
            <a:r>
              <a:t/>
            </a:r>
            <a:endParaRPr sz="12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descr="Módulo de actividades de natación y socorrismo en actividades acuáticas. Escuela Taller &quot;Empleos Innovadores 2&quot;. Ayuntamiento de Gijón/Xixón. Principado de Asturias. España" id="144" name="Google Shape;144;p18" title="PROTOCOLO RCP">
            <a:hlinkClick r:id="rId3"/>
          </p:cNvPr>
          <p:cNvPicPr preferRelativeResize="0"/>
          <p:nvPr/>
        </p:nvPicPr>
        <p:blipFill>
          <a:blip r:embed="rId4">
            <a:alphaModFix/>
          </a:blip>
          <a:stretch>
            <a:fillRect/>
          </a:stretch>
        </p:blipFill>
        <p:spPr>
          <a:xfrm>
            <a:off x="377175" y="1437900"/>
            <a:ext cx="4061100" cy="3045825"/>
          </a:xfrm>
          <a:prstGeom prst="rect">
            <a:avLst/>
          </a:prstGeom>
          <a:noFill/>
          <a:ln>
            <a:noFill/>
          </a:ln>
        </p:spPr>
      </p:pic>
      <p:pic>
        <p:nvPicPr>
          <p:cNvPr descr="Javier de la Cruz, médico del Servicio de Salud, te explica cómo emplear el desfribilador automático en casos de emergencia.&#10;&#10;Suscríbete al Youtube de la PUCP: &#10;http://www.youtube.com/subscription_center?add_user=pucp&#10;&#10;Visítanos en: &#10;http://www.pucp.edu.pe &#10;&#10;Síguenos en:&#10;http://www.facebook.com/pucp&#10;http://twitter.com/pucp/" id="145" name="Google Shape;145;p18" title="PUCP - ¿Cómo se usa el desfibrilador externo automático (DEA)?">
            <a:hlinkClick r:id="rId5"/>
          </p:cNvPr>
          <p:cNvPicPr preferRelativeResize="0"/>
          <p:nvPr/>
        </p:nvPicPr>
        <p:blipFill>
          <a:blip r:embed="rId6">
            <a:alphaModFix/>
          </a:blip>
          <a:stretch>
            <a:fillRect/>
          </a:stretch>
        </p:blipFill>
        <p:spPr>
          <a:xfrm>
            <a:off x="4531250" y="1437900"/>
            <a:ext cx="4061100" cy="3045813"/>
          </a:xfrm>
          <a:prstGeom prst="rect">
            <a:avLst/>
          </a:prstGeom>
          <a:noFill/>
          <a:ln>
            <a:noFill/>
          </a:ln>
        </p:spPr>
      </p:pic>
      <p:sp>
        <p:nvSpPr>
          <p:cNvPr id="146" name="Google Shape;146;p18"/>
          <p:cNvSpPr txBox="1"/>
          <p:nvPr/>
        </p:nvSpPr>
        <p:spPr>
          <a:xfrm>
            <a:off x="470150" y="4483725"/>
            <a:ext cx="4061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https://youtu.be/sBHzOB74KuY</a:t>
            </a:r>
            <a:endParaRPr/>
          </a:p>
        </p:txBody>
      </p:sp>
      <p:sp>
        <p:nvSpPr>
          <p:cNvPr id="147" name="Google Shape;147;p18"/>
          <p:cNvSpPr txBox="1"/>
          <p:nvPr/>
        </p:nvSpPr>
        <p:spPr>
          <a:xfrm>
            <a:off x="4752200" y="4434200"/>
            <a:ext cx="36192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https://youtu.be/D1kZbgdYKhI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9"/>
          <p:cNvSpPr txBox="1"/>
          <p:nvPr>
            <p:ph idx="1" type="body"/>
          </p:nvPr>
        </p:nvSpPr>
        <p:spPr>
          <a:xfrm>
            <a:off x="1921300" y="1152475"/>
            <a:ext cx="691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0"/>
              </a:spcAft>
              <a:buNone/>
            </a:pPr>
            <a:r>
              <a:rPr lang="es" sz="2400"/>
              <a:t>Kevin Rosales Martinez</a:t>
            </a:r>
            <a:endParaRPr sz="2400"/>
          </a:p>
          <a:p>
            <a:pPr indent="0" lvl="0" marL="0" rtl="0" algn="l">
              <a:spcBef>
                <a:spcPts val="1600"/>
              </a:spcBef>
              <a:spcAft>
                <a:spcPts val="0"/>
              </a:spcAft>
              <a:buNone/>
            </a:pPr>
            <a:r>
              <a:rPr lang="es" sz="2400"/>
              <a:t>Héctor Rangel Granero</a:t>
            </a:r>
            <a:endParaRPr sz="2400"/>
          </a:p>
          <a:p>
            <a:pPr indent="0" lvl="0" marL="0" rtl="0" algn="l">
              <a:spcBef>
                <a:spcPts val="1600"/>
              </a:spcBef>
              <a:spcAft>
                <a:spcPts val="0"/>
              </a:spcAft>
              <a:buNone/>
            </a:pPr>
            <a:r>
              <a:rPr lang="es" sz="2400"/>
              <a:t>Axel Pérez Gaspar</a:t>
            </a:r>
            <a:endParaRPr sz="2400"/>
          </a:p>
          <a:p>
            <a:pPr indent="0" lvl="0" marL="0" rtl="0" algn="l">
              <a:spcBef>
                <a:spcPts val="1600"/>
              </a:spcBef>
              <a:spcAft>
                <a:spcPts val="1600"/>
              </a:spcAft>
              <a:buNone/>
            </a:pPr>
            <a:r>
              <a:rPr lang="es" sz="2400"/>
              <a:t>Laura Esther Martínez Millana</a:t>
            </a:r>
            <a:endParaRPr sz="2400"/>
          </a:p>
        </p:txBody>
      </p:sp>
      <p:sp>
        <p:nvSpPr>
          <p:cNvPr id="153" name="Google Shape;153;p19"/>
          <p:cNvSpPr txBox="1"/>
          <p:nvPr>
            <p:ph type="title"/>
          </p:nvPr>
        </p:nvSpPr>
        <p:spPr>
          <a:xfrm>
            <a:off x="311700" y="579775"/>
            <a:ext cx="85206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a:t>PRESENTACIÓN DE:</a:t>
            </a:r>
            <a:endParaRPr/>
          </a:p>
          <a:p>
            <a:pPr indent="0" lvl="0" marL="4572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