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23964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2208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323964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602208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2249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4508280"/>
            <a:ext cx="26496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 hidden="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 hidden="1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 hidden="1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5410080" y="380988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V="1">
            <a:off x="5410080" y="3897000"/>
            <a:ext cx="3733560" cy="191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 flipV="1">
            <a:off x="5410080" y="4115160"/>
            <a:ext cx="373356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5410080" y="4164480"/>
            <a:ext cx="196560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flipV="1">
            <a:off x="5410080" y="4199400"/>
            <a:ext cx="196560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flipV="1">
            <a:off x="6414120" y="3642480"/>
            <a:ext cx="2729520" cy="248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Trebuchet MS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23534E6-71BA-49F8-A570-BBDAB20CF9AA}" type="datetime">
              <a:rPr b="0" lang="es-ES" sz="800" spc="-1" strike="noStrike">
                <a:solidFill>
                  <a:srgbClr val="438086"/>
                </a:solidFill>
                <a:latin typeface="Georgia"/>
              </a:rPr>
              <a:t>3/11/20</a:t>
            </a:fld>
            <a:endParaRPr b="0" lang="es-ES" sz="8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lIns="90000" rIns="90000" tIns="45000" bIns="45000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8319960" y="1080"/>
            <a:ext cx="7473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AD9278-4728-4FBE-BDC0-541AED408F5C}" type="slidenum">
              <a:rPr b="0" lang="es-ES" sz="1800" spc="-1" strike="noStrike">
                <a:solidFill>
                  <a:srgbClr val="ffffff"/>
                </a:solidFill>
                <a:latin typeface="Georgia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Pulse para editar el formato de esquema del texto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53548a"/>
                </a:solidFill>
                <a:latin typeface="Georgia"/>
              </a:rPr>
              <a:t>Segundo nivel del esquema</a:t>
            </a:r>
            <a:endParaRPr b="0" lang="es-ES" sz="2400" spc="-1" strike="noStrike">
              <a:solidFill>
                <a:srgbClr val="53548a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rgbClr val="53548a"/>
                </a:solidFill>
                <a:latin typeface="Georgia"/>
              </a:rPr>
              <a:t>Tercer nivel del esquema</a:t>
            </a:r>
            <a:endParaRPr b="0" lang="es-ES" sz="2200" spc="-1" strike="noStrike">
              <a:solidFill>
                <a:srgbClr val="53548a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a04da3"/>
                </a:solidFill>
                <a:latin typeface="Georgia"/>
              </a:rPr>
              <a:t>Cuarto nivel del esquema</a:t>
            </a:r>
            <a:endParaRPr b="0" lang="es-ES" sz="2000" spc="-1" strike="noStrike">
              <a:solidFill>
                <a:srgbClr val="a04da3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a04da3"/>
                </a:solidFill>
                <a:latin typeface="Georgia"/>
              </a:rPr>
              <a:t>Quinto nivel del esquema</a:t>
            </a:r>
            <a:endParaRPr b="0" lang="es-ES" sz="2000" spc="-1" strike="noStrike">
              <a:solidFill>
                <a:srgbClr val="a04da3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a04da3"/>
                </a:solidFill>
                <a:latin typeface="Georgia"/>
              </a:rPr>
              <a:t>Sexto nivel del esquema</a:t>
            </a:r>
            <a:endParaRPr b="0" lang="es-ES" sz="2000" spc="-1" strike="noStrike">
              <a:solidFill>
                <a:srgbClr val="a04da3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a04da3"/>
                </a:solidFill>
                <a:latin typeface="Georgia"/>
              </a:rPr>
              <a:t>Séptimo nivel del esquema</a:t>
            </a:r>
            <a:endParaRPr b="0" lang="es-ES" sz="2000" spc="-1" strike="noStrike">
              <a:solidFill>
                <a:srgbClr val="a04da3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5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Haga clic para modificar el estilo de título del patrón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Haga clic para modificar el estilo de texto del patrón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lvl="1" marL="658440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es-ES" sz="2600" spc="-1" strike="noStrike">
                <a:solidFill>
                  <a:srgbClr val="438086"/>
                </a:solidFill>
                <a:latin typeface="Georgia"/>
              </a:rPr>
              <a:t>Segundo nivel</a:t>
            </a:r>
            <a:endParaRPr b="0" lang="es-ES" sz="2600" spc="-1" strike="noStrike">
              <a:solidFill>
                <a:srgbClr val="53548a"/>
              </a:solidFill>
              <a:latin typeface="Georgia"/>
            </a:endParaRPr>
          </a:p>
          <a:p>
            <a:pPr lvl="2" marL="923400" indent="-219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es-ES" sz="2400" spc="-1" strike="noStrike">
                <a:solidFill>
                  <a:srgbClr val="53548a"/>
                </a:solidFill>
                <a:latin typeface="Georgia"/>
              </a:rPr>
              <a:t>Tercer nivel</a:t>
            </a:r>
            <a:endParaRPr b="0" lang="es-ES" sz="2400" spc="-1" strike="noStrike">
              <a:solidFill>
                <a:srgbClr val="53548a"/>
              </a:solidFill>
              <a:latin typeface="Georgia"/>
            </a:endParaRPr>
          </a:p>
          <a:p>
            <a:pPr lvl="3" marL="1179720" indent="-20088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es-ES" sz="2200" spc="-1" strike="noStrike">
                <a:solidFill>
                  <a:srgbClr val="53548a"/>
                </a:solidFill>
                <a:latin typeface="Georgia"/>
              </a:rPr>
              <a:t>Cuarto nivel</a:t>
            </a:r>
            <a:endParaRPr b="0" lang="es-ES" sz="2200" spc="-1" strike="noStrike">
              <a:solidFill>
                <a:srgbClr val="a04da3"/>
              </a:solidFill>
              <a:latin typeface="Georgia"/>
            </a:endParaRPr>
          </a:p>
          <a:p>
            <a:pPr lvl="4" marL="1389960" indent="-182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lang="es-ES" sz="2000" spc="-1" strike="noStrike">
                <a:solidFill>
                  <a:srgbClr val="a04da3"/>
                </a:solidFill>
                <a:latin typeface="Georgia"/>
              </a:rPr>
              <a:t>Quinto nivel</a:t>
            </a:r>
            <a:endParaRPr b="0" lang="es-ES" sz="2000" spc="-1" strike="noStrike">
              <a:solidFill>
                <a:srgbClr val="a04da3"/>
              </a:solidFill>
              <a:latin typeface="Georgia"/>
            </a:endParaRPr>
          </a:p>
        </p:txBody>
      </p:sp>
      <p:sp>
        <p:nvSpPr>
          <p:cNvPr id="80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45FC666-C2AA-44E7-8918-4AC866ECA79A}" type="datetime">
              <a:rPr b="0" lang="es-ES" sz="800" spc="-1" strike="noStrike">
                <a:solidFill>
                  <a:srgbClr val="438086"/>
                </a:solidFill>
                <a:latin typeface="Georgia"/>
              </a:rPr>
              <a:t>3/11/20</a:t>
            </a:fld>
            <a:endParaRPr b="0" lang="es-ES" sz="800" spc="-1" strike="noStrike">
              <a:latin typeface="Times New Roman"/>
            </a:endParaRPr>
          </a:p>
        </p:txBody>
      </p:sp>
      <p:sp>
        <p:nvSpPr>
          <p:cNvPr id="81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rIns="90000" tIns="45000" bIns="45000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82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A6F0402-5AD6-4197-A48C-641403FAE042}" type="slidenum">
              <a:rPr b="0" lang="es-ES" sz="1800" spc="-1" strike="noStrike">
                <a:solidFill>
                  <a:srgbClr val="ffffff"/>
                </a:solidFill>
                <a:latin typeface="Georgia"/>
              </a:rPr>
              <a:t>&lt;número&gt;</a:t>
            </a:fld>
            <a:endParaRPr b="0" lang="es-E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socialenterprise.es/programas/categoria/empresas-sociales-espana/" TargetMode="External"/><Relationship Id="rId2" Type="http://schemas.openxmlformats.org/officeDocument/2006/relationships/hyperlink" Target="https://socialenterprise.es/programas/categoria/empresas-sociales-espana/" TargetMode="External"/><Relationship Id="rId3" Type="http://schemas.openxmlformats.org/officeDocument/2006/relationships/hyperlink" Target="https://socialenterprise.es/emprendedores-sociales-espanoles-ejemplos/" TargetMode="External"/><Relationship Id="rId4" Type="http://schemas.openxmlformats.org/officeDocument/2006/relationships/hyperlink" Target="https://socialenterprise.es/emprendedores-sociales-espanoles-ejemplos/" TargetMode="External"/><Relationship Id="rId5" Type="http://schemas.openxmlformats.org/officeDocument/2006/relationships/hyperlink" Target="https://socialenterprise.es/ejemplos-empresas-sociales" TargetMode="External"/><Relationship Id="rId6" Type="http://schemas.openxmlformats.org/officeDocument/2006/relationships/hyperlink" Target="https://socialenterprise.es/ejemplos-empresas-sociales" TargetMode="External"/><Relationship Id="rId7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401920"/>
            <a:ext cx="845784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Trebuchet MS"/>
              </a:rPr>
              <a:t>EL ENTORNO DE LA EMPRESA</a:t>
            </a:r>
            <a:endParaRPr b="0" lang="es-ES" sz="4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3899880"/>
            <a:ext cx="495252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6408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424456"/>
                </a:solidFill>
                <a:latin typeface="Georgia"/>
              </a:rPr>
              <a:t>UNIDAD 3</a:t>
            </a:r>
            <a:endParaRPr b="0" lang="es-E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Actividades 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Basándote en tu idea de negocio, contesta al cuestionario de la página 56 y realiza un resumen de los datos obtenidos.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El Covid-19 y tu sector (detecta tus tendencias)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Analiza el macro y el micro de tu producto y si le puede afectar la pandemia actual.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4. ANÁLISIS DE LA COMPETENCIA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En la actualidad hemos pasado de un entorno sencillo y no cambiante a otro entorno dinámico, donde todo cambia muy deprisa y hay que reaccionar rápidamente a la competencia.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Desconocer qué competencia existe o no saber qué está haciendo puede hacer peligrar el proyecto de empresa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2800" spc="-1" strike="noStrike" u="sng">
                <a:solidFill>
                  <a:srgbClr val="000000"/>
                </a:solidFill>
                <a:uFillTx/>
                <a:latin typeface="Georgia"/>
              </a:rPr>
              <a:t>¿Qué necesito saber de la competencia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?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(Página 61)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424456"/>
                </a:solidFill>
                <a:latin typeface="Trebuchet MS"/>
              </a:rPr>
              <a:t>¿Qué necesito saber de la competencia?</a:t>
            </a:r>
            <a:endParaRPr b="0" lang="es-ES" sz="3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Cuantos son y cómo se llaman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Qué venden o servicio prestan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Cuanto venden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Precios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Cómo hacen la promoción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La distribución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Satisfacción y atención al cliente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Estrategias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DAFO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1196640"/>
            <a:ext cx="822924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5. EL ANÁLISIS DAFO DEL ENTORNO Y LA EMPRESA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Una vez analizado el entorno general y específico de nuestra idea de negocio, toca realizar un </a:t>
            </a:r>
            <a:r>
              <a:rPr b="1" i="1" lang="es-ES" sz="2400" spc="-1" strike="noStrike">
                <a:solidFill>
                  <a:srgbClr val="000000"/>
                </a:solidFill>
                <a:latin typeface="Georgia"/>
              </a:rPr>
              <a:t>análisis global de nuestra empresa y del entorno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que le rodea.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DAFO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, lo que pretende es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analizar del entorno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qué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oportunidades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nos ofrece y qué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amenazas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existen (análisis externo), y por otro, cuáles son las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fortalezas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y las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debilidades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 internas de la empresa frente a ese entorno ( análisis interno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).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Table 1"/>
          <p:cNvGraphicFramePr/>
          <p:nvPr/>
        </p:nvGraphicFramePr>
        <p:xfrm>
          <a:off x="457200" y="907920"/>
          <a:ext cx="8229240" cy="5329080"/>
        </p:xfrm>
        <a:graphic>
          <a:graphicData uri="http://schemas.openxmlformats.org/drawingml/2006/table">
            <a:tbl>
              <a:tblPr/>
              <a:tblGrid>
                <a:gridCol w="2098440"/>
                <a:gridCol w="6130800"/>
              </a:tblGrid>
              <a:tr h="1314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Fortalezas (internas)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b5d3d"/>
                      </a:solidFill>
                    </a:lnL>
                    <a:lnR w="12240">
                      <a:solidFill>
                        <a:srgbClr val="8b5d3d"/>
                      </a:solidFill>
                    </a:lnR>
                    <a:lnT w="12240">
                      <a:solidFill>
                        <a:srgbClr val="8b5d3d"/>
                      </a:solidFill>
                    </a:lnT>
                    <a:lnB w="12240">
                      <a:solidFill>
                        <a:srgbClr val="8b5d3d"/>
                      </a:solidFill>
                    </a:lnB>
                    <a:solidFill>
                      <a:srgbClr val="ede9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Puntos fuertes frente a otras empresas: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Ofrecer un producto de calidad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Atención exclusiva al cliente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Conocimiento del sector,……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b5d3d"/>
                      </a:solidFill>
                    </a:lnL>
                    <a:lnR w="12240">
                      <a:solidFill>
                        <a:srgbClr val="8b5d3d"/>
                      </a:solidFill>
                    </a:lnR>
                    <a:lnT w="12240">
                      <a:solidFill>
                        <a:srgbClr val="8b5d3d"/>
                      </a:solidFill>
                    </a:lnT>
                    <a:lnB w="12240">
                      <a:solidFill>
                        <a:srgbClr val="8b5d3d"/>
                      </a:solidFill>
                    </a:lnB>
                    <a:solidFill>
                      <a:srgbClr val="ede9e8"/>
                    </a:solidFill>
                  </a:tcPr>
                </a:tc>
              </a:tr>
              <a:tr h="1314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Debilidades (internas)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b5d3d"/>
                      </a:solidFill>
                    </a:lnL>
                    <a:lnR w="12240">
                      <a:solidFill>
                        <a:srgbClr val="8b5d3d"/>
                      </a:solidFill>
                    </a:lnR>
                    <a:lnT w="12240">
                      <a:solidFill>
                        <a:srgbClr val="8b5d3d"/>
                      </a:solidFill>
                    </a:lnT>
                    <a:lnB w="12240">
                      <a:solidFill>
                        <a:srgbClr val="8b5d3d"/>
                      </a:solidFill>
                    </a:lnB>
                    <a:solidFill>
                      <a:srgbClr val="dad1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Puntos débiles que hacen tener una posición desfavorable: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Ser nuevo en el sector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No disponer de tecnología más eficiente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Ausencia de capital suficiente,……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b5d3d"/>
                      </a:solidFill>
                    </a:lnL>
                    <a:lnR w="12240">
                      <a:solidFill>
                        <a:srgbClr val="8b5d3d"/>
                      </a:solidFill>
                    </a:lnR>
                    <a:lnT w="12240">
                      <a:solidFill>
                        <a:srgbClr val="8b5d3d"/>
                      </a:solidFill>
                    </a:lnT>
                    <a:lnB w="12240">
                      <a:solidFill>
                        <a:srgbClr val="8b5d3d"/>
                      </a:solidFill>
                    </a:lnB>
                    <a:solidFill>
                      <a:srgbClr val="dad1ce"/>
                    </a:solidFill>
                  </a:tcPr>
                </a:tc>
              </a:tr>
              <a:tr h="1314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Oportunidades (externas)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b5d3d"/>
                      </a:solidFill>
                    </a:lnL>
                    <a:lnR w="12240">
                      <a:solidFill>
                        <a:srgbClr val="8b5d3d"/>
                      </a:solidFill>
                    </a:lnR>
                    <a:lnT w="12240">
                      <a:solidFill>
                        <a:srgbClr val="8b5d3d"/>
                      </a:solidFill>
                    </a:lnT>
                    <a:lnB w="12240">
                      <a:solidFill>
                        <a:srgbClr val="8b5d3d"/>
                      </a:solidFill>
                    </a:lnB>
                    <a:solidFill>
                      <a:srgbClr val="ede9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Posibles nichos de negocios: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Un mercado nuevo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Clientes desatendidos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Cambios en el estilo de vida y consumo,…..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b5d3d"/>
                      </a:solidFill>
                    </a:lnL>
                    <a:lnR w="12240">
                      <a:solidFill>
                        <a:srgbClr val="8b5d3d"/>
                      </a:solidFill>
                    </a:lnR>
                    <a:lnT w="12240">
                      <a:solidFill>
                        <a:srgbClr val="8b5d3d"/>
                      </a:solidFill>
                    </a:lnT>
                    <a:lnB w="12240">
                      <a:solidFill>
                        <a:srgbClr val="8b5d3d"/>
                      </a:solidFill>
                    </a:lnB>
                    <a:solidFill>
                      <a:srgbClr val="ede9e8"/>
                    </a:solidFill>
                  </a:tcPr>
                </a:tc>
              </a:tr>
              <a:tr h="1387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Amenazas (externas)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b5d3d"/>
                      </a:solidFill>
                    </a:lnL>
                    <a:lnR w="12240">
                      <a:solidFill>
                        <a:srgbClr val="8b5d3d"/>
                      </a:solidFill>
                    </a:lnR>
                    <a:lnT w="12240">
                      <a:solidFill>
                        <a:srgbClr val="8b5d3d"/>
                      </a:solidFill>
                    </a:lnT>
                    <a:lnB w="12240">
                      <a:solidFill>
                        <a:srgbClr val="8b5d3d"/>
                      </a:solidFill>
                    </a:lnB>
                    <a:solidFill>
                      <a:srgbClr val="dad1ce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Son factores que ponen en peligro la supervivencia de la empresa: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Competencia con productos más baratos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Cambios en los gustos de los consumidores</a:t>
                      </a:r>
                      <a:endParaRPr b="0" lang="es-ES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Char char="-"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Escasez de financiación de los bancos,…..</a:t>
                      </a:r>
                      <a:endParaRPr b="0" lang="es-ES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8b5d3d"/>
                      </a:solidFill>
                    </a:lnL>
                    <a:lnR w="12240">
                      <a:solidFill>
                        <a:srgbClr val="8b5d3d"/>
                      </a:solidFill>
                    </a:lnR>
                    <a:lnT w="12240">
                      <a:solidFill>
                        <a:srgbClr val="8b5d3d"/>
                      </a:solidFill>
                    </a:lnT>
                    <a:lnB w="12240">
                      <a:solidFill>
                        <a:srgbClr val="8b5d3d"/>
                      </a:solidFill>
                    </a:lnB>
                    <a:solidFill>
                      <a:srgbClr val="dad1c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Actividades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Lectura y comentario del artículo página 75: Aproximación al contexto económico español y de la UE.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Contesta a las preguntas de los dos artículos y comentar en clase.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23640" y="764640"/>
            <a:ext cx="8373240" cy="122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424456"/>
                </a:solidFill>
                <a:latin typeface="Trebuchet MS"/>
              </a:rPr>
              <a:t>6. LOCALIZACIÓN DEL PROYECTO EMPRESARIAL</a:t>
            </a: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.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95640" y="1989000"/>
            <a:ext cx="8290800" cy="458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Hay buenas ideas de negocio que fracasan en su intento al equivocarse en el lugar dónde ubicar la empresa.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2000" spc="-1" strike="noStrike" u="sng">
                <a:solidFill>
                  <a:srgbClr val="000000"/>
                </a:solidFill>
                <a:uFillTx/>
                <a:latin typeface="Georgia"/>
              </a:rPr>
              <a:t>Factores de localización</a:t>
            </a: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: 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Sector industrial o servicios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Costes y características del local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Demanda de la zona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Competencia de la zona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Comunicaciones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Legislación y ayudas públicas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Recursos humanos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Georgia"/>
              </a:rPr>
              <a:t>¿</a:t>
            </a:r>
            <a:r>
              <a:rPr b="1" lang="es-ES" sz="2000" spc="-1" strike="noStrike">
                <a:solidFill>
                  <a:srgbClr val="000000"/>
                </a:solidFill>
                <a:latin typeface="Georgia"/>
              </a:rPr>
              <a:t>Qué factores consideras más importantes para tu idea de negocio? Razona la respuesta</a:t>
            </a: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908640"/>
            <a:ext cx="8229240" cy="107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8. LA RESPONSABILIDAD SOCIAL CORPORATIVA.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Hemos visto que la relación entre las empresas y el entorno tiene una doble dirección: </a:t>
            </a:r>
            <a:r>
              <a:rPr b="1" lang="es-ES" sz="2800" spc="-1" strike="noStrike">
                <a:solidFill>
                  <a:srgbClr val="000000"/>
                </a:solidFill>
                <a:latin typeface="Georgia"/>
              </a:rPr>
              <a:t>el entorno influye en la empresa 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y la empresa influye en el entorno, y por ello, </a:t>
            </a:r>
            <a:r>
              <a:rPr b="1" lang="es-ES" sz="2800" spc="-1" strike="noStrike">
                <a:solidFill>
                  <a:srgbClr val="000000"/>
                </a:solidFill>
                <a:latin typeface="Georgia"/>
              </a:rPr>
              <a:t>las empresas tienen una responsabilidad  sobre él.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173" name="Table 3"/>
          <p:cNvGraphicFramePr/>
          <p:nvPr/>
        </p:nvGraphicFramePr>
        <p:xfrm>
          <a:off x="705240" y="5038200"/>
          <a:ext cx="7920360" cy="1151640"/>
        </p:xfrm>
        <a:graphic>
          <a:graphicData uri="http://schemas.openxmlformats.org/drawingml/2006/table">
            <a:tbl>
              <a:tblPr/>
              <a:tblGrid>
                <a:gridCol w="2640240"/>
                <a:gridCol w="2640240"/>
                <a:gridCol w="2640240"/>
              </a:tblGrid>
              <a:tr h="448920">
                <a:tc>
                  <a:tcPr marL="91440" marR="91440">
                    <a:lnL w="12240">
                      <a:solidFill>
                        <a:srgbClr val="c4652d"/>
                      </a:solidFill>
                    </a:lnL>
                    <a:lnR w="12240">
                      <a:solidFill>
                        <a:srgbClr val="c4652d"/>
                      </a:solidFill>
                    </a:lnR>
                    <a:lnT w="12240">
                      <a:solidFill>
                        <a:srgbClr val="c4652d"/>
                      </a:solidFill>
                    </a:lnT>
                    <a:lnB w="25200">
                      <a:solidFill>
                        <a:srgbClr val="c4652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RESPONSABILIDAD SOCIAL CORPORATIVA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c4652d"/>
                      </a:solidFill>
                    </a:lnL>
                    <a:lnR w="12240">
                      <a:solidFill>
                        <a:srgbClr val="c4652d"/>
                      </a:solidFill>
                    </a:lnR>
                    <a:lnT w="12240">
                      <a:solidFill>
                        <a:srgbClr val="c4652d"/>
                      </a:solidFill>
                    </a:lnT>
                    <a:lnB w="25200">
                      <a:solidFill>
                        <a:srgbClr val="c4652d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c4652d"/>
                      </a:solidFill>
                    </a:lnL>
                    <a:lnR w="12240">
                      <a:solidFill>
                        <a:srgbClr val="c4652d"/>
                      </a:solidFill>
                    </a:lnR>
                    <a:lnT w="12240">
                      <a:solidFill>
                        <a:srgbClr val="c4652d"/>
                      </a:solidFill>
                    </a:lnT>
                    <a:lnB w="25200">
                      <a:solidFill>
                        <a:srgbClr val="c4652d"/>
                      </a:solidFill>
                    </a:lnB>
                    <a:noFill/>
                  </a:tcPr>
                </a:tc>
              </a:tr>
              <a:tr h="351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EMPRESA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c4652d"/>
                      </a:solidFill>
                    </a:lnL>
                    <a:lnR w="12240">
                      <a:solidFill>
                        <a:srgbClr val="c4652d"/>
                      </a:solidFill>
                    </a:lnR>
                    <a:lnT w="12240">
                      <a:solidFill>
                        <a:srgbClr val="c4652d"/>
                      </a:solidFill>
                    </a:lnT>
                    <a:lnB w="12240">
                      <a:solidFill>
                        <a:srgbClr val="c4652d"/>
                      </a:solidFill>
                    </a:lnB>
                    <a:solidFill>
                      <a:srgbClr val="c4652d">
                        <a:alpha val="20000"/>
                      </a:srgbClr>
                    </a:solidFill>
                  </a:tcPr>
                </a:tc>
                <a:tc>
                  <a:tcPr marL="91440" marR="91440">
                    <a:lnL w="12240">
                      <a:solidFill>
                        <a:srgbClr val="c4652d"/>
                      </a:solidFill>
                    </a:lnL>
                    <a:lnR w="12240">
                      <a:solidFill>
                        <a:srgbClr val="c4652d"/>
                      </a:solidFill>
                    </a:lnR>
                    <a:lnT w="12240">
                      <a:solidFill>
                        <a:srgbClr val="c4652d"/>
                      </a:solidFill>
                    </a:lnT>
                    <a:lnB w="12240">
                      <a:solidFill>
                        <a:srgbClr val="c4652d"/>
                      </a:solidFill>
                    </a:lnB>
                    <a:solidFill>
                      <a:srgbClr val="c4652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ENTORNO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c4652d"/>
                      </a:solidFill>
                    </a:lnL>
                    <a:lnR w="12240">
                      <a:solidFill>
                        <a:srgbClr val="c4652d"/>
                      </a:solidFill>
                    </a:lnR>
                    <a:lnT w="12240">
                      <a:solidFill>
                        <a:srgbClr val="c4652d"/>
                      </a:solidFill>
                    </a:lnT>
                    <a:lnB w="12240">
                      <a:solidFill>
                        <a:srgbClr val="c4652d"/>
                      </a:solidFill>
                    </a:lnB>
                    <a:solidFill>
                      <a:srgbClr val="c4652d">
                        <a:alpha val="20000"/>
                      </a:srgbClr>
                    </a:solidFill>
                  </a:tcPr>
                </a:tc>
              </a:tr>
              <a:tr h="351360">
                <a:tc>
                  <a:tcPr marL="91440" marR="91440">
                    <a:lnL w="12240">
                      <a:solidFill>
                        <a:srgbClr val="c4652d"/>
                      </a:solidFill>
                    </a:lnL>
                    <a:lnR w="12240">
                      <a:solidFill>
                        <a:srgbClr val="c4652d"/>
                      </a:solidFill>
                    </a:lnR>
                    <a:lnT w="12240">
                      <a:solidFill>
                        <a:srgbClr val="c4652d"/>
                      </a:solidFill>
                    </a:lnT>
                    <a:lnB w="12240">
                      <a:solidFill>
                        <a:srgbClr val="c4652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rgbClr val="000000"/>
                          </a:solidFill>
                          <a:latin typeface="Georgia"/>
                        </a:rPr>
                        <a:t>OPORTUNIDAD Y AMENAZAS</a:t>
                      </a:r>
                      <a:endParaRPr b="0" lang="es-E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c4652d"/>
                      </a:solidFill>
                    </a:lnL>
                    <a:lnR w="12240">
                      <a:solidFill>
                        <a:srgbClr val="c4652d"/>
                      </a:solidFill>
                    </a:lnR>
                    <a:lnT w="12240">
                      <a:solidFill>
                        <a:srgbClr val="c4652d"/>
                      </a:solidFill>
                    </a:lnT>
                    <a:lnB w="12240">
                      <a:solidFill>
                        <a:srgbClr val="c4652d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c4652d"/>
                      </a:solidFill>
                    </a:lnL>
                    <a:lnR w="12240">
                      <a:solidFill>
                        <a:srgbClr val="c4652d"/>
                      </a:solidFill>
                    </a:lnR>
                    <a:lnT w="12240">
                      <a:solidFill>
                        <a:srgbClr val="c4652d"/>
                      </a:solidFill>
                    </a:lnT>
                    <a:lnB w="12240">
                      <a:solidFill>
                        <a:srgbClr val="c4652d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" name="CustomShape 4"/>
          <p:cNvSpPr/>
          <p:nvPr/>
        </p:nvSpPr>
        <p:spPr>
          <a:xfrm flipV="1">
            <a:off x="1800360" y="5184000"/>
            <a:ext cx="143964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5"/>
          <p:cNvSpPr/>
          <p:nvPr/>
        </p:nvSpPr>
        <p:spPr>
          <a:xfrm>
            <a:off x="5976360" y="5184000"/>
            <a:ext cx="1223640" cy="21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6"/>
          <p:cNvSpPr/>
          <p:nvPr/>
        </p:nvSpPr>
        <p:spPr>
          <a:xfrm flipH="1">
            <a:off x="5976000" y="5904360"/>
            <a:ext cx="1223640" cy="14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7"/>
          <p:cNvSpPr/>
          <p:nvPr/>
        </p:nvSpPr>
        <p:spPr>
          <a:xfrm flipH="1" flipV="1">
            <a:off x="1872000" y="5903640"/>
            <a:ext cx="1439640" cy="14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1052640"/>
            <a:ext cx="8229240" cy="552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La RSC es </a:t>
            </a:r>
            <a:r>
              <a:rPr b="0" i="1" lang="es-ES" sz="2400" spc="-1" strike="noStrike">
                <a:solidFill>
                  <a:srgbClr val="000000"/>
                </a:solidFill>
                <a:latin typeface="Georgia"/>
              </a:rPr>
              <a:t>una forma de gestión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que se define como una </a:t>
            </a:r>
            <a:r>
              <a:rPr b="0" i="1" lang="es-ES" sz="2400" spc="-1" strike="noStrike">
                <a:solidFill>
                  <a:srgbClr val="000000"/>
                </a:solidFill>
                <a:latin typeface="Georgia"/>
              </a:rPr>
              <a:t>empresa ética y transparente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con todos los públicos y se caracteriza por el establecimiento de objetivos empresariales para impulsar :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el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desarrollo sostenible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de la sociedad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-"/>
            </a:pP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preservando sus recursos ambientales y culturales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para las generaciones futuras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respetando la diversidad 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promoviendo la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reducción de las desigualdades 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sociales</a:t>
            </a: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1412640"/>
            <a:ext cx="8229240" cy="516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83640" y="2925000"/>
            <a:ext cx="2088000" cy="1346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Ámbitos de actuación de la RSC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636000" y="1917000"/>
            <a:ext cx="4680000" cy="4032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Los derechos h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umanos: no discriminación, lucha contra la explotación infantil, etc.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Derechos laborales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: seguridad, igualdad de oportunidades, etc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Sociedad,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 apoyo a instituciones sociales, lucha contra la corrupción, etc.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Económica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, empleo estable, contratos justos y equitativos.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Medioambientales,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 residuos, impacto en el medio ambiente, respeto por la biodiversidad, etc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771640" y="3598200"/>
            <a:ext cx="79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OBJETIVOS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Conocer los factores del entorno general y el específico que afectan a la empresa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Realizar un estudio de la competencia directa de la empresa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Realizar un estudio DAFO del entorno de la empresa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Definir la misión, visión y valores de la empresa.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Tomar una decisión sobre la localización de la empresa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Sensibilizar sobre la responsabilidad social y corporativa de las empresas del entorno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424456"/>
                </a:solidFill>
                <a:latin typeface="Trebuchet MS"/>
              </a:rPr>
              <a:t>8.1 La empresa social o emprendimiento social</a:t>
            </a:r>
            <a:endParaRPr b="0" lang="es-ES" sz="3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Son empresas que venden productos para obtener una rentabilidad y mantenerse en el mercado.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Pero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el producto es “social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”, se intenta resolver un problema social o medioambiental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La misión  social es más importante que la  rentabilidad  y el reparto de dividendos. La empresa existe si es capaz de solucionar el problema no si da beneficios.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100" spc="-1" strike="noStrike" u="sng">
                <a:solidFill>
                  <a:srgbClr val="67afbd"/>
                </a:solidFill>
                <a:uFillTx/>
                <a:latin typeface="Georgia"/>
                <a:hlinkClick r:id="rId1"/>
              </a:rPr>
              <a:t>https://socialenterprise.es/programas/categoria/empresas-sociales-espana</a:t>
            </a:r>
            <a:r>
              <a:rPr b="0" lang="es-ES" sz="2100" spc="-1" strike="noStrike" u="sng">
                <a:solidFill>
                  <a:srgbClr val="67afbd"/>
                </a:solidFill>
                <a:uFillTx/>
                <a:latin typeface="Georgia"/>
                <a:hlinkClick r:id="rId2"/>
              </a:rPr>
              <a:t>/</a:t>
            </a:r>
            <a:endParaRPr b="0" lang="es-ES" sz="21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1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100" spc="-1" strike="noStrike" u="sng">
                <a:solidFill>
                  <a:srgbClr val="67afbd"/>
                </a:solidFill>
                <a:uFillTx/>
                <a:latin typeface="Georgia"/>
                <a:hlinkClick r:id="rId3"/>
              </a:rPr>
              <a:t>https://socialenterprise.es/emprendedores-sociales-espanoles-ejemplos</a:t>
            </a:r>
            <a:r>
              <a:rPr b="0" lang="es-ES" sz="2100" spc="-1" strike="noStrike" u="sng">
                <a:solidFill>
                  <a:srgbClr val="67afbd"/>
                </a:solidFill>
                <a:uFillTx/>
                <a:latin typeface="Georgia"/>
                <a:hlinkClick r:id="rId4"/>
              </a:rPr>
              <a:t>/</a:t>
            </a:r>
            <a:endParaRPr b="0" lang="es-ES" sz="21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1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100" spc="-1" strike="noStrike" u="sng">
                <a:solidFill>
                  <a:srgbClr val="67afbd"/>
                </a:solidFill>
                <a:uFillTx/>
                <a:latin typeface="Georgia"/>
                <a:hlinkClick r:id="rId5"/>
              </a:rPr>
              <a:t>https://</a:t>
            </a:r>
            <a:r>
              <a:rPr b="0" lang="es-ES" sz="2100" spc="-1" strike="noStrike" u="sng">
                <a:solidFill>
                  <a:srgbClr val="67afbd"/>
                </a:solidFill>
                <a:uFillTx/>
                <a:latin typeface="Georgia"/>
                <a:hlinkClick r:id="rId6"/>
              </a:rPr>
              <a:t>socialenterprise.es/ejemplos-empresas-sociales</a:t>
            </a:r>
            <a:endParaRPr b="0" lang="es-ES" sz="21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1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1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1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ACTIVIDAD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Vamos a imaginar que queremos crear una empresa social, es decir, vamos a intentar solucionar un problema social actual.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A partir de tu idea de negocio, busca redefinir la idea inicial para pasar de una empresa que busca como objetivo principal el autoempleo y los beneficios a otra que quiere principalmente el bien social. 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1.- EL ENTORNO GENERAL DE LAS EMPRESAS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Las empresas no viven aisladas del mundo, sino que se desenvuelven en </a:t>
            </a:r>
            <a:r>
              <a:rPr b="1" lang="es-ES" sz="2400" spc="-1" strike="noStrike">
                <a:solidFill>
                  <a:srgbClr val="000000"/>
                </a:solidFill>
                <a:latin typeface="Georgia"/>
              </a:rPr>
              <a:t>un entorno que les afecta en su actividad diaria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 ( legislación, crisis económicas, crecimiento, demografía, nuevas tecnologías.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5640" y="1052640"/>
            <a:ext cx="8290800" cy="552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2200" spc="-1" strike="noStrike">
                <a:solidFill>
                  <a:srgbClr val="000000"/>
                </a:solidFill>
                <a:latin typeface="Georgia"/>
              </a:rPr>
              <a:t>Factores políticos-legales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Sistema político y de gobierno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La legislación que afecta a la actividad de las empresas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2200" spc="-1" strike="noStrike">
                <a:solidFill>
                  <a:srgbClr val="000000"/>
                </a:solidFill>
                <a:latin typeface="Georgia"/>
              </a:rPr>
              <a:t>Factores económicos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Momento del ciclo económico o de crisis económica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Situación del mercado laboral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Tipo de interés de la banca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Tasa de inflación o IPC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Renta disponible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2200" spc="-1" strike="noStrike">
                <a:solidFill>
                  <a:srgbClr val="000000"/>
                </a:solidFill>
                <a:latin typeface="Georgia"/>
              </a:rPr>
              <a:t>Factores socio culturales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Estilos de vida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Cambios sociales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Situación demográfica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lang="es-ES" sz="2200" spc="-1" strike="noStrike">
                <a:solidFill>
                  <a:srgbClr val="000000"/>
                </a:solidFill>
                <a:latin typeface="Georgia"/>
              </a:rPr>
              <a:t>Factores tecnológicos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Niveles de desarrollo tecnológico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200" spc="-1" strike="noStrike">
                <a:solidFill>
                  <a:srgbClr val="000000"/>
                </a:solidFill>
                <a:latin typeface="Georgia"/>
              </a:rPr>
              <a:t>Nivel de inversión en I+D+I</a:t>
            </a: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67640" y="1052640"/>
            <a:ext cx="8218800" cy="552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67640" y="3429000"/>
            <a:ext cx="1728000" cy="1079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Tipos de entornos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2339640" y="1845000"/>
            <a:ext cx="2880000" cy="1583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Entorno general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( macro)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Entorno específico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( micro)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339640" y="4653000"/>
            <a:ext cx="2880000" cy="1511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Entorno sencillo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Entorno cambiante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5580000" y="1845000"/>
            <a:ext cx="2880000" cy="1429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Afecta a todas las empresas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Afecta a las empresas de un sector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5580000" y="4653000"/>
            <a:ext cx="2498040" cy="1511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No se producen apenas cambios.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Es dinámico, hay que estar alerta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 flipV="1">
            <a:off x="1331640" y="2636280"/>
            <a:ext cx="100764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8"/>
          <p:cNvSpPr/>
          <p:nvPr/>
        </p:nvSpPr>
        <p:spPr>
          <a:xfrm>
            <a:off x="1403640" y="4509000"/>
            <a:ext cx="9140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9"/>
          <p:cNvSpPr/>
          <p:nvPr/>
        </p:nvSpPr>
        <p:spPr>
          <a:xfrm flipV="1">
            <a:off x="5220000" y="2626920"/>
            <a:ext cx="35964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0"/>
          <p:cNvSpPr/>
          <p:nvPr/>
        </p:nvSpPr>
        <p:spPr>
          <a:xfrm>
            <a:off x="4860000" y="5326200"/>
            <a:ext cx="57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23640" y="980640"/>
            <a:ext cx="8362800" cy="122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2. TIPOS DE ENTORNOS: SENCILLO -CAMBIANTE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El entorno lo podemos clasifica en función de los tipos de cambios que se producen: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-"/>
            </a:pPr>
            <a:r>
              <a:rPr b="1" i="1" lang="es-ES" sz="2400" spc="-1" strike="noStrike">
                <a:solidFill>
                  <a:srgbClr val="000000"/>
                </a:solidFill>
                <a:latin typeface="Georgia"/>
              </a:rPr>
              <a:t>Entorno sencillo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 es aquél donde se producen pocos cambios y es más fácil reaccionar a él.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1" i="1" lang="es-ES" sz="2400" spc="-1" strike="noStrike">
                <a:solidFill>
                  <a:srgbClr val="000000"/>
                </a:solidFill>
                <a:latin typeface="Georgia"/>
              </a:rPr>
              <a:t>- Entorno cambiante</a:t>
            </a:r>
            <a:r>
              <a:rPr b="0" lang="es-ES" sz="2400" spc="-1" strike="noStrike">
                <a:solidFill>
                  <a:srgbClr val="000000"/>
                </a:solidFill>
                <a:latin typeface="Georgia"/>
              </a:rPr>
              <a:t>, dinámico, es aquél donde no paran de sucederse cambios, donde la competencia no para de innovar y hay que reaccionar ante ella.</a:t>
            </a: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67640" y="620640"/>
            <a:ext cx="8218800" cy="595332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11640" y="1227960"/>
            <a:ext cx="1800000" cy="914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Estabilidad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636000" y="1227960"/>
            <a:ext cx="4680000" cy="914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No cambia fácilmente o es fácil de predecir lo que va a pasar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611640" y="2637000"/>
            <a:ext cx="1800000" cy="914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Complejidad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611640" y="3954600"/>
            <a:ext cx="1800000" cy="914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Integración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611640" y="5032440"/>
            <a:ext cx="1800000" cy="1060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Hostilidad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3636000" y="2637000"/>
            <a:ext cx="4680000" cy="914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Cuando los conocimientos que se requieren son simples o más complejos y hay que actualizarse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>
            <a:off x="3780000" y="3954600"/>
            <a:ext cx="4536000" cy="9140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Vender en un solo mercado o si fabrican o venden en varios mercados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6" name="CustomShape 9"/>
          <p:cNvSpPr/>
          <p:nvPr/>
        </p:nvSpPr>
        <p:spPr>
          <a:xfrm>
            <a:off x="3780000" y="5032440"/>
            <a:ext cx="4536000" cy="1060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No hay apenas competencia o bien hay un entorno hostil cuando la competencia no para de introducir innovaciones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7" name="CustomShape 10"/>
          <p:cNvSpPr/>
          <p:nvPr/>
        </p:nvSpPr>
        <p:spPr>
          <a:xfrm>
            <a:off x="2411640" y="1685160"/>
            <a:ext cx="100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1"/>
          <p:cNvSpPr/>
          <p:nvPr/>
        </p:nvSpPr>
        <p:spPr>
          <a:xfrm>
            <a:off x="2411640" y="3094200"/>
            <a:ext cx="100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2411640" y="4411800"/>
            <a:ext cx="122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2411640" y="5563080"/>
            <a:ext cx="122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836640"/>
            <a:ext cx="8229240" cy="107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3.- EL ENTORNO ESPECÍFICO DEL SECTOR.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989000"/>
            <a:ext cx="8229240" cy="458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A las empresas también les afectan una serie de factores más concretos propios de su sector.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755640" y="3861000"/>
            <a:ext cx="2376000" cy="1439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Georgia"/>
              </a:rPr>
              <a:t>Factores propios del sector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3924000" y="3429000"/>
            <a:ext cx="4464000" cy="2592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Georgia"/>
              </a:rPr>
              <a:t>Los competidores 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que ya existen o pueden entrar.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Georgia"/>
              </a:rPr>
              <a:t>Los proveedores 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de materias primas y de suministros.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Georgia"/>
              </a:rPr>
              <a:t>Los clientes 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y su poder a la hora de negociar el precio.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s-ES" sz="1800" spc="-1" strike="noStrike">
                <a:solidFill>
                  <a:srgbClr val="000000"/>
                </a:solidFill>
                <a:latin typeface="Georgia"/>
              </a:rPr>
              <a:t>El producto</a:t>
            </a:r>
            <a:r>
              <a:rPr b="0" lang="es-ES" sz="1800" spc="-1" strike="noStrike">
                <a:solidFill>
                  <a:srgbClr val="000000"/>
                </a:solidFill>
                <a:latin typeface="Georgia"/>
              </a:rPr>
              <a:t>: la similitud y diferencia con otros del sector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3132000" y="4581000"/>
            <a:ext cx="64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908640"/>
            <a:ext cx="8229240" cy="79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s-ES" sz="4000" spc="-1" strike="noStrike">
                <a:solidFill>
                  <a:srgbClr val="424456"/>
                </a:solidFill>
                <a:latin typeface="Trebuchet MS"/>
              </a:rPr>
              <a:t>Fuerzas competitiva (M. Porter)</a:t>
            </a:r>
            <a:endParaRPr b="0" lang="es-E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2133000"/>
            <a:ext cx="8229240" cy="444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Grado de competencia entre empresas actuales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Posibilidad de entrada de nuevos competidores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Amenaza de otros productos sustitutivos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Poder de negociación de proveedores y clientes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Georgia"/>
              </a:rPr>
              <a:t>(mirar ejemplo resuelto página 56)</a:t>
            </a:r>
            <a:endParaRPr b="0" lang="es-E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287</TotalTime>
  <Application>LibreOffice/6.0.7.3$Linux_X86_64 LibreOffice_project/00m0$Build-3</Application>
  <Words>1246</Words>
  <Paragraphs>170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2015-09-17T10:37:34Z</dcterms:created>
  <dc:creator>Pilar</dc:creator>
  <dc:description/>
  <dc:language>es-ES</dc:language>
  <cp:lastModifiedBy/>
  <dcterms:modified xsi:type="dcterms:W3CDTF">2020-11-03T08:23:12Z</dcterms:modified>
  <cp:revision>45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