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Trebuchet MS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5749DFC-E3C4-4473-B4A3-AA997B8EAEB8}" type="datetime">
              <a:rPr b="0" lang="es-ES" sz="800" spc="-1" strike="noStrike">
                <a:solidFill>
                  <a:srgbClr val="438086"/>
                </a:solidFill>
                <a:latin typeface="Georgia"/>
              </a:rPr>
              <a:t>30/10/20</a:t>
            </a:fld>
            <a:endParaRPr b="0" lang="es-ES" sz="8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6F5A0C-F451-4C4C-976A-AF15E7D9D9F0}" type="slidenum">
              <a:rPr b="0" lang="es-ES" sz="1800" spc="-1" strike="noStrike">
                <a:solidFill>
                  <a:srgbClr val="ffffff"/>
                </a:solidFill>
                <a:latin typeface="Georgi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53548a"/>
                </a:solidFill>
                <a:latin typeface="Georgia"/>
              </a:rPr>
              <a:t>Segundo nivel del esquema</a:t>
            </a:r>
            <a:endParaRPr b="0" lang="es-ES" sz="2400" spc="-1" strike="noStrike">
              <a:solidFill>
                <a:srgbClr val="53548a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53548a"/>
                </a:solidFill>
                <a:latin typeface="Georgia"/>
              </a:rPr>
              <a:t>Tercer nivel del esquema</a:t>
            </a:r>
            <a:endParaRPr b="0" lang="es-ES" sz="2200" spc="-1" strike="noStrike">
              <a:solidFill>
                <a:srgbClr val="53548a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Cuarto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Quinto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Sexto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Séptimo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Haga clic para modificar el estilo de título del patrón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Haga clic para modificar el estilo de texto del patrón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s-ES" sz="2600" spc="-1" strike="noStrike">
                <a:solidFill>
                  <a:srgbClr val="438086"/>
                </a:solidFill>
                <a:latin typeface="Georgia"/>
              </a:rPr>
              <a:t>Segundo nivel</a:t>
            </a:r>
            <a:endParaRPr b="0" lang="es-ES" sz="26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s-ES" sz="2400" spc="-1" strike="noStrike">
                <a:solidFill>
                  <a:srgbClr val="53548a"/>
                </a:solidFill>
                <a:latin typeface="Georgia"/>
              </a:rPr>
              <a:t>Tercer nivel</a:t>
            </a:r>
            <a:endParaRPr b="0" lang="es-ES" sz="2400" spc="-1" strike="noStrike">
              <a:solidFill>
                <a:srgbClr val="53548a"/>
              </a:solidFill>
              <a:latin typeface="Georgia"/>
            </a:endParaRPr>
          </a:p>
          <a:p>
            <a:pPr lvl="3" marL="1179720" indent="-200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s-ES" sz="2200" spc="-1" strike="noStrike">
                <a:solidFill>
                  <a:srgbClr val="53548a"/>
                </a:solidFill>
                <a:latin typeface="Georgia"/>
              </a:rPr>
              <a:t>Cuarto nivel</a:t>
            </a:r>
            <a:endParaRPr b="0" lang="es-ES" sz="2200" spc="-1" strike="noStrike">
              <a:solidFill>
                <a:srgbClr val="a04da3"/>
              </a:solidFill>
              <a:latin typeface="Georgia"/>
            </a:endParaRPr>
          </a:p>
          <a:p>
            <a:pPr lvl="4" marL="138996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Quinto nivel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</p:txBody>
      </p:sp>
      <p:sp>
        <p:nvSpPr>
          <p:cNvPr id="80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1B6E521-5CE5-48A3-8F91-5C496510A94A}" type="datetime">
              <a:rPr b="0" lang="es-ES" sz="800" spc="-1" strike="noStrike">
                <a:solidFill>
                  <a:srgbClr val="438086"/>
                </a:solidFill>
                <a:latin typeface="Georgia"/>
              </a:rPr>
              <a:t>30/10/20</a:t>
            </a:fld>
            <a:endParaRPr b="0" lang="es-ES" sz="800" spc="-1" strike="noStrike">
              <a:latin typeface="Times New Roman"/>
            </a:endParaRPr>
          </a:p>
        </p:txBody>
      </p:sp>
      <p:sp>
        <p:nvSpPr>
          <p:cNvPr id="81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82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B82FDC-D1E6-46EB-B2A5-FA24FAAFD890}" type="slidenum">
              <a:rPr b="0" lang="es-ES" sz="1800" spc="-1" strike="noStrike">
                <a:solidFill>
                  <a:srgbClr val="ffffff"/>
                </a:solidFill>
                <a:latin typeface="Georgi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informacion.es/alicante/2020/03/20/demanda-pandemia-duplica-precios-verduras-4770626.html" TargetMode="External"/><Relationship Id="rId2" Type="http://schemas.openxmlformats.org/officeDocument/2006/relationships/hyperlink" Target="https://www.informacion.es/alicante/2020/03/20/demanda-pandemia-duplica-precios-verduras-4770626.html" TargetMode="External"/><Relationship Id="rId3" Type="http://schemas.openxmlformats.org/officeDocument/2006/relationships/hyperlink" Target="https://www.elsaltodiario.com/coronavirus/especular-con-lo-basico-tiempos-alarma" TargetMode="External"/><Relationship Id="rId4" Type="http://schemas.openxmlformats.org/officeDocument/2006/relationships/hyperlink" Target="https://www.informacion.es/alicante/2020/03/20/demanda-pandemia-duplica-precios-verduras-4770626.html" TargetMode="External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Trebuchet MS"/>
              </a:rPr>
              <a:t>EL MERCADO Y LOS CLIENTES</a:t>
            </a:r>
            <a:endParaRPr b="0" lang="es-E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424456"/>
                </a:solidFill>
                <a:latin typeface="Georgia"/>
              </a:rPr>
              <a:t>UNIDAD  2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268640"/>
            <a:ext cx="8229240" cy="53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149120" y="3285000"/>
            <a:ext cx="1656000" cy="14900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Segmentar el mercado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52000" y="2277000"/>
            <a:ext cx="3506400" cy="3240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Significa dividir el mercado de clientes en grupos homogéneos o tipos de clientes que comparten características en común.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Cada segmento del mercado es cada grupo de clientes que comparten unas características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805480" y="4030200"/>
            <a:ext cx="90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340640"/>
            <a:ext cx="8229240" cy="523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1" i="1" lang="es-ES" sz="2800" spc="-1" strike="noStrike">
                <a:solidFill>
                  <a:srgbClr val="000000"/>
                </a:solidFill>
                <a:latin typeface="Georgia"/>
              </a:rPr>
              <a:t>A) Cómo segmentar el mercado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Se debe pensar  qué clientes son los que pueden necesitar o comprar el producto: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Clientes reales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Clientes potenciales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Y a  continuación definimos qué criterios de segmentación o características nos van a servir  para clasificar a los clientes en tipos de clientes( edad, renta, gustos, estilos de vida, geográfico,….)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95640" y="764640"/>
            <a:ext cx="8290800" cy="58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Se debe tener claro qué criterios de segmentación o características nos van a servir para clasificar a los clientes en tipos de clientes. Depende de cada mercado pero se pueden tener como criterios de segmentación: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Geográficos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Provincia, localidad, zona, paises, etc</a:t>
            </a:r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Demográficos</a:t>
            </a: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Sexo, edad, estado civil, etc</a:t>
            </a:r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Económicos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Renta alta, baja, media, etc</a:t>
            </a:r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Profesión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Los que tengan una determinada profesión</a:t>
            </a:r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Psicológicos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Rasgos de personalidad: moda, tradición, innovador,</a:t>
            </a:r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Gustos</a:t>
            </a: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Para cada producto hay unos gustos de consumo</a:t>
            </a:r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Empresa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No es empres, autónomo, pequeña empresa,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grande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,…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23640" y="1052640"/>
            <a:ext cx="8362800" cy="55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i="1" lang="es-ES" sz="2800" spc="-1" strike="noStrike">
                <a:solidFill>
                  <a:srgbClr val="000000"/>
                </a:solidFill>
                <a:latin typeface="Georgia"/>
              </a:rPr>
              <a:t>B/ Estrategias de segmentación.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En función de si utilizamos o no la misma estrategia para todos nuestros segmentos de mercado tenemos 3 posibles estrategias: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Estrategia diferenciada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, se tiene en cuenta las diferencias que definen a cada uno de los segmentos detectados y se crea un producto , línea de productos o marcas para cada uno de ellos.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Estrategia concentrada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,  apuesta por centrarse en un solo segmento de mercado al que se le ofrece un producto o servicio muy adaptado a sus gustos.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"/>
            </a:pP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Estrategia indiferenciada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, se basa en crear un único producto o servicio que cumpla unas características deseadas o necesarias par la mayoría del mercado.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424456"/>
                </a:solidFill>
                <a:latin typeface="Trebuchet MS"/>
              </a:rPr>
              <a:t>4. ESTUDIO DE MERCADO: LOS CLIENTES</a:t>
            </a:r>
            <a:endParaRPr b="0" lang="es-E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¿</a:t>
            </a: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Por qué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es necesario realizar un estudio de mercado? 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Porque muchos negocios </a:t>
            </a:r>
            <a:r>
              <a:rPr b="1" i="1" lang="es-ES" sz="2000" spc="-1" strike="noStrike">
                <a:solidFill>
                  <a:srgbClr val="000000"/>
                </a:solidFill>
                <a:latin typeface="Georgia"/>
              </a:rPr>
              <a:t>fracasan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 no porque el producto sea malo o lo fuese el negocio sino </a:t>
            </a:r>
            <a:r>
              <a:rPr b="1" i="1" lang="es-ES" sz="2000" spc="-1" strike="noStrike">
                <a:solidFill>
                  <a:srgbClr val="000000"/>
                </a:solidFill>
                <a:latin typeface="Georgia"/>
              </a:rPr>
              <a:t>porque no realizaron un estudio de mercado 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que les ofrece información sobre cómo son los </a:t>
            </a:r>
            <a:r>
              <a:rPr b="1" i="1" lang="es-ES" sz="2000" spc="-1" strike="noStrike">
                <a:solidFill>
                  <a:srgbClr val="000000"/>
                </a:solidFill>
                <a:latin typeface="Georgia"/>
              </a:rPr>
              <a:t>clientes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, quién es y qué ofrece la </a:t>
            </a:r>
            <a:r>
              <a:rPr b="1" i="1" lang="es-ES" sz="2000" spc="-1" strike="noStrike">
                <a:solidFill>
                  <a:srgbClr val="000000"/>
                </a:solidFill>
                <a:latin typeface="Georgia"/>
              </a:rPr>
              <a:t>competencia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, si hay otros productos que sean </a:t>
            </a:r>
            <a:r>
              <a:rPr b="1" i="1" lang="es-ES" sz="2000" spc="-1" strike="noStrike">
                <a:solidFill>
                  <a:srgbClr val="000000"/>
                </a:solidFill>
                <a:latin typeface="Georgia"/>
              </a:rPr>
              <a:t>sustitutivos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 o quiénes son los </a:t>
            </a:r>
            <a:r>
              <a:rPr b="1" i="1" lang="es-ES" sz="2000" spc="-1" strike="noStrike">
                <a:solidFill>
                  <a:srgbClr val="000000"/>
                </a:solidFill>
                <a:latin typeface="Georgia"/>
              </a:rPr>
              <a:t>proveedores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 que necesitamos.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51640" y="908640"/>
            <a:ext cx="8434800" cy="566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204000" y="1616760"/>
            <a:ext cx="2520000" cy="914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68462e"/>
                </a:solidFill>
                <a:latin typeface="Georgia"/>
              </a:rPr>
              <a:t>Cliente objetivo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043640" y="3151800"/>
            <a:ext cx="1728000" cy="914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68462e"/>
                </a:solidFill>
                <a:latin typeface="Georgia"/>
              </a:rPr>
              <a:t>Productos sustitutivos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204000" y="5049720"/>
            <a:ext cx="2520000" cy="914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68462e"/>
                </a:solidFill>
                <a:latin typeface="Georgia"/>
              </a:rPr>
              <a:t>Proveedores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6300360" y="3151800"/>
            <a:ext cx="1872000" cy="914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68462e"/>
                </a:solidFill>
                <a:latin typeface="Georgia"/>
              </a:rPr>
              <a:t>Competencia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3492000" y="2925000"/>
            <a:ext cx="1944000" cy="1367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ff0000"/>
                </a:solidFill>
                <a:latin typeface="Georgia"/>
              </a:rPr>
              <a:t>ESTUDIO DE MERCADO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 flipV="1">
            <a:off x="4464000" y="2531160"/>
            <a:ext cx="360" cy="39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8"/>
          <p:cNvSpPr/>
          <p:nvPr/>
        </p:nvSpPr>
        <p:spPr>
          <a:xfrm flipH="1">
            <a:off x="2770920" y="360900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5436000" y="360900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4464000" y="4293000"/>
            <a:ext cx="36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5640" y="620640"/>
            <a:ext cx="8280720" cy="10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424456"/>
                </a:solidFill>
                <a:latin typeface="Trebuchet MS"/>
              </a:rPr>
              <a:t>Análisis de nuestro cliente objetivo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51640" y="1628640"/>
            <a:ext cx="8434800" cy="49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El estudio de mercado nos ayuda a conocer nuestro cliente objetivo o target.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Cuando segmentamos el mercado  ya conseguimos información, pero ahora se debe profundizar y saber más cosas: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53548a"/>
                </a:solidFill>
                <a:latin typeface="Georgia"/>
              </a:rPr>
              <a:t>Datos básicos: edad, estado civil, nacionalidad, et.</a:t>
            </a:r>
            <a:endParaRPr b="0" lang="es-ES" sz="20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53548a"/>
                </a:solidFill>
                <a:latin typeface="Georgia"/>
              </a:rPr>
              <a:t>Datos económicos: nivel de renta</a:t>
            </a:r>
            <a:endParaRPr b="0" lang="es-ES" sz="20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53548a"/>
                </a:solidFill>
                <a:latin typeface="Georgia"/>
              </a:rPr>
              <a:t>Gustos y preferencias : qué gusta, qué no gusta</a:t>
            </a:r>
            <a:endParaRPr b="0" lang="es-ES" sz="20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53548a"/>
                </a:solidFill>
                <a:latin typeface="Georgia"/>
              </a:rPr>
              <a:t>Hábitos de compra: ¿Quién?¿Cómo?¿Cuando?¿Donde?</a:t>
            </a:r>
            <a:endParaRPr b="0" lang="es-ES" sz="20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53548a"/>
                </a:solidFill>
                <a:latin typeface="Georgia"/>
              </a:rPr>
              <a:t>Por qué lo compra: precio, calidad, valores, seguridad, etc..</a:t>
            </a:r>
            <a:endParaRPr b="0" lang="es-ES" sz="20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53548a"/>
                </a:solidFill>
                <a:latin typeface="Georgia"/>
              </a:rPr>
              <a:t>Empresa: Autónomo, pequeña empresa, gran empresa, etc</a:t>
            </a:r>
            <a:endParaRPr b="0" lang="es-ES" sz="2000" spc="-1" strike="noStrike">
              <a:solidFill>
                <a:srgbClr val="53548a"/>
              </a:solidFill>
              <a:latin typeface="Georgia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143000"/>
            <a:ext cx="8229240" cy="77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424456"/>
                </a:solidFill>
                <a:latin typeface="Trebuchet MS"/>
              </a:rPr>
              <a:t>ACTIVIDAD</a:t>
            </a:r>
            <a:endParaRPr b="0" lang="es-E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989000"/>
            <a:ext cx="8229240" cy="458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Una vez tenemos la idea de negocio, vamos a hacer una foto de mi cliente objetivo, para ello: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Vamos a buscar información en internet sobre quién, cómo y dónde compran un producto similar al mío ( si es un producto nuevo tendrás que hacer tú esa foto de tu cliente potencial).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En la página 45 “ Análisis cliente objetivo” nos sirve para hacer un cuadro sobre qué necesito saber 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Después de contestar a estas preguntas, describe brevemente quién es tu cliente objetivo.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Actividad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Teniendo en cuenta quién es tu cliente objetivo vamos a realizar  un guión para  realizar una entrevista de problema para saber si lo que queremos ofrecer realmente está resolviendo un problema a nuestro cliente objetivo( página 44  y busca también en internet). 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Pasa la entrevista a tus compañeros de clase y realiza un resumen de los resultados.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¿Te ha dado información que te haga modificar tu idea de negocio inicial?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Actividad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Página 52 lectura del artículo entorno empresarial y contesta a las cuestiones finales.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Objetivos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Conocer las características y el tipo de mercado al que se dirige la empresa.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Realizar una segmentación del mercado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Realizar una entrevista de problema dirigida al cliente objetivo y primeros seguidores.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980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1. EL MERCADO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772640"/>
            <a:ext cx="8229240" cy="480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El objetivo de las empresas es vender, y para ello se deben hacer un hueco en el mercado, pero ¿qué es el mercado?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11640" y="3285000"/>
            <a:ext cx="2160000" cy="127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2060"/>
                </a:solidFill>
                <a:latin typeface="Georgia"/>
              </a:rPr>
              <a:t>Según la economía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611640" y="4941000"/>
            <a:ext cx="2160000" cy="129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Según el marketing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348000" y="3213000"/>
            <a:ext cx="4824000" cy="1346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Es el lugar físico o virtual donde se realizan intercambios económicos entre compradores y vendedores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48000" y="4869000"/>
            <a:ext cx="4824000" cy="1367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Son los consumidores reales que ya compran el producto y los consumidores potenciales que actualmente no lo compran pero lo pueden hacer.</a:t>
            </a: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124640"/>
            <a:ext cx="8229240" cy="544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24240" indent="-5140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AutoNum type="alphaUcParenR"/>
            </a:pPr>
            <a:r>
              <a:rPr b="0" lang="es-ES" sz="2800" spc="-1" strike="noStrike">
                <a:solidFill>
                  <a:srgbClr val="ff0000"/>
                </a:solidFill>
                <a:latin typeface="Georgia"/>
              </a:rPr>
              <a:t>Tamaño, cuota y estructura del mercado.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Para una empresa es importante conocer estos datos para plantear su estrategia en el mercado.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1" i="1" lang="es-ES" sz="2400" spc="-1" strike="noStrike" u="sng">
                <a:solidFill>
                  <a:srgbClr val="000000"/>
                </a:solidFill>
                <a:uFillTx/>
                <a:latin typeface="Georgia"/>
              </a:rPr>
              <a:t>Tamaño del mercado</a:t>
            </a:r>
            <a:r>
              <a:rPr b="0" i="1" lang="es-ES" sz="2400" spc="-1" strike="noStrike">
                <a:solidFill>
                  <a:srgbClr val="000000"/>
                </a:solidFill>
                <a:latin typeface="Georgia"/>
              </a:rPr>
              <a:t>, es la cantidad total vendida de ese producto en un área geográfica concreta y durante un período concreto.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i="1" lang="es-ES" sz="2400" spc="-1" strike="noStrike">
                <a:solidFill>
                  <a:srgbClr val="000000"/>
                </a:solidFill>
                <a:latin typeface="Georgia"/>
              </a:rPr>
              <a:t>¿</a:t>
            </a:r>
            <a:r>
              <a:rPr b="1" i="1" lang="es-ES" sz="2000" spc="-1" strike="noStrike" u="sng">
                <a:solidFill>
                  <a:srgbClr val="000000"/>
                </a:solidFill>
                <a:uFillTx/>
                <a:latin typeface="Georgia"/>
              </a:rPr>
              <a:t>Cómo podríamos saber cuál es el tamaño de mercado de mi producto</a:t>
            </a:r>
            <a:r>
              <a:rPr b="0" i="1" lang="es-ES" sz="2400" spc="-1" strike="noStrike">
                <a:solidFill>
                  <a:srgbClr val="000000"/>
                </a:solidFill>
                <a:latin typeface="Georgia"/>
              </a:rPr>
              <a:t>?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052640"/>
            <a:ext cx="8229240" cy="55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1" i="1" lang="es-ES" sz="2400" spc="-1" strike="noStrike" u="sng">
                <a:solidFill>
                  <a:srgbClr val="000000"/>
                </a:solidFill>
                <a:uFillTx/>
                <a:latin typeface="Georgia"/>
              </a:rPr>
              <a:t>Cuota del mercado, </a:t>
            </a:r>
            <a:r>
              <a:rPr b="0" i="1" lang="es-ES" sz="2400" spc="-1" strike="noStrike">
                <a:solidFill>
                  <a:srgbClr val="000000"/>
                </a:solidFill>
                <a:latin typeface="Georgia"/>
              </a:rPr>
              <a:t>es la cantidad de ventas de un producto por una empresa respecto al total de ventas: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Wingdings" charset="2"/>
              <a:buChar char="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Cuota =  Ventas empresa/ ventas del sector</a:t>
            </a:r>
            <a:endParaRPr b="0" lang="es-ES" sz="2200" spc="-1" strike="noStrike">
              <a:solidFill>
                <a:srgbClr val="53548a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1" i="1" lang="es-ES" sz="2400" spc="-1" strike="noStrike" u="sng">
                <a:solidFill>
                  <a:srgbClr val="000000"/>
                </a:solidFill>
                <a:uFillTx/>
                <a:latin typeface="Georgia"/>
              </a:rPr>
              <a:t>Estructura de un mercado, </a:t>
            </a:r>
            <a:r>
              <a:rPr b="0" i="1" lang="es-ES" sz="2400" spc="-1" strike="noStrike">
                <a:solidFill>
                  <a:srgbClr val="000000"/>
                </a:solidFill>
                <a:latin typeface="Georgia"/>
              </a:rPr>
              <a:t>viene dada por los agentes que intervienen: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lvl="5" marL="160920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i="1" lang="es-ES" sz="2000" spc="-1" strike="noStrike">
                <a:solidFill>
                  <a:srgbClr val="000000"/>
                </a:solidFill>
                <a:latin typeface="Georgia"/>
              </a:rPr>
              <a:t>Fabricantes de bienes y empresas de servicios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5" marL="160920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i="1" lang="es-ES" sz="2000" spc="-1" strike="noStrike">
                <a:solidFill>
                  <a:srgbClr val="000000"/>
                </a:solidFill>
                <a:latin typeface="Georgia"/>
              </a:rPr>
              <a:t>Intermediarios o canal de distribución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5" marL="160920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i="1" lang="es-ES" sz="2000" spc="-1" strike="noStrike">
                <a:solidFill>
                  <a:srgbClr val="000000"/>
                </a:solidFill>
                <a:latin typeface="Georgia"/>
              </a:rPr>
              <a:t>Prescriptores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5" marL="160920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i="1" lang="es-ES" sz="2000" spc="-1" strike="noStrike">
                <a:solidFill>
                  <a:srgbClr val="000000"/>
                </a:solidFill>
                <a:latin typeface="Georgia"/>
              </a:rPr>
              <a:t>Consumidores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lvl="5" marL="160920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i="1" lang="es-ES" sz="1400" spc="-1" strike="noStrike">
                <a:solidFill>
                  <a:srgbClr val="a04da3"/>
                </a:solidFill>
                <a:latin typeface="Georgia"/>
              </a:rPr>
              <a:t>	</a:t>
            </a:r>
            <a:endParaRPr b="0" lang="es-ES" sz="14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143000"/>
            <a:ext cx="8229240" cy="84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2. TIPOS DE MERCADO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989000"/>
            <a:ext cx="8229240" cy="458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Existen muchas formas de clasificar el mercado, la más habitual es hacerlo en relación con las empresas que ofrecen el producto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: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39640" y="3285000"/>
            <a:ext cx="3384000" cy="15836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s-ES" sz="1600" spc="-1" strike="noStrike">
                <a:solidFill>
                  <a:srgbClr val="000000"/>
                </a:solidFill>
                <a:latin typeface="Georgia"/>
              </a:rPr>
              <a:t>Monopolio, </a:t>
            </a:r>
            <a:r>
              <a:rPr b="0" lang="es-ES" sz="1600" spc="-1" strike="noStrike">
                <a:solidFill>
                  <a:srgbClr val="000000"/>
                </a:solidFill>
                <a:latin typeface="Georgia"/>
              </a:rPr>
              <a:t>sólo existe una empresa; las condiciones las fija la empresa; están prohibidos por ley ( hay excepciones)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140000" y="2894400"/>
            <a:ext cx="4104000" cy="1398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s-ES" sz="1600" spc="-1" strike="noStrike">
                <a:solidFill>
                  <a:srgbClr val="000000"/>
                </a:solidFill>
                <a:latin typeface="Georgia"/>
              </a:rPr>
              <a:t>Competencia perfecta, </a:t>
            </a:r>
            <a:r>
              <a:rPr b="0" lang="es-ES" sz="1600" spc="-1" strike="noStrike">
                <a:solidFill>
                  <a:srgbClr val="000000"/>
                </a:solidFill>
                <a:latin typeface="Georgia"/>
              </a:rPr>
              <a:t>muchas empresas que ofrecen el mismo producto, que no puede diferenciarse y ninguna domina el mercado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932000" y="5013000"/>
            <a:ext cx="3600000" cy="16340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s-ES" sz="1600" spc="-1" strike="noStrike">
                <a:solidFill>
                  <a:srgbClr val="000000"/>
                </a:solidFill>
                <a:latin typeface="Georgia"/>
              </a:rPr>
              <a:t>Competencia monopolística, </a:t>
            </a:r>
            <a:r>
              <a:rPr b="0" lang="es-ES" sz="1600" spc="-1" strike="noStrike">
                <a:solidFill>
                  <a:srgbClr val="000000"/>
                </a:solidFill>
                <a:latin typeface="Georgia"/>
              </a:rPr>
              <a:t>existen muchas empresas que ofrecen el mismo producto, pero se busca su diferenciación por su calidad o su marca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539640" y="5157360"/>
            <a:ext cx="4104000" cy="14752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s-ES" sz="1600" spc="-1" strike="noStrike">
                <a:solidFill>
                  <a:srgbClr val="000000"/>
                </a:solidFill>
                <a:latin typeface="Georgia"/>
              </a:rPr>
              <a:t>Oligopolio, </a:t>
            </a:r>
            <a:r>
              <a:rPr b="0" lang="es-ES" sz="1600" spc="-1" strike="noStrike">
                <a:solidFill>
                  <a:srgbClr val="000000"/>
                </a:solidFill>
                <a:latin typeface="Georgia"/>
              </a:rPr>
              <a:t> hay pocas empresas que ofrezcan el producto; sectores con grandes inversiones (barreras de entrada); puede ser con pacto o sin pacto.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Artículos de prensa 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917000"/>
            <a:ext cx="8229240" cy="465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Sector agrícola y competencia perfecta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1800" spc="-1" strike="noStrike" u="sng">
                <a:solidFill>
                  <a:srgbClr val="67afbd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s-ES" sz="1800" spc="-1" strike="noStrike" u="sng">
                <a:solidFill>
                  <a:srgbClr val="67afbd"/>
                </a:solidFill>
                <a:uFillTx/>
                <a:latin typeface="Calibri"/>
                <a:hlinkClick r:id="rId2"/>
              </a:rPr>
              <a:t>www.informacion.es/alicante/2020/03/20/demanda-pandemia-duplica-precios-verduras-4770626.html</a:t>
            </a:r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Las grandes superficies especulan con bienes de primera necesidad.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 u="sng">
                <a:solidFill>
                  <a:srgbClr val="67afbd"/>
                </a:solidFill>
                <a:uFillTx/>
                <a:latin typeface="Calibri"/>
                <a:hlinkClick r:id="rId3"/>
              </a:rPr>
              <a:t>https://www.elsaltodiario.com/coronavirus/especular-con-lo-basico-tiempos-alarma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Oligopolio en las telecomunicaciones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 u="sng">
                <a:solidFill>
                  <a:srgbClr val="67afbd"/>
                </a:solidFill>
                <a:uFillTx/>
                <a:latin typeface="Calibri"/>
                <a:hlinkClick r:id="rId4"/>
              </a:rPr>
              <a:t>https://www.informacion.es/alicante/2020/03/20/demanda-pandemia-duplica-precios-verduras-4770626.html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Actividades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1) En el primer artículo ¿qué se produce un exceso de oferta o demanda?¿Qué ocurre con los precios y porqué?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2) Con la compra masiva de verduras se agotaron las existencias ¿Qué consecuencias conllevó una menor oferta?¿Qué diferencia hubo entre grandes superficies y pequeños comercios?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3) Explica como influye un mercado de oligopolio en los precios de los productos. Explica el artículo sobre FACUA.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143000"/>
            <a:ext cx="8229240" cy="84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3. SEGMENTACIÓN DEL MERCADO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Una empresa no puede llegar a todos los clientes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y ofrecer todos los productos, si se quiere tener </a:t>
            </a: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éxito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hay que focalizar, </a:t>
            </a: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centrarnos en unos clientes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y ofrecerles ese producto concreto que mejor cubre sus necesidades.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La herramienta que permite centrarnos en unos clientes para ofrecerles lo que necesitan se llama </a:t>
            </a: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segmentación de mercado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367</TotalTime>
  <Application>LibreOffice/6.0.7.3$Linux_X86_64 LibreOffice_project/00m0$Build-3</Application>
  <Words>1143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2015-10-05T07:31:47Z</dcterms:created>
  <dc:creator>Pilar</dc:creator>
  <dc:description/>
  <dc:language>es-ES</dc:language>
  <cp:lastModifiedBy>Pilar</cp:lastModifiedBy>
  <dcterms:modified xsi:type="dcterms:W3CDTF">2020-10-12T07:48:04Z</dcterms:modified>
  <cp:revision>57</cp:revision>
  <dc:subject/>
  <dc:title>EL MERCADO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