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277B74A-3F69-4573-A7CF-9BE2205DA9ED}" type="datetime">
              <a:rPr b="0" lang="es-ES" sz="800" spc="-1" strike="noStrike">
                <a:solidFill>
                  <a:srgbClr val="438086"/>
                </a:solidFill>
                <a:latin typeface="Georgia"/>
              </a:rPr>
              <a:t>30/10/20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4AFA23-7D3F-4ADF-B60D-E14E4DA7FD34}" type="slidenum">
              <a:rPr b="0" lang="es-ES" sz="1800" spc="-1" strike="noStrike">
                <a:solidFill>
                  <a:srgbClr val="ffffff"/>
                </a:solidFill>
                <a:latin typeface="Georgi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53548a"/>
                </a:solidFill>
                <a:latin typeface="Georgia"/>
              </a:rPr>
              <a:t>Segundo nivel del esquema</a:t>
            </a:r>
            <a:endParaRPr b="0" lang="es-ES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53548a"/>
                </a:solidFill>
                <a:latin typeface="Georgia"/>
              </a:rPr>
              <a:t>Tercer nivel del esquema</a:t>
            </a:r>
            <a:endParaRPr b="0" lang="es-ES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Cuarto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Quinto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Sexto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Séptimo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Haga clic para modificar el estilo de texto del patrón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Segundo nivel</a:t>
            </a:r>
            <a:endParaRPr b="0" lang="es-ES" sz="26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53548a"/>
                </a:solidFill>
                <a:latin typeface="Georgia"/>
              </a:rPr>
              <a:t>Tercer nivel</a:t>
            </a:r>
            <a:endParaRPr b="0" lang="es-ES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s-ES" sz="2200" spc="-1" strike="noStrike">
                <a:solidFill>
                  <a:srgbClr val="53548a"/>
                </a:solidFill>
                <a:latin typeface="Georgia"/>
              </a:rPr>
              <a:t>Cuarto nivel</a:t>
            </a:r>
            <a:endParaRPr b="0" lang="es-ES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Quinto nivel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FDE3E5C-0390-4B25-95C5-0F1EF54540A4}" type="datetime">
              <a:rPr b="0" lang="es-ES" sz="800" spc="-1" strike="noStrike">
                <a:solidFill>
                  <a:srgbClr val="438086"/>
                </a:solidFill>
                <a:latin typeface="Georgia"/>
              </a:rPr>
              <a:t>30/10/20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547685-9C5C-44C6-9E5B-11FE3D93193B}" type="slidenum">
              <a:rPr b="0" lang="es-ES" sz="1800" spc="-1" strike="noStrike">
                <a:solidFill>
                  <a:srgbClr val="ffffff"/>
                </a:solidFill>
                <a:latin typeface="Georgi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socialenterprise.es/programas/categoria/empresas-sociales-espana/" TargetMode="External"/><Relationship Id="rId2" Type="http://schemas.openxmlformats.org/officeDocument/2006/relationships/hyperlink" Target="https://socialenterprise.es/programas/categoria/empresas-sociales-espana/" TargetMode="External"/><Relationship Id="rId3" Type="http://schemas.openxmlformats.org/officeDocument/2006/relationships/hyperlink" Target="https://socialenterprise.es/emprendedores-sociales-espanoles-ejemplos/" TargetMode="External"/><Relationship Id="rId4" Type="http://schemas.openxmlformats.org/officeDocument/2006/relationships/hyperlink" Target="https://socialenterprise.es/emprendedores-sociales-espanoles-ejemplos/" TargetMode="External"/><Relationship Id="rId5" Type="http://schemas.openxmlformats.org/officeDocument/2006/relationships/hyperlink" Target="https://socialenterprise.es/ejemplos-empresas-sociales" TargetMode="External"/><Relationship Id="rId6" Type="http://schemas.openxmlformats.org/officeDocument/2006/relationships/hyperlink" Target="https://socialenterprise.es/ejemplos-empresas-sociales" TargetMode="External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EL ENTORNO DE LA EMPRESA</a:t>
            </a:r>
            <a:endParaRPr b="0" lang="es-E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424456"/>
                </a:solidFill>
                <a:latin typeface="Georgia"/>
              </a:rPr>
              <a:t>UNIDAD 3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Actividades 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Basándote en tu idea de negocio, contesta al cuestionario de la página 56 y realiza un resumen de los datos obtenidos.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El Covid-19 y tu sector (detecta tus tendencias)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Analiza el macro y el micro de tu producto y si le puede afectar la pandemia actual.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4. ANÁLISIS DE LA COMPETENCIA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En la actualidad hemos pasado de un entorno sencillo y no cambiante a otro entorno dinámico, donde todo cambia muy deprisa y hay que reaccionar rápidamente a la competencia.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Desconocer qué competencia existe o no saber qué está haciendo puede hacer peligrar el proyecto de empresa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800" spc="-1" strike="noStrike" u="sng">
                <a:solidFill>
                  <a:srgbClr val="000000"/>
                </a:solidFill>
                <a:uFillTx/>
                <a:latin typeface="Georgia"/>
              </a:rPr>
              <a:t>¿Qué necesito saber de la competencia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?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(Página 61)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¿Qué necesito saber de la competencia?</a:t>
            </a:r>
            <a:endParaRPr b="0" lang="es-E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Cuantos son y cómo se llaman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Qué venden o servicio prestan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Cuanto venden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Precios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Cómo hacen la promoción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distribución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Satisfacción y atención al cliente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Estrategias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DAFO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196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5. EL ANÁLISIS DAFO DEL ENTORNO Y LA EMPRESA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Una vez analizado el entorno general y específico de nuestra idea de negocio, toca realizar un </a:t>
            </a: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análisis global de nuestra empresa y del entorno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que le rodea.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DAFO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lo que pretende es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analizar del entorno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qué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oportunidades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nos ofrece y qué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amenazas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existen (análisis externo), y por otro, cuáles son las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fortalezas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y las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debilidades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internas de la empresa frente a ese entorno ( análisis interno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).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"/>
          <p:cNvGraphicFramePr/>
          <p:nvPr/>
        </p:nvGraphicFramePr>
        <p:xfrm>
          <a:off x="457200" y="907920"/>
          <a:ext cx="8229240" cy="5329080"/>
        </p:xfrm>
        <a:graphic>
          <a:graphicData uri="http://schemas.openxmlformats.org/drawingml/2006/table">
            <a:tbl>
              <a:tblPr/>
              <a:tblGrid>
                <a:gridCol w="2098440"/>
                <a:gridCol w="6130800"/>
              </a:tblGrid>
              <a:tr h="131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Fortalezas (internas)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Puntos fuertes frente a otras empresas: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Ofrecer un producto de calidad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Atención exclusiva al cliente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Conocimiento del sector,……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</a:tr>
              <a:tr h="131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Debilidades (internas)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Puntos débiles que hacen tener una posición desfavorable: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Ser nuevo en el sector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No disponer de tecnología más eficiente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Ausencia de capital suficiente,……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</a:tr>
              <a:tr h="131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Oportunidades (externas)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Posibles nichos de negocios: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Un mercado nuevo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Clientes desatendidos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Cambios en el estilo de vida y consumo,…..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</a:tr>
              <a:tr h="1387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Amenazas (externas)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Son factores que ponen en peligro la supervivencia de la empresa: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Competencia con productos más baratos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Cambios en los gustos de los consumidores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Escasez de financiación de los bancos,…..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Actividades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Lectura y comentario del artículo página 75: Aproximación al contexto económico español y de la UE.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Contesta a las preguntas de los dos artículos y comentar en clase.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23640" y="764640"/>
            <a:ext cx="837324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6. LOCALIZACIÓN DEL PROYECTO EMPRESARIAL</a:t>
            </a: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.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95640" y="1989000"/>
            <a:ext cx="8290800" cy="45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Hay buenas ideas de negocio que fracasan en su intento al equivocarse en el lugar dónde ubicar la empresa.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Georgia"/>
              </a:rPr>
              <a:t>Factores de localización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: 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Sector industrial o servicios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Costes y características del local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Demanda de la zona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Competencia de la zona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Comunicaciones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Legislación y ayudas públicas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Recursos humanos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¿</a:t>
            </a:r>
            <a:r>
              <a:rPr b="1" lang="es-ES" sz="2000" spc="-1" strike="noStrike">
                <a:solidFill>
                  <a:srgbClr val="000000"/>
                </a:solidFill>
                <a:latin typeface="Georgia"/>
              </a:rPr>
              <a:t>Qué factores consideras más importantes para tu idea de negocio? Razona la respuesta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908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8. LA RESPONSABILIDAD SOCIAL CORPORATIVA.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Hemos visto que la relación entre las empresas y el entorno tiene una doble dirección: </a:t>
            </a:r>
            <a:r>
              <a:rPr b="1" lang="es-ES" sz="2800" spc="-1" strike="noStrike">
                <a:solidFill>
                  <a:srgbClr val="000000"/>
                </a:solidFill>
                <a:latin typeface="Georgia"/>
              </a:rPr>
              <a:t>el entorno influye en la empresa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y la empresa influye en el entorno, y por ello, </a:t>
            </a:r>
            <a:r>
              <a:rPr b="1" lang="es-ES" sz="2800" spc="-1" strike="noStrike">
                <a:solidFill>
                  <a:srgbClr val="000000"/>
                </a:solidFill>
                <a:latin typeface="Georgia"/>
              </a:rPr>
              <a:t>las empresas tienen una responsabilidad  sobre él.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683640" y="4581000"/>
          <a:ext cx="7920360" cy="1151640"/>
        </p:xfrm>
        <a:graphic>
          <a:graphicData uri="http://schemas.openxmlformats.org/drawingml/2006/table">
            <a:tbl>
              <a:tblPr/>
              <a:tblGrid>
                <a:gridCol w="2640240"/>
                <a:gridCol w="2640240"/>
                <a:gridCol w="2640240"/>
              </a:tblGrid>
              <a:tr h="448920"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2520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RESPONSABILIDAD SOCIAL CORPORATIVA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2520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25200">
                      <a:solidFill>
                        <a:srgbClr val="c4652d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EMPRESA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solidFill>
                      <a:srgbClr val="c4652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solidFill>
                      <a:srgbClr val="c4652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ENTORNO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solidFill>
                      <a:srgbClr val="c4652d">
                        <a:alpha val="20000"/>
                      </a:srgbClr>
                    </a:solidFill>
                  </a:tcPr>
                </a:tc>
              </a:tr>
              <a:tr h="351360"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OPORTUNIDAD Y AMENAZAS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CustomShape 4"/>
          <p:cNvSpPr/>
          <p:nvPr/>
        </p:nvSpPr>
        <p:spPr>
          <a:xfrm flipV="1">
            <a:off x="1907640" y="4796280"/>
            <a:ext cx="1439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6012000" y="4797000"/>
            <a:ext cx="1223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 flipH="1">
            <a:off x="6011280" y="5445360"/>
            <a:ext cx="1223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7"/>
          <p:cNvSpPr/>
          <p:nvPr/>
        </p:nvSpPr>
        <p:spPr>
          <a:xfrm flipH="1" flipV="1">
            <a:off x="1906920" y="5444640"/>
            <a:ext cx="1439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052640"/>
            <a:ext cx="822924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RSC es 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una forma de gestión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que se define como una 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empresa ética y transparente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con todos los públicos y se caracteriza por el establecimiento de objetivos empresariales para impulsar 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el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desarrollo sostenible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 la sociedad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preservando sus recursos ambientales y culturales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para las generaciones futuras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respetando la diversidad 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promoviendo la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reducción de las desigualdades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sociales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1412640"/>
            <a:ext cx="8229240" cy="516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83640" y="2925000"/>
            <a:ext cx="2088000" cy="1346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Ámbitos de actuación de la RSC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636000" y="1917000"/>
            <a:ext cx="4680000" cy="4032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Los derechos h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umanos: no discriminación, lucha contra la explotación infantil, etc.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Derechos laborales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: seguridad, igualdad de oportunidades, etc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Sociedad,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apoyo a instituciones sociales, lucha contra la corrupción, etc.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Económica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, empleo estable, contratos justos y equitativos.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Medioambientales,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residuos, impacto en el medio ambiente, respeto por la biodiversidad, etc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771640" y="3598200"/>
            <a:ext cx="79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OBJETIVOS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Conocer los factores del entorno general y el específico que afectan a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Realizar un estudio de la competencia directa de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Realizar un estudio DAFO del entorno de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Definir la misión, visión y valores de la empresa.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Tomar una decisión sobre la localización de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Sensibilizar sobre la responsabilidad social y corporativa de las empresas del entorno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8.1 La empresa social o emprendimiento social</a:t>
            </a:r>
            <a:endParaRPr b="0" lang="es-E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Son empresas que venden productos para obtener una rentabilidad y mantenerse en el mercado.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Pero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el producto es “social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”, se intenta resolver un problema social o medioambiental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misión  social es más importante que la  rentabilidad  y el reparto de dividendos. La empresa existe si es capaz de solucionar el problema no si da beneficios.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1"/>
              </a:rPr>
              <a:t>https://socialenterprise.es/programas/categoria/empresas-sociales-espana</a:t>
            </a: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2"/>
              </a:rPr>
              <a:t>/</a:t>
            </a: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3"/>
              </a:rPr>
              <a:t>https://socialenterprise.es/emprendedores-sociales-espanoles-ejemplos</a:t>
            </a: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4"/>
              </a:rPr>
              <a:t>/</a:t>
            </a: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5"/>
              </a:rPr>
              <a:t>https://</a:t>
            </a: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6"/>
              </a:rPr>
              <a:t>socialenterprise.es/ejemplos-empresas-sociales</a:t>
            </a: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Vamos a imaginar que queremos crear una empresa social, es decir, vamos a intentar solucionar un problema social actual.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 partir de tu idea de negocio, busca redefinir la idea inicial para pasar de una empresa que busca como objetivo principal el autoempleo y los beneficios a otra que quiere principalmente el bien social. 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1.- EL ENTORNO GENERAL DE LAS EMPRESAS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Las empresas no viven aisladas del mundo, sino que se desenvuelven en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un entorno que les afecta en su actividad diaria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( legislación, crisis económicas, crecimiento, demografía, nuevas tecnologías.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5640" y="1052640"/>
            <a:ext cx="829080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políticos-legales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Sistema político y de gobierno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La legislación que afecta a la actividad de las empresas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económicos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Momento del ciclo económico o de crisis económica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Situación del mercado laboral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Tipo de interés de la banca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Tasa de inflación o IPC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Renta disponible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socio culturales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Estilos de vida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Cambios sociales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Situación demográfica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tecnológicos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Niveles de desarrollo tecnológico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Nivel de inversión en I+D+I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7640" y="1052640"/>
            <a:ext cx="821880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7640" y="3429000"/>
            <a:ext cx="1728000" cy="107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Tipos de entornos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339640" y="1845000"/>
            <a:ext cx="2880000" cy="1583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general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( macro)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específico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( micro)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339640" y="4653000"/>
            <a:ext cx="2880000" cy="151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sencillo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cambiante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5580000" y="1845000"/>
            <a:ext cx="2880000" cy="1429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Afecta a todas las empresas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Afecta a las empresas de un sector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5580000" y="4653000"/>
            <a:ext cx="2498040" cy="151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se producen apenas cambios.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Es dinámico, hay que estar alerta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 flipV="1">
            <a:off x="1331640" y="2636280"/>
            <a:ext cx="1007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1403640" y="450900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"/>
          <p:cNvSpPr/>
          <p:nvPr/>
        </p:nvSpPr>
        <p:spPr>
          <a:xfrm flipV="1">
            <a:off x="5220000" y="2626920"/>
            <a:ext cx="3596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0"/>
          <p:cNvSpPr/>
          <p:nvPr/>
        </p:nvSpPr>
        <p:spPr>
          <a:xfrm>
            <a:off x="4860000" y="532620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23640" y="980640"/>
            <a:ext cx="8362800" cy="122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2. TIPOS DE ENTORNOS: SENCILLO -CAMBIANTE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El entorno lo podemos clasifica en función de los tipos de cambios que se producen: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Entorno sencillo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es aquél donde se producen pocos cambios y es más fácil reaccionar a él.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- Entorno cambiante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dinámico, es aquél donde no paran de sucederse cambios, donde la competencia no para de innovar y hay que reaccionar ante ella.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67640" y="620640"/>
            <a:ext cx="8218800" cy="595332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1640" y="1227960"/>
            <a:ext cx="180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Estabilidad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636000" y="1227960"/>
            <a:ext cx="468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cambia fácilmente o es fácil de predecir lo que va a pasar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11640" y="2637000"/>
            <a:ext cx="180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Complejidad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611640" y="3954600"/>
            <a:ext cx="180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Integración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611640" y="5032440"/>
            <a:ext cx="1800000" cy="106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Hostilidad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636000" y="2637000"/>
            <a:ext cx="468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Cuando los conocimientos que se requieren son simples o más complejos y hay que actualizarse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780000" y="3954600"/>
            <a:ext cx="4536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Vender en un solo mercado o si fabrican o venden en varios mercados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780000" y="5032440"/>
            <a:ext cx="4536000" cy="106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hay apenas competencia o bien hay un entorno hostil cuando la competencia no para de introducir innovaciones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2411640" y="1685160"/>
            <a:ext cx="100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2411640" y="3094200"/>
            <a:ext cx="100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2411640" y="441180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411640" y="556308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836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3.- EL ENTORNO ESPECÍFICO DEL SECTOR.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989000"/>
            <a:ext cx="8229240" cy="45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 las empresas también les afectan una serie de factores más concretos propios de su sector.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55640" y="3861000"/>
            <a:ext cx="2376000" cy="143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Factores propios del sector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3924000" y="3429000"/>
            <a:ext cx="4464000" cy="2592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Los competidores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que ya existen o pueden entrar.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Los proveedores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de materias primas y de suministros.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Los clientes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y su poder a la hora de negociar el precio.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El producto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: la similitud y diferencia con otros del sector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3132000" y="45810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Fuerzas competitiva (M. Porter)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133000"/>
            <a:ext cx="8229240" cy="44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Grado de competencia entre empresas actuales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Posibilidad de entrada de nuevos competidores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Amenaza de otros productos sustitutivos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Poder de negociación de proveedores y clientes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(mirar ejemplo resuelto página 56)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277</TotalTime>
  <Application>LibreOffice/6.0.7.3$Linux_X86_64 LibreOffice_project/00m0$Build-3</Application>
  <Words>1246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2015-09-17T10:37:34Z</dcterms:created>
  <dc:creator>Pilar</dc:creator>
  <dc:description/>
  <dc:language>es-ES</dc:language>
  <cp:lastModifiedBy>Pilar</cp:lastModifiedBy>
  <dcterms:modified xsi:type="dcterms:W3CDTF">2020-10-26T19:02:55Z</dcterms:modified>
  <cp:revision>44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