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752400" y="743760"/>
            <a:ext cx="10673640" cy="5349600"/>
            <a:chOff x="752400" y="743760"/>
            <a:chExt cx="10673640" cy="5349600"/>
          </a:xfrm>
        </p:grpSpPr>
        <p:sp>
          <p:nvSpPr>
            <p:cNvPr id="2" name="CustomShape 3"/>
            <p:cNvSpPr/>
            <p:nvPr/>
          </p:nvSpPr>
          <p:spPr>
            <a:xfrm>
              <a:off x="8151840" y="1685520"/>
              <a:ext cx="3274200" cy="440784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flipV="1">
              <a:off x="752040" y="743760"/>
              <a:ext cx="3274920" cy="440784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915200" y="1788480"/>
            <a:ext cx="8360640" cy="20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89000"/>
              </a:lnSpc>
            </a:pPr>
            <a:r>
              <a:rPr b="0" lang="es-ES" sz="7200" spc="-1" strike="noStrike" cap="all">
                <a:solidFill>
                  <a:srgbClr val="191b0e"/>
                </a:solidFill>
                <a:latin typeface="Franklin Gothic Book"/>
              </a:rPr>
              <a:t>TRANSACCIONES EN JDBC</a:t>
            </a:r>
            <a:endParaRPr b="0" lang="es-ES" sz="7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679840" y="3956400"/>
            <a:ext cx="6831000" cy="10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12000"/>
              </a:lnSpc>
            </a:pPr>
            <a:r>
              <a:rPr b="0" lang="es-ES" sz="2300" spc="-1" strike="noStrike">
                <a:solidFill>
                  <a:srgbClr val="191b0e"/>
                </a:solidFill>
                <a:latin typeface="Franklin Gothic Book"/>
              </a:rPr>
              <a:t>ACCESO A DATOS Curso 2020-21</a:t>
            </a:r>
            <a:endParaRPr b="0" lang="es-ES" sz="23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r>
              <a:rPr b="0" lang="es-ES" sz="2300" spc="-1" strike="noStrike">
                <a:solidFill>
                  <a:srgbClr val="191b0e"/>
                </a:solidFill>
                <a:latin typeface="Franklin Gothic Book"/>
              </a:rPr>
              <a:t>2DAM  IES SERPIS</a:t>
            </a:r>
            <a:endParaRPr b="0" lang="es-ES" sz="23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r>
              <a:rPr b="0" lang="es-ES" sz="2300" spc="-1" strike="noStrike">
                <a:solidFill>
                  <a:srgbClr val="191b0e"/>
                </a:solidFill>
                <a:latin typeface="Franklin Gothic Book"/>
              </a:rPr>
              <a:t>Àngels Chover</a:t>
            </a:r>
            <a:endParaRPr b="0" lang="es-ES" sz="2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s-ES" sz="4400" spc="-1" strike="noStrike">
                <a:solidFill>
                  <a:srgbClr val="191b0e"/>
                </a:solidFill>
                <a:latin typeface="Franklin Gothic Book"/>
              </a:rPr>
              <a:t>TestManejoPersonas (4) –catch (1)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371600" y="1459800"/>
            <a:ext cx="9600480" cy="51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Ahora añadimos la parte de código para anular los cambios (rollback)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catch (SQLException ex) {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ex.printStackTrace(System.out);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System.out.println("Entramos al rollback");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try {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conexion.rollback();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} catch (SQLException ex1) {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ex1.printStackTrace(System.out);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}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}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s-ES" sz="4400" spc="-1" strike="noStrike">
                <a:solidFill>
                  <a:srgbClr val="191b0e"/>
                </a:solidFill>
                <a:latin typeface="Franklin Gothic Book"/>
              </a:rPr>
              <a:t>Ejercicio 1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Completar y adaptar todos los métodos para que tengan control transaccional</a:t>
            </a:r>
            <a:endParaRPr b="0" lang="es-E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Añadir el código necesario a la clase de test para probar los métodos de Insertar, borrar y actualizar para que:</a:t>
            </a:r>
            <a:endParaRPr b="0" lang="es-E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s-ES" sz="2000" spc="-1" strike="noStrike">
                <a:solidFill>
                  <a:srgbClr val="191b0e"/>
                </a:solidFill>
                <a:latin typeface="Franklin Gothic Book"/>
              </a:rPr>
              <a:t>Haga commit el método correspondiente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s-ES" sz="4400" spc="-1" strike="noStrike">
                <a:solidFill>
                  <a:srgbClr val="191b0e"/>
                </a:solidFill>
                <a:latin typeface="Franklin Gothic Book"/>
              </a:rPr>
              <a:t>personaDAO: Modificamos los métodos para adaptarlos al tipo de conexión (3)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295280" y="232812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Ahora, para poder hacer ROLLBACK, </a:t>
            </a:r>
            <a:r>
              <a:rPr b="0" lang="es-ES" sz="2000" spc="-1" strike="noStrike" u="sng">
                <a:solidFill>
                  <a:srgbClr val="191b0e"/>
                </a:solidFill>
                <a:uFillTx/>
                <a:latin typeface="Franklin Gothic Book"/>
              </a:rPr>
              <a:t>debemos eliminar el bloque catch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de cada uno de los métodos INSERTAR, BORRAR, ACTUALIZAR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Y una vez borrado, añadir lanzar la excepción desde el método: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000000"/>
                </a:solidFill>
                <a:latin typeface="Franklin Gothic Book"/>
              </a:rPr>
              <a:t>public int insert(Persona persona) </a:t>
            </a:r>
            <a:r>
              <a:rPr b="0" lang="es-ES" sz="2000" spc="-1" strike="noStrike">
                <a:solidFill>
                  <a:srgbClr val="ff0000"/>
                </a:solidFill>
                <a:latin typeface="Franklin Gothic Book"/>
              </a:rPr>
              <a:t>throws SQLException {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347000" y="3175200"/>
            <a:ext cx="60937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catch (SQLException ex) {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            </a:t>
            </a:r>
            <a:r>
              <a:rPr b="0" lang="es-ES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ex.printStackTrace(System.out);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6" name="Line 4"/>
          <p:cNvSpPr/>
          <p:nvPr/>
        </p:nvSpPr>
        <p:spPr>
          <a:xfrm>
            <a:off x="5075280" y="3061800"/>
            <a:ext cx="2013120" cy="75924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07" name="Line 5"/>
          <p:cNvSpPr/>
          <p:nvPr/>
        </p:nvSpPr>
        <p:spPr>
          <a:xfrm flipV="1">
            <a:off x="5200920" y="3061800"/>
            <a:ext cx="1828800" cy="75924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s-ES" sz="4400" spc="-1" strike="noStrike">
                <a:solidFill>
                  <a:srgbClr val="191b0e"/>
                </a:solidFill>
                <a:latin typeface="Franklin Gothic Book"/>
              </a:rPr>
              <a:t>Ejercicio 2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Añadir el código necesario a la clase de test para probar los métodos de Insertar, borrar y actualizar para que:</a:t>
            </a:r>
            <a:endParaRPr b="0" lang="es-E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s-ES" sz="2000" spc="-1" strike="noStrike">
                <a:solidFill>
                  <a:srgbClr val="191b0e"/>
                </a:solidFill>
                <a:latin typeface="Franklin Gothic Book"/>
              </a:rPr>
              <a:t>Haga commit cada uno de ellos</a:t>
            </a:r>
            <a:endParaRPr b="0" lang="es-ES" sz="2000" spc="-1" strike="noStrike">
              <a:latin typeface="Arial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r>
              <a:rPr b="0" i="1" lang="es-ES" sz="2000" spc="-1" strike="noStrike">
                <a:solidFill>
                  <a:srgbClr val="191b0e"/>
                </a:solidFill>
                <a:latin typeface="Franklin Gothic Book"/>
              </a:rPr>
              <a:t>Se añadirán las evidencias de código y gráficas oportunas para su demostración.</a:t>
            </a:r>
            <a:endParaRPr b="0" lang="es-ES" sz="2000" spc="-1" strike="noStrike">
              <a:latin typeface="Arial"/>
            </a:endParaRPr>
          </a:p>
          <a:p>
            <a:pPr marL="530280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 marL="530280"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s-ES" sz="4400" spc="-1" strike="noStrike">
                <a:solidFill>
                  <a:srgbClr val="191b0e"/>
                </a:solidFill>
                <a:latin typeface="Franklin Gothic Book"/>
              </a:rPr>
              <a:t>Conceptos básicos de transacciones en JDBC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Una transacción es un conjunto de instrucciones agrupadas en un </a:t>
            </a:r>
            <a:r>
              <a:rPr b="1" lang="es-ES" sz="2000" spc="-1" strike="noStrike">
                <a:solidFill>
                  <a:srgbClr val="191b0e"/>
                </a:solidFill>
                <a:latin typeface="Franklin Gothic Book"/>
              </a:rPr>
              <a:t>bloque de ejecución.</a:t>
            </a:r>
            <a:endParaRPr b="0" lang="es-E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Uso de métodos en una transacción:</a:t>
            </a:r>
            <a:endParaRPr b="0" lang="es-E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s-ES" sz="2000" spc="-1" strike="noStrike">
                <a:solidFill>
                  <a:srgbClr val="191b0e"/>
                </a:solidFill>
                <a:latin typeface="Franklin Gothic Book"/>
              </a:rPr>
              <a:t>Autocommit (valores true o false)</a:t>
            </a:r>
            <a:endParaRPr b="0" lang="es-E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s-ES" sz="2000" spc="-1" strike="noStrike">
                <a:solidFill>
                  <a:srgbClr val="191b0e"/>
                </a:solidFill>
                <a:latin typeface="Franklin Gothic Book"/>
              </a:rPr>
              <a:t>Commit (guarda los cambios del bloque de ejecución en la BD)</a:t>
            </a:r>
            <a:endParaRPr b="0" lang="es-E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s-ES" sz="2000" spc="-1" strike="noStrike">
                <a:solidFill>
                  <a:srgbClr val="191b0e"/>
                </a:solidFill>
                <a:latin typeface="Franklin Gothic Book"/>
              </a:rPr>
              <a:t>Rollback (revierte los cambios realizados por el bloque de ejecución)</a:t>
            </a:r>
            <a:endParaRPr b="0" lang="es-E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Por defecto, autocommit está a true.</a:t>
            </a:r>
            <a:endParaRPr b="0" lang="es-E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Si cerramos la conexión JDBC, por defecto se hace un commit, incluso si se deshabilitó la propiedad autocommit.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s-ES" sz="4400" spc="-1" strike="noStrike">
                <a:solidFill>
                  <a:srgbClr val="191b0e"/>
                </a:solidFill>
                <a:latin typeface="Franklin Gothic Book"/>
              </a:rPr>
              <a:t>personaDAO: Claves para manejo de transacciones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La conexión (abrir, cerrar) ya no se controla en cada método de la clase DAO que accede a operaciones sobre BD, sino que se ha de manejar desde fuera,</a:t>
            </a:r>
            <a:endParaRPr b="0" lang="es-E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Para hacer rollback o commit hemos de tener en cuenta que dicha operación se hará sobre las operaciones de la misma conexión.</a:t>
            </a:r>
            <a:endParaRPr b="0" lang="es-E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Agregamos atributo nuevo para la clase personaDAO: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private Connection conexionTransaccional;</a:t>
            </a:r>
            <a:endParaRPr b="0" lang="es-E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Crearemos también 2 constructores de tipo conexión:</a:t>
            </a:r>
            <a:endParaRPr b="0" lang="es-E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s-ES" sz="2000" spc="-1" strike="noStrike">
                <a:solidFill>
                  <a:srgbClr val="191b0e"/>
                </a:solidFill>
                <a:latin typeface="Franklin Gothic Book"/>
              </a:rPr>
              <a:t>Para recibir el objeto conexión desde dentro de la clase</a:t>
            </a:r>
            <a:endParaRPr b="0" lang="es-ES" sz="2000" spc="-1" strike="noStrike">
              <a:latin typeface="Arial"/>
            </a:endParaRPr>
          </a:p>
          <a:p>
            <a:pPr lvl="2" marL="13716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18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r>
              <a:rPr b="0" lang="es-ES" sz="1800" spc="-1" strike="noStrike">
                <a:solidFill>
                  <a:srgbClr val="191b0e"/>
                </a:solidFill>
                <a:latin typeface="Franklin Gothic Book"/>
              </a:rPr>
              <a:t>public PersonaJDBC() {  }</a:t>
            </a:r>
            <a:endParaRPr b="0" lang="es-ES" sz="18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s-ES" sz="2000" spc="-1" strike="noStrike">
                <a:solidFill>
                  <a:srgbClr val="191b0e"/>
                </a:solidFill>
                <a:latin typeface="Franklin Gothic Book"/>
              </a:rPr>
              <a:t>Para recibir el objeto conexión desde fuera de la clase</a:t>
            </a:r>
            <a:endParaRPr b="0" lang="es-ES" sz="2000" spc="-1" strike="noStrike">
              <a:latin typeface="Arial"/>
            </a:endParaRPr>
          </a:p>
          <a:p>
            <a:pPr lvl="2" marL="13716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18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r>
              <a:rPr b="0" lang="es-ES" sz="1800" spc="-1" strike="noStrike">
                <a:solidFill>
                  <a:srgbClr val="191b0e"/>
                </a:solidFill>
                <a:latin typeface="Franklin Gothic Book"/>
              </a:rPr>
              <a:t>public PersonaJDBC(Connection conexionTransaccional) {</a:t>
            </a:r>
            <a:endParaRPr b="0" lang="es-ES" sz="1800" spc="-1" strike="noStrike">
              <a:latin typeface="Arial"/>
            </a:endParaRPr>
          </a:p>
          <a:p>
            <a:pPr marL="9874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r>
              <a:rPr b="0" lang="es-ES" sz="1800" spc="-1" strike="noStrike">
                <a:solidFill>
                  <a:srgbClr val="191b0e"/>
                </a:solidFill>
                <a:latin typeface="Franklin Gothic Book"/>
              </a:rPr>
              <a:t>              </a:t>
            </a:r>
            <a:r>
              <a:rPr b="0" lang="es-ES" sz="1800" spc="-1" strike="noStrike">
                <a:solidFill>
                  <a:srgbClr val="191b0e"/>
                </a:solidFill>
                <a:latin typeface="Franklin Gothic Book"/>
              </a:rPr>
              <a:t>this.conexionTransaccional = conexionTransaccional;}</a:t>
            </a:r>
            <a:endParaRPr b="0" lang="es-ES" sz="1800" spc="-1" strike="noStrike">
              <a:latin typeface="Arial"/>
            </a:endParaRPr>
          </a:p>
          <a:p>
            <a:pPr marL="987480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marL="98748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1800" spc="-1" strike="noStrike">
              <a:latin typeface="Arial"/>
            </a:endParaRPr>
          </a:p>
          <a:p>
            <a:pPr marL="98748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9000"/>
              </a:lnSpc>
            </a:pPr>
            <a:r>
              <a:rPr b="0" lang="es-ES" sz="4400" spc="-1" strike="noStrike">
                <a:solidFill>
                  <a:srgbClr val="191b0e"/>
                </a:solidFill>
                <a:latin typeface="Franklin Gothic Book"/>
              </a:rPr>
              <a:t>personaDAO: Modificación de los métodos para adaptarlos al tipo de conexión (1)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487520" y="2282040"/>
            <a:ext cx="9600480" cy="4197960"/>
          </a:xfrm>
          <a:prstGeom prst="rect">
            <a:avLst/>
          </a:prstGeom>
          <a:solidFill>
            <a:srgbClr val="ffffff"/>
          </a:solidFill>
          <a:ln w="34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000000"/>
                </a:solidFill>
                <a:latin typeface="Franklin Gothic Book"/>
              </a:rPr>
              <a:t>Si el objeto de conexión transaccional es diferente de nulo</a:t>
            </a:r>
            <a:endParaRPr b="0" lang="es-ES" sz="2000" spc="-1" strike="noStrike">
              <a:latin typeface="Arial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r>
              <a:rPr b="0" i="1" lang="es-E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i="1" lang="es-ES" sz="2000" spc="-1" strike="noStrike">
                <a:solidFill>
                  <a:srgbClr val="000000"/>
                </a:solidFill>
                <a:latin typeface="Franklin Gothic Book"/>
              </a:rPr>
              <a:t>Entonces utilizaremos el objeto de conexión transaccional (la conexión la cerrará la clase externa, sino lo que ocurriría es que se cerraría toda la conexión)</a:t>
            </a:r>
            <a:endParaRPr b="0" lang="es-E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000000"/>
                </a:solidFill>
                <a:latin typeface="Franklin Gothic Book"/>
              </a:rPr>
              <a:t>En caso contrario</a:t>
            </a:r>
            <a:endParaRPr b="0" lang="es-E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–"/>
            </a:pPr>
            <a:r>
              <a:rPr b="0" i="1" lang="es-ES" sz="2000" spc="-1" strike="noStrike">
                <a:solidFill>
                  <a:srgbClr val="000000"/>
                </a:solidFill>
                <a:latin typeface="Franklin Gothic Book"/>
              </a:rPr>
              <a:t>Obtendremos una nueva conexión, en cuyo caso, dicha conexión se debe cerrar dentro de ese mismo método.</a:t>
            </a:r>
            <a:endParaRPr b="0" lang="es-ES" sz="2000" spc="-1" strike="noStrike">
              <a:latin typeface="Arial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ff0000"/>
                </a:solidFill>
                <a:latin typeface="Franklin Gothic Book"/>
              </a:rPr>
              <a:t>try {</a:t>
            </a:r>
            <a:endParaRPr b="0" lang="es-ES" sz="2000" spc="-1" strike="noStrike">
              <a:latin typeface="Arial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ff0000"/>
                </a:solidFill>
                <a:latin typeface="Franklin Gothic Book"/>
              </a:rPr>
              <a:t>conn = this.conexionTransaccional != null ? this.conexionTransaccional : Conexion.getConnection();</a:t>
            </a:r>
            <a:endParaRPr b="0" lang="es-ES" sz="2000" spc="-1" strike="noStrike">
              <a:latin typeface="Arial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ff0000"/>
                </a:solidFill>
                <a:latin typeface="Franklin Gothic Book"/>
              </a:rPr>
              <a:t>……</a:t>
            </a:r>
            <a:r>
              <a:rPr b="0" lang="es-ES" sz="2000" spc="-1" strike="noStrike">
                <a:solidFill>
                  <a:srgbClr val="ff0000"/>
                </a:solidFill>
                <a:latin typeface="Franklin Gothic Book"/>
              </a:rPr>
              <a:t>.. //código que ya teníamos para insertar, delete, update…//</a:t>
            </a:r>
            <a:endParaRPr b="0" lang="es-ES" sz="2000" spc="-1" strike="noStrike">
              <a:latin typeface="Arial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  <a:p>
            <a:pPr marL="53028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s-ES" sz="4400" spc="-1" strike="noStrike">
                <a:solidFill>
                  <a:srgbClr val="191b0e"/>
                </a:solidFill>
                <a:latin typeface="Franklin Gothic Book"/>
              </a:rPr>
              <a:t>personaDAO: Modificamos los métodos para adaptarlos al tipo de conexión (2)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En el bloque finally, preguntamos de dónde obtuvimos la conexión </a:t>
            </a:r>
            <a:r>
              <a:rPr b="0" lang="es-ES" sz="2000" spc="-1" strike="noStrike">
                <a:solidFill>
                  <a:srgbClr val="191b0e"/>
                </a:solidFill>
                <a:latin typeface="Wingdings"/>
              </a:rPr>
              <a:t>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si el objeto transaccional es nulo, significa que se creó dentro de ese método, por lo que se debe cerrar ahí mismo.</a:t>
            </a:r>
            <a:endParaRPr b="0" lang="es-E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Si es diferente de nulo, no se debe de cerrar el objeto transaccional, ya que no se maneja desde ahí.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ff0000"/>
                </a:solidFill>
                <a:latin typeface="Franklin Gothic Book"/>
              </a:rPr>
              <a:t>finally {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ff0000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ff0000"/>
                </a:solidFill>
                <a:latin typeface="Franklin Gothic Book"/>
              </a:rPr>
              <a:t>Conexion.close(rs);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ff0000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ff0000"/>
                </a:solidFill>
                <a:latin typeface="Franklin Gothic Book"/>
              </a:rPr>
              <a:t>Conexion.close(stmt);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ff0000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ff0000"/>
                </a:solidFill>
                <a:latin typeface="Franklin Gothic Book"/>
              </a:rPr>
              <a:t>if (this.conexionTransaccional == null) {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ff0000"/>
                </a:solidFill>
                <a:latin typeface="Franklin Gothic Book"/>
              </a:rPr>
              <a:t>                </a:t>
            </a:r>
            <a:r>
              <a:rPr b="0" lang="es-ES" sz="2000" spc="-1" strike="noStrike">
                <a:solidFill>
                  <a:srgbClr val="ff0000"/>
                </a:solidFill>
                <a:latin typeface="Franklin Gothic Book"/>
              </a:rPr>
              <a:t>Conexion.close(conn);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ff0000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ff0000"/>
                </a:solidFill>
                <a:latin typeface="Franklin Gothic Book"/>
              </a:rPr>
              <a:t>}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s-ES" sz="4400" spc="-1" strike="noStrike">
                <a:solidFill>
                  <a:srgbClr val="191b0e"/>
                </a:solidFill>
                <a:latin typeface="Franklin Gothic Book"/>
              </a:rPr>
              <a:t>TestManejoPersonas (1)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371600" y="2286000"/>
            <a:ext cx="9600480" cy="44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Borramos todo y empezamos desde cero.</a:t>
            </a:r>
            <a:endParaRPr b="0" lang="es-E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Definimos e inicializamos la variable conexion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public class ManejoPersonas {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public static void main(String[] args) {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Connection conexion = null;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s-ES" sz="4400" spc="-1" strike="noStrike">
                <a:solidFill>
                  <a:srgbClr val="191b0e"/>
                </a:solidFill>
                <a:latin typeface="Franklin Gothic Book"/>
              </a:rPr>
              <a:t>TestManejoPersonas (1) – try (1)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371600" y="1459800"/>
            <a:ext cx="9600480" cy="51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Aseguramos que autocommit es falso y adaptamos el código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try {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conexion = Conexion.getConnection();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if (conexion.getAutoCommit()) {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conexion.setAutoCommit(false);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}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s-ES" sz="4400" spc="-1" strike="noStrike">
                <a:solidFill>
                  <a:srgbClr val="191b0e"/>
                </a:solidFill>
                <a:latin typeface="Franklin Gothic Book"/>
              </a:rPr>
              <a:t>TestManejoPersonas (2) -try (2)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371600" y="1459800"/>
            <a:ext cx="9600480" cy="51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Ahora proporcionamos el objeto conexión para poder aplicar el concepto de transacción         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PersonaDAO personaDao = new PersonaDAO(conexion);</a:t>
            </a:r>
            <a:endParaRPr b="0" lang="es-E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Ahora ya hacemos las modificaciones para probar el funcionamiento     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Persona cambioPersona = new Persona();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cambioPersona.setId_persona(2);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cambioPersona.setNombre("Karla Ivonne");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cambioPersona.setApellido("Gomez");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cambioPersona.setEmail("kgomez@mail.com");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cambioPersona.setTelefono("7713445678");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personaDao.update(cambioPersona);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Persona nuevaPersona = new Persona();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nuevaPersona.setNombre("Carlos");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nuevaPersona.setApellido("Ramirez");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personaDao.insert(nuevaPersona);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b="0" lang="es-ES" sz="4400" spc="-1" strike="noStrike">
                <a:solidFill>
                  <a:srgbClr val="191b0e"/>
                </a:solidFill>
                <a:latin typeface="Franklin Gothic Book"/>
              </a:rPr>
              <a:t>TestManejoPersonas (3) –try (3)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371600" y="1459800"/>
            <a:ext cx="9600480" cy="51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Ahora añadimos la parte de código para confirmar que se ejecuten los cambios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conexion.commit();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            </a:t>
            </a:r>
            <a:r>
              <a:rPr b="0" lang="es-ES" sz="2000" spc="-1" strike="noStrike">
                <a:solidFill>
                  <a:srgbClr val="191b0e"/>
                </a:solidFill>
                <a:latin typeface="Franklin Gothic Book"/>
              </a:rPr>
              <a:t>System.out.println("Se ha hecho commit de la transaccion");</a:t>
            </a:r>
            <a:endParaRPr b="0" lang="es-E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576</TotalTime>
  <Application>LibreOffice/6.0.7.3$Linux_X86_64 LibreOffice_project/00m0$Build-3</Application>
  <Words>926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2020-11-05T18:17:06Z</dcterms:created>
  <dc:creator>Maria Angeles Chover Miñana</dc:creator>
  <dc:description/>
  <dc:language>es-ES</dc:language>
  <cp:lastModifiedBy/>
  <dcterms:modified xsi:type="dcterms:W3CDTF">2020-11-13T12:00:14Z</dcterms:modified>
  <cp:revision>18</cp:revision>
  <dc:subject/>
  <dc:title>TRANSACCIONES EN JDBC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