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3" r:id="rId3"/>
    <p:sldId id="284" r:id="rId4"/>
    <p:sldId id="257" r:id="rId5"/>
    <p:sldId id="258" r:id="rId6"/>
    <p:sldId id="285" r:id="rId7"/>
    <p:sldId id="259" r:id="rId8"/>
    <p:sldId id="260" r:id="rId9"/>
    <p:sldId id="261" r:id="rId10"/>
    <p:sldId id="286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87" r:id="rId19"/>
    <p:sldId id="271" r:id="rId20"/>
    <p:sldId id="272" r:id="rId21"/>
    <p:sldId id="288" r:id="rId22"/>
    <p:sldId id="273" r:id="rId23"/>
    <p:sldId id="276" r:id="rId24"/>
    <p:sldId id="277" r:id="rId25"/>
    <p:sldId id="278" r:id="rId26"/>
    <p:sldId id="279" r:id="rId27"/>
    <p:sldId id="289" r:id="rId28"/>
    <p:sldId id="280" r:id="rId29"/>
    <p:sldId id="281" r:id="rId30"/>
    <p:sldId id="291" r:id="rId31"/>
    <p:sldId id="290" r:id="rId3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Rectángulo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Rectángulo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Rectángulo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Rectángulo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Rectángulo redondeado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Rectángulo redondeado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Rectángulo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Rectángulo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Rectángulo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Rectángulo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Rectángulo redondeado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Rectángulo redondeado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Rectángulo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Rectángulo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Rectángulo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Rectángulo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Rectángulo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Rectángulo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05/11/2020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x_PyGR1Ero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YMnr0lE60I" TargetMode="External"/><Relationship Id="rId2" Type="http://schemas.openxmlformats.org/officeDocument/2006/relationships/hyperlink" Target="https://www.youtube.com/watch?v=E6StRLc38V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8OD_r5QUbQ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enpensado.com/7-ejemplos-de-marketing-experiencial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yiZx6BsDao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MARKETING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ES" dirty="0" smtClean="0"/>
              <a:t>UNIDAD 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625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Comentar el mapa de posicionamiento página 82.</a:t>
            </a:r>
          </a:p>
          <a:p>
            <a:endParaRPr lang="es-ES" dirty="0"/>
          </a:p>
          <a:p>
            <a:r>
              <a:rPr lang="es-ES" dirty="0" smtClean="0"/>
              <a:t>Elabora un mapa de posicionamiento con marcas del sector de la informática.</a:t>
            </a:r>
          </a:p>
          <a:p>
            <a:endParaRPr lang="es-ES" dirty="0"/>
          </a:p>
          <a:p>
            <a:r>
              <a:rPr lang="es-ES" dirty="0" smtClean="0"/>
              <a:t>Comenta el artículo sobre el Corte Inglés. Motivos del cambio de posicionamiento. ¿Cómo lo ven los clientes? 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8425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4.- EL PRODUCTO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b="1" i="1" dirty="0" smtClean="0"/>
              <a:t>El producto </a:t>
            </a:r>
            <a:r>
              <a:rPr lang="es-ES" sz="2000" i="1" dirty="0" smtClean="0"/>
              <a:t>es todo aquella que se puede ofrecer al mercado ( </a:t>
            </a:r>
            <a:r>
              <a:rPr lang="es-ES" sz="2000" b="1" i="1" dirty="0" smtClean="0"/>
              <a:t>bien, servicio</a:t>
            </a:r>
            <a:r>
              <a:rPr lang="es-ES" sz="2000" i="1" dirty="0" smtClean="0"/>
              <a:t>) y que según el marketing el consumidor desea adquirir porque </a:t>
            </a:r>
            <a:r>
              <a:rPr lang="es-ES" sz="2000" b="1" i="1" dirty="0" smtClean="0"/>
              <a:t>satisface alguna necesidad</a:t>
            </a:r>
            <a:r>
              <a:rPr lang="es-ES" sz="2000" b="1" i="1" dirty="0" smtClean="0"/>
              <a:t>.</a:t>
            </a:r>
          </a:p>
          <a:p>
            <a:pPr marL="109728" indent="0">
              <a:buNone/>
            </a:pPr>
            <a:endParaRPr lang="es-ES" sz="2000" b="1" i="1" dirty="0" smtClean="0"/>
          </a:p>
          <a:p>
            <a:pPr marL="109728" indent="0">
              <a:buNone/>
            </a:pPr>
            <a:endParaRPr lang="es-ES" sz="2000" b="1" i="1" dirty="0"/>
          </a:p>
          <a:p>
            <a:pPr marL="109728" indent="0">
              <a:buNone/>
            </a:pPr>
            <a:r>
              <a:rPr lang="es-ES" sz="2000" b="1" i="1" dirty="0" smtClean="0"/>
              <a:t>¿Qué nos interesa saber de nuestro producto?</a:t>
            </a:r>
            <a:endParaRPr lang="es-ES" sz="2000" b="1" i="1" dirty="0"/>
          </a:p>
        </p:txBody>
      </p:sp>
    </p:spTree>
    <p:extLst>
      <p:ext uri="{BB962C8B-B14F-4D97-AF65-F5344CB8AC3E}">
        <p14:creationId xmlns:p14="http://schemas.microsoft.com/office/powerpoint/2010/main" val="303691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Niveles del producto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sz="2000" dirty="0" smtClean="0"/>
              <a:t>Para poder ofrecer mi producto al mercado de la mejor forma posible, es necesario que se conozca los diferentes niveles del producto</a:t>
            </a:r>
            <a:r>
              <a:rPr lang="es-ES" dirty="0" smtClean="0"/>
              <a:t>:</a:t>
            </a:r>
          </a:p>
          <a:p>
            <a:pPr marL="109728" indent="0">
              <a:buNone/>
            </a:pPr>
            <a:r>
              <a:rPr lang="es-ES" sz="2000" dirty="0" smtClean="0"/>
              <a:t>DEBO </a:t>
            </a:r>
            <a:r>
              <a:rPr lang="es-ES" sz="2000" b="1" dirty="0" smtClean="0"/>
              <a:t>DEFINIR LOS TRES NIVELES DEL PRODUCTO</a:t>
            </a:r>
            <a:endParaRPr lang="es-ES" sz="2000" b="1" dirty="0"/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1115616" y="4339952"/>
            <a:ext cx="2088232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 BÁSICO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3635896" y="4005064"/>
            <a:ext cx="4680520" cy="18722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Es </a:t>
            </a:r>
            <a:r>
              <a:rPr lang="es-ES" b="1" dirty="0" smtClean="0"/>
              <a:t>la necesidad </a:t>
            </a:r>
            <a:r>
              <a:rPr lang="es-ES" dirty="0" smtClean="0"/>
              <a:t>que cubre el producto.</a:t>
            </a:r>
          </a:p>
          <a:p>
            <a:endParaRPr lang="es-ES" dirty="0" smtClean="0"/>
          </a:p>
          <a:p>
            <a:r>
              <a:rPr lang="es-ES" dirty="0" smtClean="0"/>
              <a:t> El marketing pretende satisfacer necesidades , el consumidor al comprar el producto satisface  esa necesidad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123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/>
          <a:lstStyle/>
          <a:p>
            <a:pPr marL="109728" indent="0">
              <a:buNone/>
            </a:pP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827584" y="2204864"/>
            <a:ext cx="2066528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 FORMAL</a:t>
            </a:r>
            <a:endParaRPr lang="es-ES" dirty="0"/>
          </a:p>
        </p:txBody>
      </p:sp>
      <p:sp>
        <p:nvSpPr>
          <p:cNvPr id="5" name="4 Elipse"/>
          <p:cNvSpPr/>
          <p:nvPr/>
        </p:nvSpPr>
        <p:spPr>
          <a:xfrm>
            <a:off x="827584" y="4869160"/>
            <a:ext cx="2066527" cy="129614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PRODUCTO AMPLIADO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131840" y="1581944"/>
            <a:ext cx="4824536" cy="21602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Son las </a:t>
            </a:r>
            <a:r>
              <a:rPr lang="es-ES" b="1" dirty="0" smtClean="0"/>
              <a:t>características o atributos </a:t>
            </a:r>
            <a:r>
              <a:rPr lang="es-ES" dirty="0" smtClean="0"/>
              <a:t>tangibles que podemos observar en el producto:</a:t>
            </a:r>
          </a:p>
          <a:p>
            <a:endParaRPr lang="es-ES" dirty="0" smtClean="0"/>
          </a:p>
          <a:p>
            <a:r>
              <a:rPr lang="es-ES" dirty="0" smtClean="0"/>
              <a:t> cantidad, marca, diseño, calidad, características técnicas, servicios adicionales, ……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3131840" y="4221088"/>
            <a:ext cx="4824536" cy="2232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 smtClean="0"/>
              <a:t>Son las </a:t>
            </a:r>
            <a:r>
              <a:rPr lang="es-ES" b="1" dirty="0" smtClean="0"/>
              <a:t>ventajas adicionales </a:t>
            </a:r>
            <a:r>
              <a:rPr lang="es-ES" dirty="0" smtClean="0"/>
              <a:t>que se añaden a la compra formal y sirven para distinguirlo de otros de la competencia:</a:t>
            </a:r>
          </a:p>
          <a:p>
            <a:endParaRPr lang="es-ES" dirty="0" smtClean="0"/>
          </a:p>
          <a:p>
            <a:r>
              <a:rPr lang="es-ES" dirty="0" smtClean="0"/>
              <a:t>Servicio post-venta, financiación a plazos, envío a domicilio, instalación, garantía,…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69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064896" cy="864096"/>
          </a:xfrm>
        </p:spPr>
        <p:txBody>
          <a:bodyPr/>
          <a:lstStyle/>
          <a:p>
            <a:r>
              <a:rPr lang="es-ES" dirty="0" smtClean="0"/>
              <a:t>Tipos de productos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8542214"/>
              </p:ext>
            </p:extLst>
          </p:nvPr>
        </p:nvGraphicFramePr>
        <p:xfrm>
          <a:off x="457200" y="2249488"/>
          <a:ext cx="8229600" cy="394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4600"/>
                <a:gridCol w="5915000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es-ES" b="1" dirty="0" smtClean="0"/>
                    </a:p>
                    <a:p>
                      <a:pPr algn="ctr"/>
                      <a:r>
                        <a:rPr lang="es-ES" b="1" dirty="0" smtClean="0"/>
                        <a:t>Según su</a:t>
                      </a:r>
                      <a:r>
                        <a:rPr lang="es-ES" b="1" baseline="0" dirty="0" smtClean="0"/>
                        <a:t> </a:t>
                      </a:r>
                      <a:r>
                        <a:rPr lang="es-ES" b="1" baseline="0" dirty="0" err="1" smtClean="0"/>
                        <a:t>tangibilidad</a:t>
                      </a:r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Bienes</a:t>
                      </a:r>
                      <a:r>
                        <a:rPr lang="es-ES" dirty="0" smtClean="0"/>
                        <a:t>, objetos</a:t>
                      </a:r>
                      <a:r>
                        <a:rPr lang="es-ES" baseline="0" dirty="0" smtClean="0"/>
                        <a:t> que se pueden tocar. Pueden ser duraderos o no duraderos</a:t>
                      </a:r>
                      <a:endParaRPr lang="es-E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 smtClean="0"/>
                        <a:t>Servicios</a:t>
                      </a:r>
                      <a:r>
                        <a:rPr lang="es-ES" dirty="0" smtClean="0"/>
                        <a:t>, son</a:t>
                      </a:r>
                      <a:r>
                        <a:rPr lang="es-ES" baseline="0" dirty="0" smtClean="0"/>
                        <a:t> actividades que no se pueden tocar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s-ES" b="1" dirty="0" smtClean="0"/>
                    </a:p>
                    <a:p>
                      <a:pPr algn="ctr"/>
                      <a:r>
                        <a:rPr lang="es-ES" b="1" dirty="0" smtClean="0"/>
                        <a:t>Según su finalidad</a:t>
                      </a:r>
                      <a:r>
                        <a:rPr lang="es-ES" b="1" baseline="0" dirty="0" smtClean="0"/>
                        <a:t> o uso</a:t>
                      </a:r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Bienes de </a:t>
                      </a:r>
                      <a:r>
                        <a:rPr lang="es-ES" b="1" dirty="0" smtClean="0"/>
                        <a:t>consumo</a:t>
                      </a:r>
                      <a:r>
                        <a:rPr lang="es-ES" dirty="0" smtClean="0"/>
                        <a:t>, para consumidores</a:t>
                      </a:r>
                      <a:r>
                        <a:rPr lang="es-ES" baseline="0" dirty="0" smtClean="0"/>
                        <a:t> finales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Bienes </a:t>
                      </a:r>
                      <a:r>
                        <a:rPr lang="es-ES" b="1" dirty="0" smtClean="0"/>
                        <a:t>industriales,</a:t>
                      </a:r>
                      <a:r>
                        <a:rPr lang="es-ES" baseline="0" dirty="0" smtClean="0"/>
                        <a:t> para empresas que producen otros bienes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endParaRPr lang="es-ES" b="1" dirty="0" smtClean="0"/>
                    </a:p>
                    <a:p>
                      <a:pPr algn="ctr"/>
                      <a:endParaRPr lang="es-ES" b="1" dirty="0" smtClean="0"/>
                    </a:p>
                    <a:p>
                      <a:pPr algn="ctr"/>
                      <a:r>
                        <a:rPr lang="es-ES" b="1" dirty="0" smtClean="0"/>
                        <a:t>Según su relación</a:t>
                      </a:r>
                      <a:r>
                        <a:rPr lang="es-ES" b="1" baseline="0" dirty="0" smtClean="0"/>
                        <a:t> con la demanda de otros productos</a:t>
                      </a:r>
                      <a:endParaRPr lang="es-ES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Bienes </a:t>
                      </a:r>
                      <a:r>
                        <a:rPr lang="es-ES" b="1" dirty="0" smtClean="0"/>
                        <a:t>complementarios</a:t>
                      </a:r>
                      <a:r>
                        <a:rPr lang="es-ES" dirty="0" smtClean="0"/>
                        <a:t>, se utilizan</a:t>
                      </a:r>
                      <a:r>
                        <a:rPr lang="es-ES" baseline="0" dirty="0" smtClean="0"/>
                        <a:t> conjuntamente y no compiten entre ellos.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Bienes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="1" baseline="0" dirty="0" smtClean="0"/>
                        <a:t>sustitutivos</a:t>
                      </a:r>
                      <a:r>
                        <a:rPr lang="es-ES" baseline="0" dirty="0" smtClean="0"/>
                        <a:t>, compiten en el mercado, pues cubren la misma necesidad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Bienes </a:t>
                      </a:r>
                      <a:r>
                        <a:rPr lang="es-ES" b="1" dirty="0" smtClean="0"/>
                        <a:t>independientes</a:t>
                      </a:r>
                      <a:r>
                        <a:rPr lang="es-ES" dirty="0" smtClean="0"/>
                        <a:t>, la variación del precio</a:t>
                      </a:r>
                      <a:r>
                        <a:rPr lang="es-ES" baseline="0" dirty="0" smtClean="0"/>
                        <a:t> de uno no influye en el otro.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4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36904" cy="792088"/>
          </a:xfrm>
        </p:spPr>
        <p:txBody>
          <a:bodyPr/>
          <a:lstStyle/>
          <a:p>
            <a:r>
              <a:rPr lang="es-ES" dirty="0" smtClean="0"/>
              <a:t>El ciclo de vida de un producto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628800"/>
            <a:ext cx="8291264" cy="494573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000" dirty="0" smtClean="0"/>
              <a:t>Los productos, como las personas tienen un ciclo de vida:</a:t>
            </a:r>
          </a:p>
          <a:p>
            <a:pPr marL="109728" indent="0">
              <a:buNone/>
            </a:pPr>
            <a:endParaRPr lang="es-ES" sz="20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57661"/>
              </p:ext>
            </p:extLst>
          </p:nvPr>
        </p:nvGraphicFramePr>
        <p:xfrm>
          <a:off x="395536" y="2204864"/>
          <a:ext cx="8424936" cy="424847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999137"/>
                <a:gridCol w="6425799"/>
              </a:tblGrid>
              <a:tr h="1209874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INTRODUCCIÓN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Momento posterior al lanzamiento,</a:t>
                      </a:r>
                      <a:r>
                        <a:rPr lang="es-ES" sz="1600" b="0" baseline="0" dirty="0" smtClean="0"/>
                        <a:t> las ventas empiezan a crecer y los beneficios son mínimos o no existen.</a:t>
                      </a:r>
                      <a:endParaRPr lang="es-ES" sz="1600" b="0" dirty="0" smtClean="0"/>
                    </a:p>
                    <a:p>
                      <a:r>
                        <a:rPr lang="es-ES" sz="1600" b="0" dirty="0" smtClean="0"/>
                        <a:t>El produc</a:t>
                      </a:r>
                      <a:r>
                        <a:rPr lang="es-ES" sz="1600" b="0" baseline="0" dirty="0" smtClean="0"/>
                        <a:t>to no es conocido. Gastos altos en publicidad. Es un producto “</a:t>
                      </a:r>
                      <a:r>
                        <a:rPr lang="es-ES" sz="1600" b="1" baseline="0" dirty="0" smtClean="0"/>
                        <a:t>Incógnita”</a:t>
                      </a:r>
                      <a:endParaRPr lang="es-ES" sz="1600" b="1" dirty="0"/>
                    </a:p>
                  </a:txBody>
                  <a:tcPr/>
                </a:tc>
              </a:tr>
              <a:tr h="921822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CRECIMIENTO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Las</a:t>
                      </a:r>
                      <a:r>
                        <a:rPr lang="es-ES" sz="1600" b="0" baseline="0" dirty="0" smtClean="0"/>
                        <a:t> ventas aumentan y los beneficios también. Se debe hacer una publicidad persuasiva y distinguir el producto de la competencia.  Puede ser imitado por otras empresas. Es un producto “</a:t>
                      </a:r>
                      <a:r>
                        <a:rPr lang="es-ES" sz="1600" b="1" baseline="0" dirty="0" smtClean="0"/>
                        <a:t>Estrella”</a:t>
                      </a:r>
                      <a:r>
                        <a:rPr lang="es-ES" sz="1600" b="0" baseline="0" dirty="0" smtClean="0"/>
                        <a:t>.</a:t>
                      </a:r>
                      <a:endParaRPr lang="es-ES" sz="1600" b="0" dirty="0"/>
                    </a:p>
                  </a:txBody>
                  <a:tcPr/>
                </a:tc>
              </a:tr>
              <a:tr h="921822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MADUREZ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El producto</a:t>
                      </a:r>
                      <a:r>
                        <a:rPr lang="es-ES" sz="1600" b="0" baseline="0" dirty="0" smtClean="0"/>
                        <a:t> es ya conocido y ha llegado a su tope de ventas.  La competencia es fuerte, hay que fidelizar al cliente. Es un producto “</a:t>
                      </a:r>
                      <a:r>
                        <a:rPr lang="es-ES" sz="1600" b="1" baseline="0" dirty="0" smtClean="0"/>
                        <a:t>Vaca</a:t>
                      </a:r>
                      <a:r>
                        <a:rPr lang="es-ES" sz="1600" b="0" baseline="0" dirty="0" smtClean="0"/>
                        <a:t>”, ya no va a crecer más.</a:t>
                      </a:r>
                    </a:p>
                  </a:txBody>
                  <a:tcPr/>
                </a:tc>
              </a:tr>
              <a:tr h="1194954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DECLIVE</a:t>
                      </a:r>
                      <a:endParaRPr lang="es-E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b="0" dirty="0" smtClean="0"/>
                        <a:t>Las ventas y beneficios</a:t>
                      </a:r>
                      <a:r>
                        <a:rPr lang="es-ES" sz="1600" b="0" baseline="0" dirty="0" smtClean="0"/>
                        <a:t> disminuyen, los consumidores han cambiado de gustos o han aparecido productos nuevos que lo sustituyen. Es un producto “</a:t>
                      </a:r>
                      <a:r>
                        <a:rPr lang="es-ES" sz="1600" b="1" baseline="0" dirty="0" smtClean="0"/>
                        <a:t>Perro</a:t>
                      </a:r>
                      <a:r>
                        <a:rPr lang="es-ES" sz="1600" b="0" baseline="0" dirty="0" smtClean="0"/>
                        <a:t>”, se debe decidir si abandonar o relanza con innovación.</a:t>
                      </a:r>
                      <a:endParaRPr lang="es-ES" sz="16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9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836712"/>
            <a:ext cx="8136904" cy="6480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Estrategias sobre los productos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628800"/>
            <a:ext cx="8363272" cy="4945736"/>
          </a:xfrm>
        </p:spPr>
        <p:txBody>
          <a:bodyPr>
            <a:normAutofit/>
          </a:bodyPr>
          <a:lstStyle/>
          <a:p>
            <a:pPr marL="566928" indent="-457200">
              <a:buAutoNum type="alphaUcParenR"/>
            </a:pPr>
            <a:r>
              <a:rPr lang="es-ES" sz="2000" b="1" dirty="0" smtClean="0"/>
              <a:t>Diferenciación. </a:t>
            </a:r>
            <a:r>
              <a:rPr lang="es-ES" sz="2000" b="1" dirty="0"/>
              <a:t> </a:t>
            </a:r>
            <a:r>
              <a:rPr lang="es-ES" sz="2000" b="1" dirty="0" smtClean="0"/>
              <a:t>¿Cómo podemos hacerlo?</a:t>
            </a:r>
          </a:p>
          <a:p>
            <a:pPr marL="109728" indent="0">
              <a:buNone/>
            </a:pPr>
            <a:r>
              <a:rPr lang="es-ES" sz="2000" dirty="0" smtClean="0"/>
              <a:t>Se debe actuar sobre las características del producto formal: diseño, mayor calidad o cantidad, envase, embalaje, etc.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b="1" dirty="0" smtClean="0"/>
              <a:t>B) Marca</a:t>
            </a:r>
            <a:r>
              <a:rPr lang="es-ES" sz="2000" dirty="0" smtClean="0"/>
              <a:t>.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dirty="0" smtClean="0"/>
              <a:t>Es el nombre y diseño que identifica al producto o la empresa.</a:t>
            </a:r>
          </a:p>
          <a:p>
            <a:pPr marL="109728" indent="0">
              <a:buNone/>
            </a:pPr>
            <a:r>
              <a:rPr lang="es-ES" sz="2000" dirty="0" smtClean="0"/>
              <a:t>Tiene dos elementos: nombre y logotipo.</a:t>
            </a:r>
          </a:p>
          <a:p>
            <a:pPr marL="109728" indent="0">
              <a:buNone/>
            </a:pPr>
            <a:endParaRPr lang="es-ES" sz="2000" dirty="0"/>
          </a:p>
          <a:p>
            <a:pPr marL="566928" indent="-457200">
              <a:buAutoNum type="arabicParenR"/>
            </a:pPr>
            <a:r>
              <a:rPr lang="es-ES" sz="2000" dirty="0" smtClean="0"/>
              <a:t>El nombre, debe ser fácil de pronunciarse y memorizarse</a:t>
            </a:r>
          </a:p>
          <a:p>
            <a:pPr marL="566928" indent="-457200">
              <a:buAutoNum type="arabicParenR"/>
            </a:pPr>
            <a:r>
              <a:rPr lang="es-ES" sz="2000" dirty="0" smtClean="0"/>
              <a:t>Logotipo, diseño del nombre: forma y colores. Se puede acompañar de un slogan.</a:t>
            </a:r>
          </a:p>
          <a:p>
            <a:pPr marL="566928" indent="-457200">
              <a:buAutoNum type="arabicParenR"/>
            </a:pPr>
            <a:r>
              <a:rPr lang="es-ES" sz="2000" dirty="0" smtClean="0"/>
              <a:t>Tipos de marcas: blanca, múltiple, segundas, única. (Estrategias diferentes sobre la marca)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652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33768"/>
          </a:xfrm>
        </p:spPr>
        <p:txBody>
          <a:bodyPr/>
          <a:lstStyle/>
          <a:p>
            <a:pPr marL="109728" indent="0">
              <a:buNone/>
            </a:pPr>
            <a:r>
              <a:rPr lang="es-ES" b="1" dirty="0" smtClean="0"/>
              <a:t>C) Alargamiento de la vida del producto.</a:t>
            </a:r>
          </a:p>
          <a:p>
            <a:pPr marL="109728" indent="0">
              <a:buNone/>
            </a:pPr>
            <a:endParaRPr lang="es-ES" b="1" dirty="0"/>
          </a:p>
          <a:p>
            <a:pPr marL="109728" indent="0">
              <a:buNone/>
            </a:pPr>
            <a:r>
              <a:rPr lang="es-ES" sz="2000" dirty="0" smtClean="0"/>
              <a:t>Cuando un producto está en declive, se puede intentar modificarlo antes que tener que hacer otro totalmente nuevo.</a:t>
            </a:r>
          </a:p>
          <a:p>
            <a:pPr marL="109728" indent="0">
              <a:buNone/>
            </a:pPr>
            <a:r>
              <a:rPr lang="es-ES" sz="2000" dirty="0" smtClean="0"/>
              <a:t>¿Cómo? </a:t>
            </a:r>
          </a:p>
          <a:p>
            <a:pPr>
              <a:buFontTx/>
              <a:buChar char="-"/>
            </a:pPr>
            <a:r>
              <a:rPr lang="es-ES" sz="2000" dirty="0" smtClean="0"/>
              <a:t>Con una nueva forma de consumirlo</a:t>
            </a:r>
          </a:p>
          <a:p>
            <a:pPr>
              <a:buFontTx/>
              <a:buChar char="-"/>
            </a:pPr>
            <a:r>
              <a:rPr lang="es-ES" sz="2000" dirty="0" smtClean="0"/>
              <a:t>Aumentando la frecuencia de compra</a:t>
            </a:r>
          </a:p>
          <a:p>
            <a:pPr>
              <a:buFontTx/>
              <a:buChar char="-"/>
            </a:pPr>
            <a:r>
              <a:rPr lang="es-ES" sz="2000" dirty="0" smtClean="0"/>
              <a:t>Con otro segmento de mercado</a:t>
            </a:r>
          </a:p>
          <a:p>
            <a:pPr>
              <a:buFontTx/>
              <a:buChar char="-"/>
            </a:pPr>
            <a:r>
              <a:rPr lang="es-ES" sz="2000" dirty="0" smtClean="0"/>
              <a:t>Con cambios en la calidad, diseño, etc.</a:t>
            </a:r>
            <a:endParaRPr lang="es-ES" dirty="0"/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596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864096"/>
          </a:xfrm>
        </p:spPr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200" dirty="0" smtClean="0"/>
              <a:t>1) Identifica para tu idea de negocio: el producto básico, el formal y el ampliado.</a:t>
            </a:r>
            <a:endParaRPr lang="es-ES" sz="2200" dirty="0" smtClean="0"/>
          </a:p>
          <a:p>
            <a:pPr marL="109728" indent="0">
              <a:buNone/>
            </a:pPr>
            <a:endParaRPr lang="es-ES" sz="2200" dirty="0" smtClean="0"/>
          </a:p>
          <a:p>
            <a:pPr marL="109728" indent="0">
              <a:buNone/>
            </a:pPr>
            <a:r>
              <a:rPr lang="es-ES" sz="2200" dirty="0" smtClean="0"/>
              <a:t>2) ¿En qué fase del ciclo de vida lo sitúas?</a:t>
            </a:r>
          </a:p>
          <a:p>
            <a:pPr marL="109728" indent="0">
              <a:buNone/>
            </a:pPr>
            <a:endParaRPr lang="es-ES" sz="2200" dirty="0"/>
          </a:p>
          <a:p>
            <a:pPr marL="109728" indent="0">
              <a:buNone/>
            </a:pPr>
            <a:r>
              <a:rPr lang="es-ES" sz="2200" dirty="0" smtClean="0"/>
              <a:t>3) </a:t>
            </a:r>
            <a:r>
              <a:rPr lang="es-ES" sz="2200" dirty="0" smtClean="0"/>
              <a:t>Lectura </a:t>
            </a:r>
            <a:r>
              <a:rPr lang="es-ES" sz="2200" dirty="0" smtClean="0"/>
              <a:t>de ¿Sabias que </a:t>
            </a:r>
            <a:r>
              <a:rPr lang="es-ES" sz="2200" dirty="0" smtClean="0"/>
              <a:t>? </a:t>
            </a:r>
            <a:r>
              <a:rPr lang="es-ES" sz="2200" dirty="0" smtClean="0"/>
              <a:t>Página 89 para elegir un buen </a:t>
            </a:r>
            <a:r>
              <a:rPr lang="es-ES" sz="2200" dirty="0" smtClean="0"/>
              <a:t>logo y Consejos para elegir una marca.</a:t>
            </a:r>
          </a:p>
          <a:p>
            <a:pPr marL="109728" indent="0">
              <a:buNone/>
            </a:pPr>
            <a:r>
              <a:rPr lang="es-ES" sz="2200" dirty="0" smtClean="0"/>
              <a:t>Después de leer cómo se hace un logo, piensa en un nombre para tu empresa y el logo como elemento diferenciador.</a:t>
            </a:r>
          </a:p>
          <a:p>
            <a:pPr marL="109728" indent="0">
              <a:buNone/>
            </a:pPr>
            <a:endParaRPr lang="es-ES" sz="2200" dirty="0" smtClean="0"/>
          </a:p>
          <a:p>
            <a:pPr marL="109728" indent="0">
              <a:buNone/>
            </a:pPr>
            <a:r>
              <a:rPr lang="es-ES" sz="2200" dirty="0" smtClean="0"/>
              <a:t>4)La diferenciación por diseño (página 88)</a:t>
            </a:r>
          </a:p>
          <a:p>
            <a:pPr marL="109728" indent="0">
              <a:buNone/>
            </a:pPr>
            <a:endParaRPr lang="es-ES" sz="2200" dirty="0" smtClean="0"/>
          </a:p>
          <a:p>
            <a:pPr marL="109728" indent="0">
              <a:buNone/>
            </a:pPr>
            <a:r>
              <a:rPr lang="es-ES" sz="2200" dirty="0">
                <a:hlinkClick r:id="rId2"/>
              </a:rPr>
              <a:t>https://</a:t>
            </a:r>
            <a:r>
              <a:rPr lang="es-ES" sz="2200" dirty="0" smtClean="0">
                <a:hlinkClick r:id="rId2"/>
              </a:rPr>
              <a:t>www.youtube.com/watch?v=Gx_PyGR1Ero</a:t>
            </a:r>
            <a:endParaRPr lang="es-ES" sz="2200" dirty="0" smtClean="0"/>
          </a:p>
          <a:p>
            <a:pPr marL="109728" indent="0">
              <a:buNone/>
            </a:pPr>
            <a:endParaRPr lang="es-ES" sz="2200" dirty="0"/>
          </a:p>
          <a:p>
            <a:pPr marL="109728" indent="0">
              <a:buNone/>
            </a:pPr>
            <a:endParaRPr lang="es-ES" sz="2200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09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5. EL PRECIO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El precio puede ser un elemento diferenciador fundamental.</a:t>
            </a:r>
          </a:p>
          <a:p>
            <a:endParaRPr lang="es-ES" sz="2000" dirty="0"/>
          </a:p>
          <a:p>
            <a:r>
              <a:rPr lang="es-ES" sz="2000" dirty="0" smtClean="0"/>
              <a:t>El precio se puede definir como </a:t>
            </a:r>
            <a:r>
              <a:rPr lang="es-ES" sz="2000" b="1" i="1" dirty="0" smtClean="0"/>
              <a:t>el importe que paga un comprador, </a:t>
            </a:r>
            <a:r>
              <a:rPr lang="es-ES" sz="2000" dirty="0" smtClean="0"/>
              <a:t>pero desde el marketing el precio es mucho más: es un arma de comunicación,  puede estimular la demanda, sirve de comparación  con la competencia ( más barato, más caro), etc.</a:t>
            </a:r>
          </a:p>
          <a:p>
            <a:endParaRPr lang="es-ES" sz="2000" dirty="0"/>
          </a:p>
          <a:p>
            <a:r>
              <a:rPr lang="es-ES" sz="2000" dirty="0" smtClean="0"/>
              <a:t>La empresa debe valorar qué quiere conseguir  para poner una estrategia de precio diferente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55367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Valorar el marketing como una estrategia de satisfacción del cliente y el mercado.</a:t>
            </a:r>
          </a:p>
          <a:p>
            <a:r>
              <a:rPr lang="es-ES" dirty="0" smtClean="0"/>
              <a:t>Diseñar estrategias de marketing de posicionamiento en calidad-precio.</a:t>
            </a:r>
          </a:p>
          <a:p>
            <a:r>
              <a:rPr lang="es-ES" dirty="0" smtClean="0"/>
              <a:t>Conocer y diseñar estrategias de marketing operativo en cuanto a producto, precio, promoción y distribución.</a:t>
            </a:r>
          </a:p>
          <a:p>
            <a:r>
              <a:rPr lang="es-ES" dirty="0" smtClean="0"/>
              <a:t>Valorar la importancia de la atención al cliente.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7938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908720"/>
            <a:ext cx="8208912" cy="86409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5.1 Factores que determinan la fijación de los precios.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>
            <a:normAutofit fontScale="92500" lnSpcReduction="10000"/>
          </a:bodyPr>
          <a:lstStyle/>
          <a:p>
            <a:endParaRPr lang="es-ES" sz="2400" dirty="0" smtClean="0"/>
          </a:p>
          <a:p>
            <a:r>
              <a:rPr lang="es-ES" sz="2200" b="1" dirty="0" smtClean="0"/>
              <a:t>Los costes, </a:t>
            </a:r>
            <a:r>
              <a:rPr lang="es-ES" sz="2200" dirty="0" smtClean="0"/>
              <a:t>calcular lo que cuesta y añadir el margen.</a:t>
            </a:r>
          </a:p>
          <a:p>
            <a:r>
              <a:rPr lang="es-ES" sz="2200" b="1" dirty="0" smtClean="0"/>
              <a:t>Los consumidores</a:t>
            </a:r>
            <a:r>
              <a:rPr lang="es-ES" sz="2200" dirty="0" smtClean="0"/>
              <a:t>, tener en cuenta el precio que el consumidor piensa o cree que tiene el producto.</a:t>
            </a:r>
          </a:p>
          <a:p>
            <a:r>
              <a:rPr lang="es-ES" sz="2200" b="1" dirty="0" smtClean="0"/>
              <a:t>La competencia</a:t>
            </a:r>
            <a:r>
              <a:rPr lang="es-ES" sz="2200" dirty="0" smtClean="0"/>
              <a:t>, posicionamiento con ella</a:t>
            </a:r>
            <a:r>
              <a:rPr lang="es-ES" sz="2400" dirty="0" smtClean="0"/>
              <a:t>.</a:t>
            </a:r>
          </a:p>
          <a:p>
            <a:endParaRPr lang="es-ES" sz="2400" dirty="0"/>
          </a:p>
          <a:p>
            <a:pPr marL="109728" indent="0">
              <a:buNone/>
            </a:pPr>
            <a:r>
              <a:rPr lang="es-ES" sz="2400" dirty="0" smtClean="0"/>
              <a:t>A partir de aquí, se determina la estrategia de precios:</a:t>
            </a:r>
          </a:p>
          <a:p>
            <a:pPr marL="109728" indent="0">
              <a:buNone/>
            </a:pPr>
            <a:endParaRPr lang="es-ES" sz="2400" dirty="0" smtClean="0"/>
          </a:p>
          <a:p>
            <a:r>
              <a:rPr lang="es-ES" sz="2400" dirty="0" smtClean="0"/>
              <a:t>Precios de prestigio</a:t>
            </a:r>
          </a:p>
          <a:p>
            <a:r>
              <a:rPr lang="es-ES" sz="2400" dirty="0" smtClean="0"/>
              <a:t>Precios descuento</a:t>
            </a:r>
          </a:p>
          <a:p>
            <a:r>
              <a:rPr lang="es-ES" sz="2400" dirty="0" smtClean="0"/>
              <a:t>Precios psicológicos</a:t>
            </a:r>
          </a:p>
          <a:p>
            <a:r>
              <a:rPr lang="es-ES" sz="2400" dirty="0" smtClean="0"/>
              <a:t>Precios de penetración</a:t>
            </a:r>
          </a:p>
          <a:p>
            <a:r>
              <a:rPr lang="es-ES" sz="2400" dirty="0" smtClean="0"/>
              <a:t>Precios gancho, </a:t>
            </a:r>
            <a:r>
              <a:rPr lang="es-ES" sz="2400" dirty="0" smtClean="0"/>
              <a:t>…….</a:t>
            </a:r>
          </a:p>
          <a:p>
            <a:endParaRPr lang="es-ES" sz="2400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3544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s-ES" dirty="0" smtClean="0"/>
              <a:t>Vamos a comentar dos artículos que hablan de cómo fijar precios en función de los objetivos a conseguir: ¿Regalar producto o rebajar precio?  Y  Precios descremados y precios de prestigio.</a:t>
            </a:r>
            <a:endParaRPr lang="es-ES" dirty="0" smtClean="0"/>
          </a:p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Piensa en tu idea de negocio y explica qué estrategias de precios consideras más interesantes para entrar en el </a:t>
            </a:r>
            <a:r>
              <a:rPr lang="es-ES" dirty="0" smtClean="0"/>
              <a:t>mercado, posicionarte  </a:t>
            </a:r>
            <a:r>
              <a:rPr lang="es-ES" dirty="0" smtClean="0"/>
              <a:t>y el porqué.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5335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1008112"/>
          </a:xfrm>
        </p:spPr>
        <p:txBody>
          <a:bodyPr/>
          <a:lstStyle/>
          <a:p>
            <a:r>
              <a:rPr lang="es-ES" dirty="0" smtClean="0"/>
              <a:t>6. LA PROMOCIÓN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400" b="1" dirty="0" smtClean="0"/>
              <a:t>La promoción o estrategia de comunicación</a:t>
            </a:r>
            <a:r>
              <a:rPr lang="es-ES" sz="2400" dirty="0" smtClean="0"/>
              <a:t> de la empresa </a:t>
            </a:r>
            <a:r>
              <a:rPr lang="es-ES" sz="2400" b="1" dirty="0" smtClean="0"/>
              <a:t>trata de estimular la compra de un producto</a:t>
            </a:r>
            <a:r>
              <a:rPr lang="es-ES" sz="2400" dirty="0" smtClean="0"/>
              <a:t> mediante:</a:t>
            </a:r>
          </a:p>
          <a:p>
            <a:pPr marL="109728" indent="0">
              <a:buNone/>
            </a:pPr>
            <a:endParaRPr lang="es-ES" sz="2400" b="1" dirty="0"/>
          </a:p>
          <a:p>
            <a:pPr>
              <a:buFontTx/>
              <a:buChar char="-"/>
            </a:pPr>
            <a:r>
              <a:rPr lang="es-ES" sz="2400" b="1" dirty="0" smtClean="0"/>
              <a:t>Comunicando  </a:t>
            </a:r>
            <a:r>
              <a:rPr lang="es-ES" sz="2400" dirty="0" smtClean="0"/>
              <a:t> </a:t>
            </a:r>
            <a:r>
              <a:rPr lang="es-ES" sz="2400" dirty="0" smtClean="0"/>
              <a:t>que existe el producto</a:t>
            </a:r>
          </a:p>
          <a:p>
            <a:pPr>
              <a:buFontTx/>
              <a:buChar char="-"/>
            </a:pPr>
            <a:r>
              <a:rPr lang="es-ES" sz="2400" b="1" dirty="0" smtClean="0"/>
              <a:t>Persuadiendo </a:t>
            </a:r>
            <a:r>
              <a:rPr lang="es-ES" sz="2400" dirty="0" smtClean="0"/>
              <a:t>al consumidor que lo compre</a:t>
            </a:r>
          </a:p>
          <a:p>
            <a:pPr>
              <a:buFontTx/>
              <a:buChar char="-"/>
            </a:pPr>
            <a:r>
              <a:rPr lang="es-ES" sz="2400" b="1" dirty="0" smtClean="0"/>
              <a:t>Recordándole</a:t>
            </a:r>
            <a:r>
              <a:rPr lang="es-ES" sz="2400" dirty="0" smtClean="0"/>
              <a:t> que existe el </a:t>
            </a:r>
            <a:r>
              <a:rPr lang="es-ES" sz="2400" dirty="0" smtClean="0"/>
              <a:t>producto</a:t>
            </a:r>
          </a:p>
          <a:p>
            <a:pPr>
              <a:buFontTx/>
              <a:buChar char="-"/>
            </a:pPr>
            <a:endParaRPr lang="es-ES" sz="2400" b="1" dirty="0"/>
          </a:p>
          <a:p>
            <a:pPr>
              <a:buFontTx/>
              <a:buChar char="-"/>
            </a:pPr>
            <a:r>
              <a:rPr lang="es-ES" sz="1600" b="1" dirty="0">
                <a:hlinkClick r:id="rId2"/>
              </a:rPr>
              <a:t>https://</a:t>
            </a:r>
            <a:r>
              <a:rPr lang="es-ES" sz="1600" b="1" dirty="0" smtClean="0">
                <a:hlinkClick r:id="rId2"/>
              </a:rPr>
              <a:t>www.youtube.com/watch?v=E6StRLc38VU</a:t>
            </a:r>
            <a:endParaRPr lang="es-ES" sz="1600" b="1" dirty="0" smtClean="0"/>
          </a:p>
          <a:p>
            <a:pPr>
              <a:buFontTx/>
              <a:buChar char="-"/>
            </a:pPr>
            <a:endParaRPr lang="es-ES" sz="1600" b="1" dirty="0" smtClean="0"/>
          </a:p>
          <a:p>
            <a:pPr>
              <a:buFontTx/>
              <a:buChar char="-"/>
            </a:pPr>
            <a:r>
              <a:rPr lang="es-ES" sz="1600" b="1" dirty="0">
                <a:hlinkClick r:id="rId3"/>
              </a:rPr>
              <a:t>https://</a:t>
            </a:r>
            <a:r>
              <a:rPr lang="es-ES" sz="1600" b="1" dirty="0" smtClean="0">
                <a:hlinkClick r:id="rId3"/>
              </a:rPr>
              <a:t>www.youtube.com/watch?v=1YMnr0lE60I</a:t>
            </a:r>
            <a:endParaRPr lang="es-ES" sz="1600" b="1" dirty="0" smtClean="0"/>
          </a:p>
          <a:p>
            <a:pPr>
              <a:buFontTx/>
              <a:buChar char="-"/>
            </a:pPr>
            <a:endParaRPr lang="es-ES" sz="1600" b="1" dirty="0"/>
          </a:p>
          <a:p>
            <a:pPr>
              <a:buFontTx/>
              <a:buChar char="-"/>
            </a:pPr>
            <a:r>
              <a:rPr lang="es-ES" sz="1600" b="1" dirty="0">
                <a:hlinkClick r:id="rId4"/>
              </a:rPr>
              <a:t>https://</a:t>
            </a:r>
            <a:r>
              <a:rPr lang="es-ES" sz="1600" b="1" dirty="0" smtClean="0">
                <a:hlinkClick r:id="rId4"/>
              </a:rPr>
              <a:t>www.youtube.com/watch?v=i8OD_r5QUbQ</a:t>
            </a:r>
            <a:endParaRPr lang="es-ES" sz="1600" b="1" dirty="0" smtClean="0"/>
          </a:p>
          <a:p>
            <a:pPr>
              <a:buFontTx/>
              <a:buChar char="-"/>
            </a:pPr>
            <a:endParaRPr lang="es-ES" sz="1600" b="1" dirty="0" smtClean="0"/>
          </a:p>
          <a:p>
            <a:pPr>
              <a:buFontTx/>
              <a:buChar char="-"/>
            </a:pP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512637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b="1" u="sng" dirty="0" smtClean="0"/>
              <a:t>Actividades de promoción</a:t>
            </a:r>
          </a:p>
          <a:p>
            <a:pPr marL="109728" indent="0">
              <a:buNone/>
            </a:pPr>
            <a:endParaRPr lang="es-ES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smtClean="0"/>
              <a:t>Publicidad</a:t>
            </a:r>
            <a:r>
              <a:rPr lang="es-ES" sz="2000" dirty="0" smtClean="0"/>
              <a:t>, comunicación de la empresa a través de medios de comunicación: televisión, radio, páginas de internet, redes sociales, buzoneo, correo directo,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err="1" smtClean="0"/>
              <a:t>Merchandising</a:t>
            </a:r>
            <a:r>
              <a:rPr lang="es-ES" sz="2000" dirty="0" smtClean="0"/>
              <a:t>, destacar el producto en el punto de venta.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smtClean="0"/>
              <a:t>Promoción de ventas</a:t>
            </a:r>
            <a:r>
              <a:rPr lang="es-ES" sz="2000" dirty="0" smtClean="0"/>
              <a:t>, muestras gratuitas, regalos, degustación,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smtClean="0"/>
              <a:t>Fidelización,</a:t>
            </a:r>
            <a:r>
              <a:rPr lang="es-ES" sz="2000" dirty="0" smtClean="0"/>
              <a:t> conservar el cliente: vales, puntos descuento, </a:t>
            </a:r>
            <a:r>
              <a:rPr lang="es-ES" sz="2000" dirty="0" err="1" smtClean="0"/>
              <a:t>etc</a:t>
            </a:r>
            <a:endParaRPr lang="es-E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smtClean="0"/>
              <a:t>Relación públicas</a:t>
            </a:r>
            <a:r>
              <a:rPr lang="es-ES" sz="2000" dirty="0" smtClean="0"/>
              <a:t>, crear una imagen positiva de la empresa: patrocinios, donaciones, </a:t>
            </a:r>
            <a:r>
              <a:rPr lang="es-ES" sz="2000" dirty="0" err="1" smtClean="0"/>
              <a:t>tec</a:t>
            </a:r>
            <a:r>
              <a:rPr lang="es-ES" sz="20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000" b="1" i="1" dirty="0" smtClean="0"/>
              <a:t>Venta directa</a:t>
            </a:r>
            <a:r>
              <a:rPr lang="es-ES" sz="2000" dirty="0" smtClean="0"/>
              <a:t>, persona a persona: informar, buscar nuevos clientes, etc.</a:t>
            </a:r>
          </a:p>
          <a:p>
            <a:pPr marL="109728" indent="0">
              <a:buNone/>
            </a:pPr>
            <a:endParaRPr lang="es-ES" sz="2400" b="1" u="sng" dirty="0"/>
          </a:p>
        </p:txBody>
      </p:sp>
    </p:spTree>
    <p:extLst>
      <p:ext uri="{BB962C8B-B14F-4D97-AF65-F5344CB8AC3E}">
        <p14:creationId xmlns:p14="http://schemas.microsoft.com/office/powerpoint/2010/main" val="207421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05776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dirty="0" smtClean="0"/>
              <a:t>ACTIVIDADES:</a:t>
            </a:r>
          </a:p>
          <a:p>
            <a:pPr marL="109728" indent="0">
              <a:buNone/>
            </a:pPr>
            <a:endParaRPr lang="es-ES" sz="2400" dirty="0"/>
          </a:p>
          <a:p>
            <a:pPr>
              <a:buFontTx/>
              <a:buChar char="-"/>
            </a:pPr>
            <a:r>
              <a:rPr lang="es-ES" sz="2400" dirty="0" smtClean="0"/>
              <a:t>De </a:t>
            </a:r>
            <a:r>
              <a:rPr lang="es-ES" sz="2400" dirty="0" smtClean="0"/>
              <a:t>las diferentes formas de calcular el precio en relación a costes, clientes, competencia, ¿ cuál es para ti más indicado para  utilizar en tu sector</a:t>
            </a:r>
            <a:r>
              <a:rPr lang="es-ES" sz="2400" dirty="0" smtClean="0"/>
              <a:t>?</a:t>
            </a:r>
          </a:p>
          <a:p>
            <a:pPr>
              <a:buFontTx/>
              <a:buChar char="-"/>
            </a:pPr>
            <a:endParaRPr lang="es-ES" sz="2400" dirty="0" smtClean="0"/>
          </a:p>
          <a:p>
            <a:pPr>
              <a:buFontTx/>
              <a:buChar char="-"/>
            </a:pPr>
            <a:r>
              <a:rPr lang="es-ES" sz="2400" dirty="0" smtClean="0"/>
              <a:t>Indica y explica todas las formas de promoción más usuales en tu sector. Busca información de 2 empresas </a:t>
            </a:r>
            <a:r>
              <a:rPr lang="es-ES" sz="2400" dirty="0" smtClean="0"/>
              <a:t> </a:t>
            </a:r>
            <a:r>
              <a:rPr lang="es-ES" sz="2400" dirty="0" smtClean="0"/>
              <a:t>y formas de promoción que tienen</a:t>
            </a:r>
            <a:r>
              <a:rPr lang="es-ES" sz="2400" dirty="0" smtClean="0"/>
              <a:t>.</a:t>
            </a:r>
          </a:p>
          <a:p>
            <a:pPr>
              <a:buFontTx/>
              <a:buChar char="-"/>
            </a:pPr>
            <a:endParaRPr lang="es-ES" sz="2400" dirty="0"/>
          </a:p>
          <a:p>
            <a:pPr marL="109728" indent="0">
              <a:buNone/>
            </a:pP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799746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7. LA DISTRIBUCIÓN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000" i="1" dirty="0" smtClean="0"/>
              <a:t>Es el conjunto de tareas que </a:t>
            </a:r>
            <a:r>
              <a:rPr lang="es-ES" sz="2000" b="1" i="1" dirty="0" smtClean="0"/>
              <a:t>conducen al producto hasta el cliente </a:t>
            </a:r>
            <a:r>
              <a:rPr lang="es-ES" sz="2000" i="1" dirty="0" smtClean="0"/>
              <a:t>para que lo tenga en el lugar, cantidad y momento que lo necesite, para lo cual se necesitan canales de comunicación</a:t>
            </a:r>
          </a:p>
          <a:p>
            <a:pPr marL="109728" indent="0">
              <a:buNone/>
            </a:pPr>
            <a:endParaRPr lang="es-E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s-ES" sz="2000" b="1" dirty="0" smtClean="0"/>
              <a:t>Puede ser por canal directo o indirecto.</a:t>
            </a:r>
          </a:p>
          <a:p>
            <a:pPr marL="109728" indent="0">
              <a:buNone/>
            </a:pPr>
            <a:endParaRPr lang="es-ES" sz="2000" b="1" dirty="0"/>
          </a:p>
          <a:p>
            <a:pPr marL="109728" indent="0">
              <a:buNone/>
            </a:pPr>
            <a:r>
              <a:rPr lang="es-ES" sz="2000" b="1" u="sng" dirty="0" smtClean="0"/>
              <a:t>Las estrategias </a:t>
            </a:r>
            <a:r>
              <a:rPr lang="es-ES" sz="2000" dirty="0" smtClean="0"/>
              <a:t>que se pueden adoptar son:</a:t>
            </a:r>
          </a:p>
          <a:p>
            <a:pPr marL="109728" indent="0">
              <a:buNone/>
            </a:pPr>
            <a:endParaRPr lang="es-ES" sz="2000" dirty="0" smtClean="0"/>
          </a:p>
          <a:p>
            <a:r>
              <a:rPr lang="es-ES" sz="2000" b="1" dirty="0" smtClean="0"/>
              <a:t>Intensiva</a:t>
            </a:r>
            <a:r>
              <a:rPr lang="es-ES" sz="2000" dirty="0" smtClean="0"/>
              <a:t>, al mayor número posible de puntos de venta.</a:t>
            </a:r>
          </a:p>
          <a:p>
            <a:r>
              <a:rPr lang="es-ES" sz="2000" b="1" dirty="0" smtClean="0"/>
              <a:t>Selectiva,</a:t>
            </a:r>
            <a:r>
              <a:rPr lang="es-ES" sz="2000" dirty="0" smtClean="0"/>
              <a:t> un número reducido de puntos de venta.</a:t>
            </a:r>
          </a:p>
          <a:p>
            <a:r>
              <a:rPr lang="es-ES" sz="2000" b="1" dirty="0" smtClean="0"/>
              <a:t>Exclusiva, </a:t>
            </a:r>
            <a:r>
              <a:rPr lang="es-ES" sz="2000" dirty="0" smtClean="0"/>
              <a:t>un único distribuidor del producto.</a:t>
            </a:r>
          </a:p>
          <a:p>
            <a:endParaRPr lang="es-ES" dirty="0" smtClean="0"/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9476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Nuevas formas de distribución.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b="1" i="1" dirty="0" smtClean="0"/>
          </a:p>
          <a:p>
            <a:r>
              <a:rPr lang="es-ES" sz="2000" b="1" i="1" dirty="0" smtClean="0"/>
              <a:t>Comercio electrónico</a:t>
            </a:r>
            <a:r>
              <a:rPr lang="es-ES" sz="2000" dirty="0" smtClean="0"/>
              <a:t>:  de páginas web especializadas o bien que la misma empresa disponga de su propia página web.</a:t>
            </a:r>
          </a:p>
          <a:p>
            <a:endParaRPr lang="es-ES" sz="2000" dirty="0" smtClean="0"/>
          </a:p>
          <a:p>
            <a:r>
              <a:rPr lang="es-ES" sz="2000" b="1" i="1" dirty="0" smtClean="0"/>
              <a:t>Venta telefónica</a:t>
            </a:r>
            <a:r>
              <a:rPr lang="es-ES" sz="2000" dirty="0" smtClean="0"/>
              <a:t>, como los supermercados</a:t>
            </a:r>
          </a:p>
          <a:p>
            <a:endParaRPr lang="es-ES" sz="2000" dirty="0" smtClean="0"/>
          </a:p>
          <a:p>
            <a:r>
              <a:rPr lang="es-ES" sz="2000" b="1" i="1" dirty="0" err="1" smtClean="0"/>
              <a:t>Vending</a:t>
            </a:r>
            <a:r>
              <a:rPr lang="es-ES" sz="2000" dirty="0" smtClean="0"/>
              <a:t>, a través de máquinas expendedoras.</a:t>
            </a:r>
          </a:p>
          <a:p>
            <a:endParaRPr lang="es-ES" sz="2000" dirty="0" smtClean="0"/>
          </a:p>
          <a:p>
            <a:r>
              <a:rPr lang="es-ES" sz="2000" b="1" i="1" dirty="0" smtClean="0"/>
              <a:t>Franquicia,</a:t>
            </a:r>
            <a:r>
              <a:rPr lang="es-ES" sz="2000" dirty="0" smtClean="0"/>
              <a:t> contrato entre un franquiciador y un franquiciado, en el cual se cede la posibilidad de explotar en exclusiva un producto, un saber hacer, una marca a cambio de un canon o porcentaje sobre ventas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958172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r>
              <a:rPr lang="es-ES" dirty="0" smtClean="0"/>
              <a:t>En </a:t>
            </a:r>
            <a:r>
              <a:rPr lang="es-ES" dirty="0" smtClean="0"/>
              <a:t>las páginas 98 y 99 hay varios artículos sobre empresas  y vídeos  ( 7 artículos). Cada uno elegir un artículo que os pueda interesar, ver el vídeo y contestar a las preguntas de cada </a:t>
            </a:r>
            <a:r>
              <a:rPr lang="es-ES" dirty="0" smtClean="0"/>
              <a:t>uno y luego contarlo a los compañeros.</a:t>
            </a: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1942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8. LA ATENCIÓN AL CLIENTE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400" dirty="0" smtClean="0"/>
              <a:t>El cliente es muy importante y tiene mucho poder. Las empresas hoy en día se orientan al cliente y ofrecer una buena atención puede ser el elemento diferenciador frente a la competencia: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r>
              <a:rPr lang="es-ES" sz="2400" dirty="0" smtClean="0"/>
              <a:t> </a:t>
            </a:r>
            <a:r>
              <a:rPr lang="es-ES" sz="2400" b="1" i="1" dirty="0" smtClean="0"/>
              <a:t>El cliente siempre tiene razón.</a:t>
            </a:r>
          </a:p>
          <a:p>
            <a:pPr marL="109728" indent="0">
              <a:buNone/>
            </a:pPr>
            <a:endParaRPr lang="es-ES" sz="2400" i="1" dirty="0" smtClean="0"/>
          </a:p>
          <a:p>
            <a:pPr marL="109728" indent="0">
              <a:buNone/>
            </a:pPr>
            <a:r>
              <a:rPr lang="es-ES" sz="2400" dirty="0" smtClean="0"/>
              <a:t> El tener un departamento o persona responsable de la atención al cliente puede generar  más satisfacción , menos reclamaciones y se pierden menos clientes.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85306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620688"/>
            <a:ext cx="8208912" cy="936104"/>
          </a:xfrm>
        </p:spPr>
        <p:txBody>
          <a:bodyPr/>
          <a:lstStyle/>
          <a:p>
            <a:r>
              <a:rPr lang="es-ES" dirty="0" smtClean="0"/>
              <a:t>Claves de la atención al cliente</a:t>
            </a:r>
            <a:endParaRPr lang="es-ES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600173"/>
              </p:ext>
            </p:extLst>
          </p:nvPr>
        </p:nvGraphicFramePr>
        <p:xfrm>
          <a:off x="179513" y="1608820"/>
          <a:ext cx="8507287" cy="4841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762"/>
                <a:gridCol w="4246515"/>
                <a:gridCol w="1425010"/>
              </a:tblGrid>
              <a:tr h="423627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FACTOR</a:t>
                      </a:r>
                      <a:r>
                        <a:rPr lang="es-ES" baseline="0" dirty="0" smtClean="0"/>
                        <a:t> CLAVE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DESCRIPCIÓN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%</a:t>
                      </a:r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3627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Cumplir las promesas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</a:t>
                      </a:r>
                      <a:r>
                        <a:rPr lang="es-ES" sz="1600" baseline="0" dirty="0" smtClean="0"/>
                        <a:t> el más importante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34%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1554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Respetar el tiempo del 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Demostrar</a:t>
                      </a:r>
                      <a:r>
                        <a:rPr lang="es-ES" sz="1600" baseline="0" dirty="0" smtClean="0"/>
                        <a:t> interés por el cliente, por su tiempo.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22%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998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Obsesión</a:t>
                      </a:r>
                      <a:r>
                        <a:rPr lang="es-ES" sz="1600" baseline="0" dirty="0" smtClean="0"/>
                        <a:t> por los detalles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Es la actitud que mantiene la empresa 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11%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8652">
                <a:tc>
                  <a:txBody>
                    <a:bodyPr/>
                    <a:lstStyle/>
                    <a:p>
                      <a:r>
                        <a:rPr lang="es-ES" sz="1600" dirty="0" smtClean="0"/>
                        <a:t>Respetar</a:t>
                      </a:r>
                      <a:r>
                        <a:rPr lang="es-ES" sz="1600" baseline="0" dirty="0" smtClean="0"/>
                        <a:t> la confidencialidad</a:t>
                      </a:r>
                    </a:p>
                    <a:p>
                      <a:r>
                        <a:rPr lang="es-ES" sz="1600" baseline="0" dirty="0" smtClean="0"/>
                        <a:t>Ser siempre cortés</a:t>
                      </a:r>
                    </a:p>
                    <a:p>
                      <a:r>
                        <a:rPr lang="es-ES" sz="1600" baseline="0" dirty="0" smtClean="0"/>
                        <a:t>Mantener un rol profesional</a:t>
                      </a:r>
                    </a:p>
                    <a:p>
                      <a:r>
                        <a:rPr lang="es-ES" sz="1600" baseline="0" dirty="0" smtClean="0"/>
                        <a:t>Dar seguridad al cliente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 smtClean="0"/>
                    </a:p>
                    <a:p>
                      <a:r>
                        <a:rPr lang="es-ES" sz="1600" dirty="0" smtClean="0"/>
                        <a:t>Se valora la atención</a:t>
                      </a:r>
                      <a:r>
                        <a:rPr lang="es-ES" sz="1600" baseline="0" dirty="0" smtClean="0"/>
                        <a:t> de forma cortes y educada, que los trabajadores sean profesionales y den seguridad al cliente.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 smtClean="0"/>
                    </a:p>
                    <a:p>
                      <a:pPr algn="ctr"/>
                      <a:r>
                        <a:rPr lang="es-ES" sz="1600" dirty="0" smtClean="0"/>
                        <a:t>19%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5828">
                <a:tc>
                  <a:txBody>
                    <a:bodyPr/>
                    <a:lstStyle/>
                    <a:p>
                      <a:endParaRPr lang="es-ES" sz="1600" dirty="0" smtClean="0"/>
                    </a:p>
                    <a:p>
                      <a:r>
                        <a:rPr lang="es-ES" sz="1600" baseline="0" dirty="0" smtClean="0"/>
                        <a:t>Ser muy accesibles</a:t>
                      </a:r>
                    </a:p>
                    <a:p>
                      <a:r>
                        <a:rPr lang="es-ES" sz="1600" baseline="0" dirty="0" smtClean="0"/>
                        <a:t>Comunicar comprensiblemente.</a:t>
                      </a:r>
                    </a:p>
                    <a:p>
                      <a:r>
                        <a:rPr lang="es-ES" sz="1600" dirty="0" smtClean="0"/>
                        <a:t>Reaccionar</a:t>
                      </a:r>
                      <a:r>
                        <a:rPr lang="es-ES" sz="1600" baseline="0" dirty="0" smtClean="0"/>
                        <a:t> frente al error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sz="1600" dirty="0" smtClean="0"/>
                    </a:p>
                    <a:p>
                      <a:r>
                        <a:rPr lang="es-ES" sz="1600" dirty="0" smtClean="0"/>
                        <a:t>El acceso se ve en la atención</a:t>
                      </a:r>
                      <a:r>
                        <a:rPr lang="es-ES" sz="1600" baseline="0" dirty="0" smtClean="0"/>
                        <a:t> telefónica o vía internet. El lenguaje debe ser adecuado</a:t>
                      </a:r>
                      <a:endParaRPr lang="es-ES" sz="1600" dirty="0"/>
                    </a:p>
                    <a:p>
                      <a:r>
                        <a:rPr lang="es-ES" sz="1600" dirty="0" smtClean="0"/>
                        <a:t>Instalaciones y personal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1600" dirty="0" smtClean="0"/>
                    </a:p>
                    <a:p>
                      <a:pPr algn="ctr"/>
                      <a:endParaRPr lang="es-ES" sz="1600" dirty="0" smtClean="0"/>
                    </a:p>
                    <a:p>
                      <a:pPr algn="ctr"/>
                      <a:r>
                        <a:rPr lang="es-ES" sz="1600" dirty="0" smtClean="0"/>
                        <a:t>14%</a:t>
                      </a:r>
                      <a:endParaRPr lang="es-E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93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EL MARKETING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dirty="0" smtClean="0"/>
              <a:t>Cuando se oye hablar de marketing el primer enfoque  con el que lo relacionamos es con  una serie de actividades para conseguir las máximas </a:t>
            </a:r>
            <a:r>
              <a:rPr lang="es-ES" sz="2000" b="1" dirty="0" smtClean="0"/>
              <a:t>ventas</a:t>
            </a:r>
            <a:r>
              <a:rPr lang="es-ES" sz="2000" dirty="0" smtClean="0"/>
              <a:t> para la empresa y  también  se relaciona con la  </a:t>
            </a:r>
            <a:r>
              <a:rPr lang="es-ES" sz="2000" b="1" dirty="0" smtClean="0"/>
              <a:t>publicidad persuasiva.</a:t>
            </a:r>
          </a:p>
          <a:p>
            <a:pPr marL="109728" indent="0">
              <a:buNone/>
            </a:pPr>
            <a:endParaRPr lang="es-ES" sz="2000" b="1" dirty="0"/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2000" dirty="0" smtClean="0"/>
              <a:t>Hoy,  </a:t>
            </a:r>
            <a:r>
              <a:rPr lang="es-ES" sz="2000" dirty="0" smtClean="0"/>
              <a:t>ese enfoque ha cambiado.</a:t>
            </a:r>
          </a:p>
          <a:p>
            <a:pPr marL="109728" indent="0">
              <a:buNone/>
            </a:pPr>
            <a:endParaRPr lang="es-ES" b="1" dirty="0"/>
          </a:p>
          <a:p>
            <a:pPr marL="109728" indent="0">
              <a:buNone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5690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ANEXO: FRANQUICIA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dirty="0" smtClean="0"/>
              <a:t>Haz un resumen de cómo funcionan las franquicias y busca 3 al menos que tengan relación con tu ciclo formativo. 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Ventajas e inconvenientes que tiene para ti esta idea de negocio.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561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Actividades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s-ES" dirty="0" smtClean="0"/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r>
              <a:rPr lang="es-ES" dirty="0" smtClean="0"/>
              <a:t>Lectura de los artículos página 96 sobre el comercio electrónico.</a:t>
            </a:r>
          </a:p>
          <a:p>
            <a:pPr marL="109728" indent="0">
              <a:buNone/>
            </a:pPr>
            <a:endParaRPr lang="es-ES" dirty="0"/>
          </a:p>
          <a:p>
            <a:pPr marL="109728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715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665816"/>
          </a:xfrm>
        </p:spPr>
        <p:txBody>
          <a:bodyPr/>
          <a:lstStyle/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2000" dirty="0" smtClean="0"/>
              <a:t>Las empresas lo que quieren principalmente es </a:t>
            </a:r>
            <a:r>
              <a:rPr lang="es-ES" sz="2000" b="1" dirty="0" smtClean="0"/>
              <a:t>vender </a:t>
            </a:r>
            <a:r>
              <a:rPr lang="es-ES" sz="2000" dirty="0" smtClean="0"/>
              <a:t>para obtener beneficios, sí, pero para ello deben:</a:t>
            </a:r>
          </a:p>
          <a:p>
            <a:pPr marL="109728" indent="0">
              <a:buNone/>
            </a:pPr>
            <a:endParaRPr lang="es-ES" sz="2000" dirty="0" smtClean="0"/>
          </a:p>
          <a:p>
            <a:pPr>
              <a:buFontTx/>
              <a:buChar char="-"/>
            </a:pPr>
            <a:r>
              <a:rPr lang="es-ES" sz="2000" b="1" i="1" dirty="0" smtClean="0"/>
              <a:t>Satisfacer las necesidades de los clientes, de los consumidores del mercado</a:t>
            </a:r>
            <a:r>
              <a:rPr lang="es-ES" sz="2000" dirty="0" smtClean="0"/>
              <a:t>. El foco principal es el cliente con sus demandas y sus necesidades.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dirty="0" smtClean="0"/>
              <a:t>El beneficio y otros objetivos pasan a un segundo lugar.</a:t>
            </a:r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2000" dirty="0" smtClean="0"/>
              <a:t>Por lo tanto, es fundamental hacer un estudio de las necesidades de los clientes, sus gustos y preferencias</a:t>
            </a:r>
            <a:r>
              <a:rPr lang="es-E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249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21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s-ES" sz="2000" b="1" i="1" dirty="0" smtClean="0"/>
              <a:t>El marketing </a:t>
            </a:r>
            <a:r>
              <a:rPr lang="es-ES" sz="2000" b="1" dirty="0" smtClean="0"/>
              <a:t>es un </a:t>
            </a:r>
            <a:r>
              <a:rPr lang="es-ES" sz="2000" b="1" i="1" dirty="0" smtClean="0"/>
              <a:t>conjunto de actividades </a:t>
            </a:r>
            <a:r>
              <a:rPr lang="es-ES" sz="2000" dirty="0" smtClean="0"/>
              <a:t>que tratan de </a:t>
            </a:r>
            <a:r>
              <a:rPr lang="es-ES" sz="2000" b="1" i="1" dirty="0" smtClean="0"/>
              <a:t>satisfacer las demandas del mercado </a:t>
            </a:r>
            <a:r>
              <a:rPr lang="es-ES" sz="2000" dirty="0" smtClean="0"/>
              <a:t>(clientes), con el fin de </a:t>
            </a:r>
            <a:r>
              <a:rPr lang="es-ES" sz="2000" b="1" dirty="0" smtClean="0"/>
              <a:t>alcanza </a:t>
            </a:r>
            <a:r>
              <a:rPr lang="es-ES" sz="2000" b="1" i="1" dirty="0" smtClean="0"/>
              <a:t>los objetivos </a:t>
            </a:r>
            <a:r>
              <a:rPr lang="es-ES" sz="2000" b="1" dirty="0" smtClean="0"/>
              <a:t>principales </a:t>
            </a:r>
            <a:r>
              <a:rPr lang="es-ES" sz="2000" dirty="0" smtClean="0"/>
              <a:t>de la empresa que son: la obtención de beneficios y luego puede tener otros fines sociales.</a:t>
            </a:r>
          </a:p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endParaRPr lang="es-ES" sz="2400" dirty="0"/>
          </a:p>
          <a:p>
            <a:pPr marL="109728" indent="0">
              <a:buNone/>
            </a:pPr>
            <a:endParaRPr lang="es-ES" sz="2400" dirty="0"/>
          </a:p>
        </p:txBody>
      </p:sp>
      <p:sp>
        <p:nvSpPr>
          <p:cNvPr id="4" name="3 Rectángulo"/>
          <p:cNvSpPr/>
          <p:nvPr/>
        </p:nvSpPr>
        <p:spPr>
          <a:xfrm>
            <a:off x="755576" y="2780928"/>
            <a:ext cx="7416824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dirty="0" smtClean="0"/>
              <a:t>PLAN DE MARKETING</a:t>
            </a:r>
            <a:endParaRPr lang="es-ES" sz="1600" b="1" dirty="0"/>
          </a:p>
        </p:txBody>
      </p:sp>
      <p:sp>
        <p:nvSpPr>
          <p:cNvPr id="5" name="4 Llamada de flecha hacia arriba"/>
          <p:cNvSpPr/>
          <p:nvPr/>
        </p:nvSpPr>
        <p:spPr>
          <a:xfrm>
            <a:off x="759613" y="3861048"/>
            <a:ext cx="3312368" cy="223224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endParaRPr lang="es-ES" sz="1400" dirty="0" smtClean="0"/>
          </a:p>
          <a:p>
            <a:pPr algn="ctr"/>
            <a:endParaRPr lang="es-ES" sz="1400" dirty="0"/>
          </a:p>
          <a:p>
            <a:pPr algn="ctr"/>
            <a:r>
              <a:rPr lang="es-ES" sz="1400" b="1" dirty="0" smtClean="0"/>
              <a:t>MARKETING ESTRATEGICO</a:t>
            </a:r>
          </a:p>
          <a:p>
            <a:pPr algn="ctr"/>
            <a:endParaRPr lang="es-E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ESTUDIO PREVIO DEL MERCADO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DISEÑAR OBJETIVOS Y ESTRATEGIAS</a:t>
            </a:r>
            <a:endParaRPr lang="es-ES" dirty="0"/>
          </a:p>
          <a:p>
            <a:pPr algn="ctr"/>
            <a:endParaRPr lang="es-ES" dirty="0" smtClean="0"/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  <p:sp>
        <p:nvSpPr>
          <p:cNvPr id="6" name="5 Llamada de flecha hacia arriba"/>
          <p:cNvSpPr/>
          <p:nvPr/>
        </p:nvSpPr>
        <p:spPr>
          <a:xfrm>
            <a:off x="4471331" y="3861048"/>
            <a:ext cx="3852428" cy="2232248"/>
          </a:xfrm>
          <a:prstGeom prst="upArrow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b="1" dirty="0" smtClean="0"/>
          </a:p>
          <a:p>
            <a:pPr algn="ctr"/>
            <a:endParaRPr lang="es-ES" sz="1400" b="1" dirty="0"/>
          </a:p>
          <a:p>
            <a:pPr algn="ctr"/>
            <a:endParaRPr lang="es-ES" sz="1400" b="1" dirty="0" smtClean="0"/>
          </a:p>
          <a:p>
            <a:pPr algn="ctr"/>
            <a:r>
              <a:rPr lang="es-ES" sz="1400" b="1" dirty="0" smtClean="0"/>
              <a:t>MARKETING OPERATIVO</a:t>
            </a:r>
          </a:p>
          <a:p>
            <a:pPr algn="ctr"/>
            <a:endParaRPr lang="es-E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dirty="0" smtClean="0"/>
              <a:t>ACCIONES CONCRETAS SOBRE EL PRODUCTO, PRECIO, PROMOCIÓN Y DISTRIBUCIÓN</a:t>
            </a:r>
          </a:p>
          <a:p>
            <a:pPr algn="ctr"/>
            <a:endParaRPr lang="es-ES" dirty="0"/>
          </a:p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42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96752"/>
            <a:ext cx="8291264" cy="5377784"/>
          </a:xfrm>
        </p:spPr>
        <p:txBody>
          <a:bodyPr>
            <a:normAutofit/>
          </a:bodyPr>
          <a:lstStyle/>
          <a:p>
            <a:endParaRPr lang="es-ES" sz="2000" dirty="0" smtClean="0"/>
          </a:p>
          <a:p>
            <a:pPr marL="109728" indent="0">
              <a:buNone/>
            </a:pPr>
            <a:r>
              <a:rPr lang="es-ES" sz="2000" dirty="0" smtClean="0"/>
              <a:t>El marketing hoy en día </a:t>
            </a:r>
            <a:r>
              <a:rPr lang="es-ES" sz="2000" b="1" i="1" dirty="0" smtClean="0"/>
              <a:t>es una actividad que influye en el conjunto de la empresa</a:t>
            </a:r>
            <a:r>
              <a:rPr lang="es-ES" sz="2000" dirty="0" smtClean="0"/>
              <a:t>, ya que todos participan en cubrir las necesidades del cliente: desde el diseño del producto y sus características, qué precio quieren pagar los clientes, cómo hacer llegar el producto al cliente, pasando por publicidad, venta personal, atención al cliente, etc.</a:t>
            </a:r>
          </a:p>
          <a:p>
            <a:pPr marL="109728" indent="0">
              <a:buNone/>
            </a:pPr>
            <a:endParaRPr lang="es-ES" sz="2000" dirty="0"/>
          </a:p>
          <a:p>
            <a:pPr marL="109728" indent="0">
              <a:buNone/>
            </a:pPr>
            <a:r>
              <a:rPr lang="es-ES" sz="2000" dirty="0" smtClean="0"/>
              <a:t>Además, hoy en día hay que tener en cuenta el </a:t>
            </a:r>
            <a:r>
              <a:rPr lang="es-ES" sz="2000" b="1" dirty="0" smtClean="0"/>
              <a:t>marketing digital </a:t>
            </a:r>
            <a:r>
              <a:rPr lang="es-ES" sz="2000" b="1" dirty="0" smtClean="0"/>
              <a:t> </a:t>
            </a:r>
            <a:r>
              <a:rPr lang="es-ES" sz="2000" dirty="0" smtClean="0"/>
              <a:t>a </a:t>
            </a:r>
            <a:r>
              <a:rPr lang="es-ES" sz="2000" dirty="0" smtClean="0"/>
              <a:t>través de medios pagados o medios propios.</a:t>
            </a:r>
          </a:p>
          <a:p>
            <a:pPr marL="109728" indent="0">
              <a:buNone/>
            </a:pPr>
            <a:endParaRPr lang="es-ES" sz="2000" dirty="0" smtClean="0"/>
          </a:p>
          <a:p>
            <a:pPr marL="109728" indent="0">
              <a:buNone/>
            </a:pPr>
            <a:r>
              <a:rPr lang="es-ES" sz="2000" b="1" dirty="0" smtClean="0"/>
              <a:t>Busca la definición de marketing experimental y ejemplos</a:t>
            </a:r>
          </a:p>
          <a:p>
            <a:pPr marL="109728" indent="0">
              <a:buNone/>
            </a:pPr>
            <a:endParaRPr lang="es-ES" sz="2000" b="1" dirty="0" smtClean="0"/>
          </a:p>
          <a:p>
            <a:pPr marL="109728" indent="0">
              <a:buNone/>
            </a:pPr>
            <a:r>
              <a:rPr lang="es-ES" sz="2000" dirty="0">
                <a:hlinkClick r:id="rId2"/>
              </a:rPr>
              <a:t>https://bienpensado.com/7-ejemplos-de-marketing-experiencial</a:t>
            </a:r>
            <a:r>
              <a:rPr lang="es-ES" sz="2000" dirty="0" smtClean="0">
                <a:hlinkClick r:id="rId2"/>
              </a:rPr>
              <a:t>/</a:t>
            </a:r>
            <a:endParaRPr lang="es-ES" sz="2000" dirty="0" smtClean="0"/>
          </a:p>
          <a:p>
            <a:pPr marL="109728" indent="0">
              <a:buNone/>
            </a:pPr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2175291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El MARKETING ESTRATEGICO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s-ES" sz="2400" dirty="0" smtClean="0"/>
          </a:p>
          <a:p>
            <a:pPr marL="109728" indent="0">
              <a:buNone/>
            </a:pPr>
            <a:endParaRPr lang="es-ES" sz="2400" dirty="0"/>
          </a:p>
          <a:p>
            <a:pPr marL="109728" indent="0">
              <a:buNone/>
            </a:pPr>
            <a:r>
              <a:rPr lang="es-ES" sz="2400" dirty="0" smtClean="0"/>
              <a:t>A partir de un estudio de mercado, nos planteamos unos objetivos a alcanzar con el marketing y comenzamos la estrategia del posicionamiento: </a:t>
            </a:r>
            <a:r>
              <a:rPr lang="es-ES" sz="2400" b="1" dirty="0" smtClean="0"/>
              <a:t>cómo queremos que se nos conozca</a:t>
            </a:r>
            <a:r>
              <a:rPr lang="es-ES" sz="2400" dirty="0" smtClean="0"/>
              <a:t>.</a:t>
            </a:r>
          </a:p>
          <a:p>
            <a:pPr marL="109728" indent="0">
              <a:buNone/>
            </a:pPr>
            <a:endParaRPr lang="es-ES" sz="2400" dirty="0"/>
          </a:p>
          <a:p>
            <a:pPr marL="109728" indent="0">
              <a:buNone/>
            </a:pPr>
            <a:r>
              <a:rPr lang="es-ES" sz="2400" dirty="0" smtClean="0"/>
              <a:t> </a:t>
            </a:r>
            <a:r>
              <a:rPr lang="es-ES" i="1" u="sng" dirty="0" smtClean="0"/>
              <a:t>Ahora no basta con tener un buen producto, </a:t>
            </a:r>
            <a:r>
              <a:rPr lang="es-ES" b="1" i="1" u="sng" dirty="0" smtClean="0"/>
              <a:t>además </a:t>
            </a:r>
            <a:r>
              <a:rPr lang="es-ES" i="1" u="sng" dirty="0" smtClean="0"/>
              <a:t>debe ser percibido por el consumidor</a:t>
            </a:r>
            <a:r>
              <a:rPr lang="es-ES" sz="2400" i="1" u="sng" dirty="0" smtClean="0"/>
              <a:t>.</a:t>
            </a:r>
            <a:endParaRPr lang="es-ES" sz="2400" i="1" u="sng" dirty="0"/>
          </a:p>
        </p:txBody>
      </p:sp>
    </p:spTree>
    <p:extLst>
      <p:ext uri="{BB962C8B-B14F-4D97-AF65-F5344CB8AC3E}">
        <p14:creationId xmlns:p14="http://schemas.microsoft.com/office/powerpoint/2010/main" val="238281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449792"/>
          </a:xfrm>
        </p:spPr>
        <p:txBody>
          <a:bodyPr/>
          <a:lstStyle/>
          <a:p>
            <a:pPr marL="109728" indent="0">
              <a:buNone/>
            </a:pPr>
            <a:r>
              <a:rPr lang="es-ES" sz="2000" dirty="0" smtClean="0"/>
              <a:t>Existen dos estrategias de posicionamiento principales: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90514"/>
              </p:ext>
            </p:extLst>
          </p:nvPr>
        </p:nvGraphicFramePr>
        <p:xfrm>
          <a:off x="539552" y="1844824"/>
          <a:ext cx="8208912" cy="4415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3277"/>
                <a:gridCol w="5885635"/>
              </a:tblGrid>
              <a:tr h="1519622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POSICIONAMIENTO</a:t>
                      </a:r>
                      <a:r>
                        <a:rPr lang="es-ES" sz="1400" b="1" baseline="0" dirty="0" smtClean="0"/>
                        <a:t> EN CALIDAD</a:t>
                      </a:r>
                      <a:endParaRPr lang="es-ES" sz="1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 smtClean="0"/>
                    </a:p>
                    <a:p>
                      <a:r>
                        <a:rPr lang="es-ES" sz="1400" dirty="0" smtClean="0"/>
                        <a:t>Estrategia de </a:t>
                      </a:r>
                      <a:r>
                        <a:rPr lang="es-ES" sz="1400" b="1" i="1" dirty="0" smtClean="0"/>
                        <a:t>diferenciación</a:t>
                      </a:r>
                      <a:r>
                        <a:rPr lang="es-ES" sz="1400" b="1" i="1" baseline="0" dirty="0" smtClean="0"/>
                        <a:t> del producto</a:t>
                      </a:r>
                      <a:r>
                        <a:rPr lang="es-ES" sz="1400" baseline="0" dirty="0" smtClean="0"/>
                        <a:t>, para que sea percibido por los consumidores por su calidad, marca, imagen, etc.</a:t>
                      </a:r>
                      <a:endParaRPr lang="es-ES" sz="1400" dirty="0"/>
                    </a:p>
                  </a:txBody>
                  <a:tcPr/>
                </a:tc>
              </a:tr>
              <a:tr h="2656842">
                <a:tc>
                  <a:txBody>
                    <a:bodyPr/>
                    <a:lstStyle/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endParaRPr lang="es-ES" sz="1400" b="1" dirty="0" smtClean="0"/>
                    </a:p>
                    <a:p>
                      <a:pPr algn="ctr"/>
                      <a:r>
                        <a:rPr lang="es-ES" sz="1400" b="1" dirty="0" smtClean="0"/>
                        <a:t>POSICIONAMIENTO</a:t>
                      </a:r>
                      <a:r>
                        <a:rPr lang="es-ES" sz="1400" b="1" baseline="0" dirty="0" smtClean="0"/>
                        <a:t> EN PRECIO</a:t>
                      </a:r>
                      <a:endParaRPr lang="es-ES" sz="14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sz="1400" dirty="0" smtClean="0"/>
                    </a:p>
                    <a:p>
                      <a:endParaRPr lang="es-ES" sz="1400" dirty="0" smtClean="0"/>
                    </a:p>
                    <a:p>
                      <a:r>
                        <a:rPr lang="es-ES" sz="1400" dirty="0" smtClean="0"/>
                        <a:t>Estrategia basada</a:t>
                      </a:r>
                      <a:r>
                        <a:rPr lang="es-ES" sz="1400" baseline="0" dirty="0" smtClean="0"/>
                        <a:t> en el </a:t>
                      </a:r>
                      <a:r>
                        <a:rPr lang="es-ES" sz="1400" b="1" i="1" baseline="0" dirty="0" smtClean="0"/>
                        <a:t>liderazgo de costes</a:t>
                      </a:r>
                      <a:r>
                        <a:rPr lang="es-ES" sz="1400" baseline="0" dirty="0" smtClean="0"/>
                        <a:t>, la empresa intenta producir más barato que la competencia y que sea percibido por los consumidores.</a:t>
                      </a:r>
                    </a:p>
                    <a:p>
                      <a:endParaRPr lang="es-ES" baseline="0" dirty="0" smtClean="0"/>
                    </a:p>
                    <a:p>
                      <a:r>
                        <a:rPr lang="es-ES" sz="1200" dirty="0" smtClean="0"/>
                        <a:t>¿</a:t>
                      </a:r>
                      <a:r>
                        <a:rPr lang="es-ES" sz="1200" b="1" i="0" u="sng" dirty="0" smtClean="0"/>
                        <a:t>CON</a:t>
                      </a:r>
                      <a:r>
                        <a:rPr lang="es-ES" sz="1200" b="1" i="0" u="sng" baseline="0" dirty="0" smtClean="0"/>
                        <a:t> CUÁL QUIERES QUE SE IDENTIFIQUE A TI?</a:t>
                      </a:r>
                    </a:p>
                    <a:p>
                      <a:endParaRPr lang="es-ES" sz="1200" b="1" i="0" u="sng" baseline="0" dirty="0" smtClean="0"/>
                    </a:p>
                    <a:p>
                      <a:endParaRPr lang="es-ES" sz="1200" b="1" i="0" u="sng" baseline="0" dirty="0" smtClean="0"/>
                    </a:p>
                    <a:p>
                      <a:endParaRPr lang="es-ES" sz="1200" b="1" i="0" u="sng" baseline="0" dirty="0" smtClean="0"/>
                    </a:p>
                    <a:p>
                      <a:r>
                        <a:rPr lang="es-ES" sz="1200" b="1" i="0" u="sng" baseline="0" dirty="0" smtClean="0">
                          <a:hlinkClick r:id="rId2"/>
                        </a:rPr>
                        <a:t>https://www.youtube.com/watch?v=8yiZx6BsDao</a:t>
                      </a:r>
                      <a:endParaRPr lang="es-ES" sz="1200" b="1" i="0" u="sng" baseline="0" dirty="0" smtClean="0"/>
                    </a:p>
                    <a:p>
                      <a:endParaRPr lang="es-ES" sz="1200" b="1" i="0" u="sng" baseline="0" dirty="0" smtClean="0"/>
                    </a:p>
                    <a:p>
                      <a:endParaRPr lang="es-ES" sz="1200" b="1" i="0" u="sng" baseline="0" dirty="0" smtClean="0"/>
                    </a:p>
                    <a:p>
                      <a:endParaRPr lang="es-ES" sz="1200" b="1" i="0" u="sng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46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764704"/>
            <a:ext cx="8363272" cy="1445096"/>
          </a:xfrm>
        </p:spPr>
        <p:txBody>
          <a:bodyPr>
            <a:normAutofit/>
          </a:bodyPr>
          <a:lstStyle/>
          <a:p>
            <a:r>
              <a:rPr lang="es-ES" dirty="0" smtClean="0"/>
              <a:t>3. HERRAMIENTAS DEL MARKETING OPERATIVO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s-ES" sz="2000" dirty="0" smtClean="0"/>
              <a:t>Para conseguir los objetivos, la empresa dispone de una herramienta que se denomina marketing mix:</a:t>
            </a:r>
          </a:p>
          <a:p>
            <a:pPr marL="109728" indent="0">
              <a:buNone/>
            </a:pPr>
            <a:endParaRPr lang="es-ES" dirty="0"/>
          </a:p>
        </p:txBody>
      </p:sp>
      <p:sp>
        <p:nvSpPr>
          <p:cNvPr id="4" name="3 Flecha derecha"/>
          <p:cNvSpPr/>
          <p:nvPr/>
        </p:nvSpPr>
        <p:spPr>
          <a:xfrm>
            <a:off x="539552" y="3618732"/>
            <a:ext cx="1641210" cy="60235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Producto</a:t>
            </a:r>
            <a:endParaRPr lang="es-ES" sz="1400" b="1" dirty="0"/>
          </a:p>
        </p:txBody>
      </p:sp>
      <p:sp>
        <p:nvSpPr>
          <p:cNvPr id="5" name="4 Flecha derecha"/>
          <p:cNvSpPr/>
          <p:nvPr/>
        </p:nvSpPr>
        <p:spPr>
          <a:xfrm>
            <a:off x="539552" y="4221088"/>
            <a:ext cx="1584176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Precio</a:t>
            </a:r>
            <a:endParaRPr lang="es-ES" sz="1400" b="1" dirty="0"/>
          </a:p>
        </p:txBody>
      </p:sp>
      <p:sp>
        <p:nvSpPr>
          <p:cNvPr id="6" name="5 Flecha derecha"/>
          <p:cNvSpPr/>
          <p:nvPr/>
        </p:nvSpPr>
        <p:spPr>
          <a:xfrm>
            <a:off x="539552" y="5013176"/>
            <a:ext cx="1584176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</a:t>
            </a:r>
            <a:r>
              <a:rPr lang="es-ES" sz="1400" b="1" dirty="0" smtClean="0"/>
              <a:t>romoción</a:t>
            </a:r>
            <a:endParaRPr lang="es-ES" sz="1400" b="1" dirty="0"/>
          </a:p>
        </p:txBody>
      </p:sp>
      <p:sp>
        <p:nvSpPr>
          <p:cNvPr id="7" name="6 Flecha derecha"/>
          <p:cNvSpPr/>
          <p:nvPr/>
        </p:nvSpPr>
        <p:spPr>
          <a:xfrm>
            <a:off x="539552" y="5733256"/>
            <a:ext cx="1584176" cy="64807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dirty="0" smtClean="0"/>
              <a:t>Distribución</a:t>
            </a:r>
            <a:endParaRPr lang="es-ES" sz="1400" b="1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57839"/>
              </p:ext>
            </p:extLst>
          </p:nvPr>
        </p:nvGraphicFramePr>
        <p:xfrm>
          <a:off x="2267744" y="3501007"/>
          <a:ext cx="6552728" cy="28803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52728"/>
              </a:tblGrid>
              <a:tr h="680021"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Bienes</a:t>
                      </a:r>
                      <a:r>
                        <a:rPr lang="es-ES" sz="1400" b="0" baseline="0" dirty="0" smtClean="0"/>
                        <a:t> y servicios que se ofertan al mercado y que cubren una necesidad de los clientes</a:t>
                      </a:r>
                      <a:endParaRPr lang="es-ES" sz="1400" b="0" dirty="0" smtClean="0"/>
                    </a:p>
                  </a:txBody>
                  <a:tcPr/>
                </a:tc>
              </a:tr>
              <a:tr h="733433">
                <a:tc>
                  <a:txBody>
                    <a:bodyPr/>
                    <a:lstStyle/>
                    <a:p>
                      <a:endParaRPr lang="es-ES" sz="1400" b="0" dirty="0" smtClean="0"/>
                    </a:p>
                    <a:p>
                      <a:r>
                        <a:rPr lang="es-ES" sz="1400" b="0" dirty="0" smtClean="0"/>
                        <a:t>Valor</a:t>
                      </a:r>
                      <a:r>
                        <a:rPr lang="es-ES" sz="1400" b="0" baseline="0" dirty="0" smtClean="0"/>
                        <a:t> de compra, que identifica a la empresa  frente a la competencia</a:t>
                      </a:r>
                      <a:endParaRPr lang="es-ES" sz="1400" b="0" dirty="0" smtClean="0"/>
                    </a:p>
                  </a:txBody>
                  <a:tcPr/>
                </a:tc>
              </a:tr>
              <a:tr h="733433">
                <a:tc>
                  <a:txBody>
                    <a:bodyPr/>
                    <a:lstStyle/>
                    <a:p>
                      <a:r>
                        <a:rPr lang="es-ES" sz="1400" b="0" dirty="0" smtClean="0"/>
                        <a:t>Forma de comunicación que trata de estimular la demanda</a:t>
                      </a:r>
                      <a:r>
                        <a:rPr lang="es-ES" sz="1400" b="0" baseline="0" dirty="0" smtClean="0"/>
                        <a:t> comunicando la existencia del producto y características</a:t>
                      </a:r>
                      <a:endParaRPr lang="es-ES" sz="1400" b="0" dirty="0" smtClean="0"/>
                    </a:p>
                    <a:p>
                      <a:endParaRPr lang="es-ES" sz="1400" b="0" dirty="0" smtClean="0"/>
                    </a:p>
                  </a:txBody>
                  <a:tcPr/>
                </a:tc>
              </a:tr>
              <a:tr h="733433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Actividades que hacen que el cliente tenga el producto en el lugar, cantidad y momento que lo necesite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85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4366</TotalTime>
  <Words>2168</Words>
  <Application>Microsoft Office PowerPoint</Application>
  <PresentationFormat>Presentación en pantalla (4:3)</PresentationFormat>
  <Paragraphs>299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2" baseType="lpstr">
      <vt:lpstr>Urbano</vt:lpstr>
      <vt:lpstr>MARKETING</vt:lpstr>
      <vt:lpstr>OBJETIVOS</vt:lpstr>
      <vt:lpstr>1. EL MARKETING</vt:lpstr>
      <vt:lpstr>Presentación de PowerPoint</vt:lpstr>
      <vt:lpstr>Presentación de PowerPoint</vt:lpstr>
      <vt:lpstr>Presentación de PowerPoint</vt:lpstr>
      <vt:lpstr>2. El MARKETING ESTRATEGICO</vt:lpstr>
      <vt:lpstr>Presentación de PowerPoint</vt:lpstr>
      <vt:lpstr>3. HERRAMIENTAS DEL MARKETING OPERATIVO</vt:lpstr>
      <vt:lpstr>Actividades</vt:lpstr>
      <vt:lpstr>4.- EL PRODUCTO</vt:lpstr>
      <vt:lpstr>Niveles del producto</vt:lpstr>
      <vt:lpstr>Presentación de PowerPoint</vt:lpstr>
      <vt:lpstr>Tipos de productos</vt:lpstr>
      <vt:lpstr>El ciclo de vida de un producto</vt:lpstr>
      <vt:lpstr>Estrategias sobre los productos</vt:lpstr>
      <vt:lpstr>Presentación de PowerPoint</vt:lpstr>
      <vt:lpstr>Actividades</vt:lpstr>
      <vt:lpstr>5. EL PRECIO</vt:lpstr>
      <vt:lpstr>5.1 Factores que determinan la fijación de los precios.</vt:lpstr>
      <vt:lpstr>Actividades</vt:lpstr>
      <vt:lpstr>6. LA PROMOCIÓN</vt:lpstr>
      <vt:lpstr>Presentación de PowerPoint</vt:lpstr>
      <vt:lpstr>Presentación de PowerPoint</vt:lpstr>
      <vt:lpstr>7. LA DISTRIBUCIÓN</vt:lpstr>
      <vt:lpstr>Nuevas formas de distribución.</vt:lpstr>
      <vt:lpstr>Actividades</vt:lpstr>
      <vt:lpstr>8. LA ATENCIÓN AL CLIENTE</vt:lpstr>
      <vt:lpstr>Claves de la atención al cliente</vt:lpstr>
      <vt:lpstr>ANEXO: FRANQUICIA</vt:lpstr>
      <vt:lpstr>Actividades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</dc:title>
  <dc:creator>Pilar</dc:creator>
  <cp:lastModifiedBy>Pilar</cp:lastModifiedBy>
  <cp:revision>81</cp:revision>
  <dcterms:created xsi:type="dcterms:W3CDTF">2015-10-12T18:10:55Z</dcterms:created>
  <dcterms:modified xsi:type="dcterms:W3CDTF">2020-11-05T17:43:42Z</dcterms:modified>
</cp:coreProperties>
</file>