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dd7ad097d_0_4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Google Shape;106;g3dd7ad097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dd7ad097d_0_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Google Shape;112;g3dd7ad097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dd7ad097d_0_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Google Shape;119;g3dd7ad097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dd7ad097d_0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Google Shape;126;g3dd7ad097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dd7ad097d_0_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Google Shape;132;g3dd7ad09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dd7ad097d_0_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Google Shape;138;g3dd7ad097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dd7ad097d_0_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Google Shape;144;g3dd7ad097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dd7ad097d_0_8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Google Shape;150;g3dd7ad097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dd7ad097d_0_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dd7ad097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ddb33a6ed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Google Shape;163;g3ddb33a6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dd7ad097d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Google Shape;57;g3dd7ad0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ddb33a6ed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Google Shape;169;g3ddb33a6e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dd7ad097d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dd7ad09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dd7ad097d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Google Shape;69;g3dd7ad09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dd7ad097d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Google Shape;75;g3dd7ad09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dd7ad097d_0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dd7ad097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dd7ad097d_0_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dd7ad097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dd7ad097d_0_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dd7ad097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dd7ad097d_0_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dd7ad097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74850"/>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Concurrency &amp; threads</a:t>
            </a:r>
            <a:endParaRPr/>
          </a:p>
          <a:p>
            <a:pPr indent="0" lvl="0" marL="0">
              <a:spcBef>
                <a:spcPts val="0"/>
              </a:spcBef>
              <a:spcAft>
                <a:spcPts val="0"/>
              </a:spcAft>
              <a:buNone/>
            </a:pPr>
            <a:r>
              <a:t/>
            </a:r>
            <a:endParaRPr/>
          </a:p>
          <a:p>
            <a:pPr indent="0" lvl="0" marL="0">
              <a:spcBef>
                <a:spcPts val="0"/>
              </a:spcBef>
              <a:spcAft>
                <a:spcPts val="0"/>
              </a:spcAft>
              <a:buNone/>
            </a:pPr>
            <a:r>
              <a:rPr lang="en-GB" sz="3000"/>
              <a:t>Julian Duque</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Clr>
                <a:schemeClr val="dk1"/>
              </a:buClr>
              <a:buSzPts val="1100"/>
              <a:buFont typeface="Arial"/>
              <a:buNone/>
            </a:pPr>
            <a:r>
              <a:rPr lang="en-GB"/>
              <a:t>Implementing threads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GB">
                <a:solidFill>
                  <a:schemeClr val="dk1"/>
                </a:solidFill>
              </a:rPr>
              <a:t>Defining the task, or work, that a Thread instance will execute can be done two ways in Java:</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342900" lvl="0" marL="457200" rtl="0">
              <a:spcBef>
                <a:spcPts val="0"/>
              </a:spcBef>
              <a:spcAft>
                <a:spcPts val="0"/>
              </a:spcAft>
              <a:buClr>
                <a:schemeClr val="dk1"/>
              </a:buClr>
              <a:buSzPts val="1800"/>
              <a:buChar char="●"/>
            </a:pPr>
            <a:r>
              <a:rPr lang="en-GB">
                <a:solidFill>
                  <a:schemeClr val="dk1"/>
                </a:solidFill>
              </a:rPr>
              <a:t>Provide a Runnable object or lambda expression to the Thread constructor.</a:t>
            </a:r>
            <a:endParaRPr>
              <a:solidFill>
                <a:schemeClr val="dk1"/>
              </a:solidFill>
            </a:endParaRPr>
          </a:p>
          <a:p>
            <a:pPr indent="-342900" lvl="0" marL="457200" rtl="0">
              <a:spcBef>
                <a:spcPts val="0"/>
              </a:spcBef>
              <a:spcAft>
                <a:spcPts val="0"/>
              </a:spcAft>
              <a:buClr>
                <a:schemeClr val="dk1"/>
              </a:buClr>
              <a:buSzPts val="1800"/>
              <a:buChar char="●"/>
            </a:pPr>
            <a:r>
              <a:rPr lang="en-GB">
                <a:solidFill>
                  <a:schemeClr val="dk1"/>
                </a:solidFill>
              </a:rPr>
              <a:t>Create a class that extends Thread and overrides the run() method.</a:t>
            </a:r>
            <a:endParaRPr>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Clr>
                <a:schemeClr val="dk1"/>
              </a:buClr>
              <a:buSzPts val="1100"/>
              <a:buFont typeface="Arial"/>
              <a:buNone/>
            </a:pPr>
            <a:r>
              <a:rPr lang="en-GB"/>
              <a:t>Implementing threads</a:t>
            </a:r>
            <a:endParaRPr/>
          </a:p>
        </p:txBody>
      </p:sp>
      <p:pic>
        <p:nvPicPr>
          <p:cNvPr id="115" name="Google Shape;115;p23"/>
          <p:cNvPicPr preferRelativeResize="0"/>
          <p:nvPr/>
        </p:nvPicPr>
        <p:blipFill>
          <a:blip r:embed="rId3">
            <a:alphaModFix/>
          </a:blip>
          <a:stretch>
            <a:fillRect/>
          </a:stretch>
        </p:blipFill>
        <p:spPr>
          <a:xfrm>
            <a:off x="311700" y="1435350"/>
            <a:ext cx="3720276" cy="2179450"/>
          </a:xfrm>
          <a:prstGeom prst="rect">
            <a:avLst/>
          </a:prstGeom>
          <a:noFill/>
          <a:ln>
            <a:noFill/>
          </a:ln>
        </p:spPr>
      </p:pic>
      <p:pic>
        <p:nvPicPr>
          <p:cNvPr id="116" name="Google Shape;116;p23"/>
          <p:cNvPicPr preferRelativeResize="0"/>
          <p:nvPr/>
        </p:nvPicPr>
        <p:blipFill>
          <a:blip r:embed="rId4">
            <a:alphaModFix/>
          </a:blip>
          <a:stretch>
            <a:fillRect/>
          </a:stretch>
        </p:blipFill>
        <p:spPr>
          <a:xfrm>
            <a:off x="4572000" y="1435350"/>
            <a:ext cx="4253575" cy="217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Clr>
                <a:schemeClr val="dk1"/>
              </a:buClr>
              <a:buSzPts val="1100"/>
              <a:buFont typeface="Arial"/>
              <a:buNone/>
            </a:pPr>
            <a:r>
              <a:rPr lang="en-GB"/>
              <a:t>Implementing threads</a:t>
            </a:r>
            <a:endParaRPr/>
          </a:p>
        </p:txBody>
      </p:sp>
      <p:sp>
        <p:nvSpPr>
          <p:cNvPr id="122" name="Google Shape;122;p24"/>
          <p:cNvSpPr txBox="1"/>
          <p:nvPr>
            <p:ph idx="1" type="body"/>
          </p:nvPr>
        </p:nvSpPr>
        <p:spPr>
          <a:xfrm>
            <a:off x="311700" y="1152475"/>
            <a:ext cx="8520600" cy="183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600">
                <a:solidFill>
                  <a:schemeClr val="dk1"/>
                </a:solidFill>
              </a:rPr>
              <a:t>The first example creates a Thread using a Runnable instance, while the second example uses the less common practice of extending the Thread class and overriding the run() method. Anytime you create a Thread instance, make sure that you remember to start the task with the Thread.start() method. This starts the task in a separate operating system thread. For example, what is the output of the following code snippet using these two classes?</a:t>
            </a:r>
            <a:endParaRPr sz="1600">
              <a:solidFill>
                <a:schemeClr val="dk1"/>
              </a:solidFill>
            </a:endParaRPr>
          </a:p>
          <a:p>
            <a:pPr indent="0" lvl="0" marL="0">
              <a:spcBef>
                <a:spcPts val="0"/>
              </a:spcBef>
              <a:spcAft>
                <a:spcPts val="1600"/>
              </a:spcAft>
              <a:buNone/>
            </a:pPr>
            <a:r>
              <a:t/>
            </a:r>
            <a:endParaRPr/>
          </a:p>
        </p:txBody>
      </p:sp>
      <p:pic>
        <p:nvPicPr>
          <p:cNvPr id="123" name="Google Shape;123;p24"/>
          <p:cNvPicPr preferRelativeResize="0"/>
          <p:nvPr/>
        </p:nvPicPr>
        <p:blipFill>
          <a:blip r:embed="rId3">
            <a:alphaModFix/>
          </a:blip>
          <a:stretch>
            <a:fillRect/>
          </a:stretch>
        </p:blipFill>
        <p:spPr>
          <a:xfrm>
            <a:off x="2737913" y="2902875"/>
            <a:ext cx="3951521" cy="185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GB"/>
              <a:t>ExecutorService</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solidFill>
                <a:schemeClr val="dk1"/>
              </a:solidFill>
            </a:endParaRPr>
          </a:p>
          <a:p>
            <a:pPr indent="0" lvl="0" marL="0" rtl="0">
              <a:spcBef>
                <a:spcPts val="0"/>
              </a:spcBef>
              <a:spcAft>
                <a:spcPts val="0"/>
              </a:spcAft>
              <a:buNone/>
            </a:pPr>
            <a:r>
              <a:rPr b="1" lang="en-GB">
                <a:solidFill>
                  <a:schemeClr val="dk1"/>
                </a:solidFill>
              </a:rPr>
              <a:t>Creating Threads with the ExecutorService</a:t>
            </a:r>
            <a:endParaRPr b="1">
              <a:solidFill>
                <a:schemeClr val="dk1"/>
              </a:solidFill>
            </a:endParaRPr>
          </a:p>
          <a:p>
            <a:pPr indent="0" lvl="0" marL="0" rtl="0">
              <a:spcBef>
                <a:spcPts val="0"/>
              </a:spcBef>
              <a:spcAft>
                <a:spcPts val="0"/>
              </a:spcAft>
              <a:buNone/>
            </a:pPr>
            <a:r>
              <a:t/>
            </a:r>
            <a:endParaRPr b="1">
              <a:solidFill>
                <a:schemeClr val="dk1"/>
              </a:solidFill>
            </a:endParaRPr>
          </a:p>
          <a:p>
            <a:pPr indent="0" lvl="0" marL="0" rtl="0" algn="just">
              <a:spcBef>
                <a:spcPts val="0"/>
              </a:spcBef>
              <a:spcAft>
                <a:spcPts val="0"/>
              </a:spcAft>
              <a:buNone/>
            </a:pPr>
            <a:r>
              <a:rPr lang="en-GB">
                <a:solidFill>
                  <a:schemeClr val="dk1"/>
                </a:solidFill>
              </a:rPr>
              <a:t>With the announcement of the Concurrency API, Java introduced the ExecutorService, which creates and manages threads for you. You first obtain an instance of an ExecutorService interface, and then you send the service tasks to be processed</a:t>
            </a:r>
            <a:endParaRPr b="1">
              <a:solidFill>
                <a:schemeClr val="dk1"/>
              </a:solidFill>
            </a:endParaRPr>
          </a:p>
          <a:p>
            <a:pPr indent="0" lvl="0" marL="0" rtl="0">
              <a:spcBef>
                <a:spcPts val="0"/>
              </a:spcBef>
              <a:spcAft>
                <a:spcPts val="0"/>
              </a:spcAft>
              <a:buNone/>
            </a:pPr>
            <a:r>
              <a:t/>
            </a:r>
            <a:endParaRPr b="1">
              <a:solidFill>
                <a:schemeClr val="dk1"/>
              </a:solidFill>
            </a:endParaRPr>
          </a:p>
          <a:p>
            <a:pPr indent="0" lvl="0" marL="0" rtl="0">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Clr>
                <a:schemeClr val="dk1"/>
              </a:buClr>
              <a:buSzPts val="1100"/>
              <a:buFont typeface="Arial"/>
              <a:buNone/>
            </a:pPr>
            <a:r>
              <a:rPr lang="en-GB"/>
              <a:t>ExecutorService</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solidFill>
                <a:schemeClr val="dk1"/>
              </a:solidFill>
            </a:endParaRPr>
          </a:p>
          <a:p>
            <a:pPr indent="0" lvl="0" marL="0" rtl="0">
              <a:spcBef>
                <a:spcPts val="0"/>
              </a:spcBef>
              <a:spcAft>
                <a:spcPts val="0"/>
              </a:spcAft>
              <a:buNone/>
            </a:pPr>
            <a:r>
              <a:rPr b="1" lang="en-GB">
                <a:solidFill>
                  <a:schemeClr val="dk1"/>
                </a:solidFill>
              </a:rPr>
              <a:t>Introducing the Single-Thread Executor</a:t>
            </a:r>
            <a:endParaRPr b="1">
              <a:solidFill>
                <a:schemeClr val="dk1"/>
              </a:solidFill>
            </a:endParaRPr>
          </a:p>
          <a:p>
            <a:pPr indent="0" lvl="0" marL="0" rtl="0">
              <a:spcBef>
                <a:spcPts val="0"/>
              </a:spcBef>
              <a:spcAft>
                <a:spcPts val="0"/>
              </a:spcAft>
              <a:buNone/>
            </a:pPr>
            <a:r>
              <a:t/>
            </a:r>
            <a:endParaRPr b="1">
              <a:solidFill>
                <a:schemeClr val="dk1"/>
              </a:solidFill>
            </a:endParaRPr>
          </a:p>
          <a:p>
            <a:pPr indent="0" lvl="0" marL="0" rtl="0">
              <a:spcBef>
                <a:spcPts val="0"/>
              </a:spcBef>
              <a:spcAft>
                <a:spcPts val="0"/>
              </a:spcAft>
              <a:buNone/>
            </a:pPr>
            <a:r>
              <a:t/>
            </a:r>
            <a:endParaRPr b="1">
              <a:solidFill>
                <a:schemeClr val="dk1"/>
              </a:solidFill>
            </a:endParaRPr>
          </a:p>
          <a:p>
            <a:pPr indent="0" lvl="0" marL="0" rtl="0">
              <a:spcBef>
                <a:spcPts val="0"/>
              </a:spcBef>
              <a:spcAft>
                <a:spcPts val="0"/>
              </a:spcAft>
              <a:buNone/>
            </a:pPr>
            <a:r>
              <a:rPr lang="en-GB">
                <a:solidFill>
                  <a:schemeClr val="dk1"/>
                </a:solidFill>
              </a:rPr>
              <a:t>Since ExecutorService is an interface, how do you obtain an instance of it? The</a:t>
            </a:r>
            <a:endParaRPr>
              <a:solidFill>
                <a:schemeClr val="dk1"/>
              </a:solidFill>
            </a:endParaRPr>
          </a:p>
          <a:p>
            <a:pPr indent="0" lvl="0" marL="0" rtl="0">
              <a:spcBef>
                <a:spcPts val="0"/>
              </a:spcBef>
              <a:spcAft>
                <a:spcPts val="0"/>
              </a:spcAft>
              <a:buClr>
                <a:schemeClr val="dk1"/>
              </a:buClr>
              <a:buSzPts val="1100"/>
              <a:buFont typeface="Arial"/>
              <a:buNone/>
            </a:pPr>
            <a:r>
              <a:rPr lang="en-GB">
                <a:solidFill>
                  <a:schemeClr val="dk1"/>
                </a:solidFill>
              </a:rPr>
              <a:t>Concurrency API includes the Executors factory class that can be used to create instances </a:t>
            </a:r>
            <a:r>
              <a:rPr lang="en-GB">
                <a:solidFill>
                  <a:schemeClr val="dk1"/>
                </a:solidFill>
              </a:rPr>
              <a:t>of </a:t>
            </a:r>
            <a:r>
              <a:rPr lang="en-GB">
                <a:solidFill>
                  <a:schemeClr val="dk1"/>
                </a:solidFill>
              </a:rPr>
              <a:t>the ExecutorService object</a:t>
            </a:r>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Clr>
                <a:schemeClr val="dk1"/>
              </a:buClr>
              <a:buSzPts val="1100"/>
              <a:buFont typeface="Arial"/>
              <a:buNone/>
            </a:pPr>
            <a:r>
              <a:rPr lang="en-GB"/>
              <a:t>ExecutorService</a:t>
            </a:r>
            <a:endParaRPr/>
          </a:p>
        </p:txBody>
      </p:sp>
      <p:pic>
        <p:nvPicPr>
          <p:cNvPr id="141" name="Google Shape;141;p27"/>
          <p:cNvPicPr preferRelativeResize="0"/>
          <p:nvPr/>
        </p:nvPicPr>
        <p:blipFill>
          <a:blip r:embed="rId3">
            <a:alphaModFix/>
          </a:blip>
          <a:stretch>
            <a:fillRect/>
          </a:stretch>
        </p:blipFill>
        <p:spPr>
          <a:xfrm>
            <a:off x="1645475" y="1405750"/>
            <a:ext cx="6237724" cy="347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Clr>
                <a:schemeClr val="dk1"/>
              </a:buClr>
              <a:buSzPts val="1100"/>
              <a:buFont typeface="Arial"/>
              <a:buNone/>
            </a:pPr>
            <a:r>
              <a:rPr lang="en-GB"/>
              <a:t>ExecutorService</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GB" sz="1200">
                <a:solidFill>
                  <a:schemeClr val="dk1"/>
                </a:solidFill>
              </a:rPr>
              <a:t>begin</a:t>
            </a:r>
            <a:endParaRPr sz="1200">
              <a:solidFill>
                <a:schemeClr val="dk1"/>
              </a:solidFill>
            </a:endParaRPr>
          </a:p>
          <a:p>
            <a:pPr indent="0" lvl="0" marL="0" rtl="0">
              <a:spcBef>
                <a:spcPts val="0"/>
              </a:spcBef>
              <a:spcAft>
                <a:spcPts val="0"/>
              </a:spcAft>
              <a:buClr>
                <a:schemeClr val="dk1"/>
              </a:buClr>
              <a:buSzPts val="1100"/>
              <a:buFont typeface="Arial"/>
              <a:buNone/>
            </a:pPr>
            <a:r>
              <a:rPr lang="en-GB" sz="1200">
                <a:solidFill>
                  <a:schemeClr val="dk1"/>
                </a:solidFill>
              </a:rPr>
              <a:t>Printing zoo inventory</a:t>
            </a:r>
            <a:endParaRPr sz="1200">
              <a:solidFill>
                <a:schemeClr val="dk1"/>
              </a:solidFill>
            </a:endParaRPr>
          </a:p>
          <a:p>
            <a:pPr indent="0" lvl="0" marL="0" rtl="0">
              <a:spcBef>
                <a:spcPts val="0"/>
              </a:spcBef>
              <a:spcAft>
                <a:spcPts val="0"/>
              </a:spcAft>
              <a:buClr>
                <a:schemeClr val="dk1"/>
              </a:buClr>
              <a:buSzPts val="1100"/>
              <a:buFont typeface="Arial"/>
              <a:buNone/>
            </a:pPr>
            <a:r>
              <a:rPr lang="en-GB" sz="1200">
                <a:solidFill>
                  <a:schemeClr val="dk1"/>
                </a:solidFill>
              </a:rPr>
              <a:t>Printing record: 0</a:t>
            </a:r>
            <a:endParaRPr sz="1200">
              <a:solidFill>
                <a:schemeClr val="dk1"/>
              </a:solidFill>
            </a:endParaRPr>
          </a:p>
          <a:p>
            <a:pPr indent="0" lvl="0" marL="0" rtl="0">
              <a:spcBef>
                <a:spcPts val="0"/>
              </a:spcBef>
              <a:spcAft>
                <a:spcPts val="0"/>
              </a:spcAft>
              <a:buClr>
                <a:schemeClr val="dk1"/>
              </a:buClr>
              <a:buSzPts val="1100"/>
              <a:buFont typeface="Arial"/>
              <a:buNone/>
            </a:pPr>
            <a:r>
              <a:rPr lang="en-GB" sz="1200">
                <a:solidFill>
                  <a:schemeClr val="dk1"/>
                </a:solidFill>
              </a:rPr>
              <a:t>Printing record: 1</a:t>
            </a:r>
            <a:endParaRPr sz="1200">
              <a:solidFill>
                <a:schemeClr val="dk1"/>
              </a:solidFill>
            </a:endParaRPr>
          </a:p>
          <a:p>
            <a:pPr indent="0" lvl="0" marL="0" rtl="0">
              <a:spcBef>
                <a:spcPts val="0"/>
              </a:spcBef>
              <a:spcAft>
                <a:spcPts val="0"/>
              </a:spcAft>
              <a:buClr>
                <a:schemeClr val="dk1"/>
              </a:buClr>
              <a:buSzPts val="1100"/>
              <a:buFont typeface="Arial"/>
              <a:buNone/>
            </a:pPr>
            <a:r>
              <a:rPr lang="en-GB" sz="1200">
                <a:solidFill>
                  <a:schemeClr val="dk1"/>
                </a:solidFill>
              </a:rPr>
              <a:t>end</a:t>
            </a:r>
            <a:endParaRPr sz="1200">
              <a:solidFill>
                <a:schemeClr val="dk1"/>
              </a:solidFill>
            </a:endParaRPr>
          </a:p>
          <a:p>
            <a:pPr indent="0" lvl="0" marL="0" rtl="0">
              <a:spcBef>
                <a:spcPts val="0"/>
              </a:spcBef>
              <a:spcAft>
                <a:spcPts val="0"/>
              </a:spcAft>
              <a:buClr>
                <a:schemeClr val="dk1"/>
              </a:buClr>
              <a:buSzPts val="1100"/>
              <a:buFont typeface="Arial"/>
              <a:buNone/>
            </a:pPr>
            <a:r>
              <a:rPr lang="en-GB" sz="1200">
                <a:solidFill>
                  <a:schemeClr val="dk1"/>
                </a:solidFill>
              </a:rPr>
              <a:t>Printing record: 2</a:t>
            </a:r>
            <a:endParaRPr sz="1200">
              <a:solidFill>
                <a:schemeClr val="dk1"/>
              </a:solidFill>
            </a:endParaRPr>
          </a:p>
          <a:p>
            <a:pPr indent="0" lvl="0" marL="0" rtl="0">
              <a:spcBef>
                <a:spcPts val="0"/>
              </a:spcBef>
              <a:spcAft>
                <a:spcPts val="0"/>
              </a:spcAft>
              <a:buClr>
                <a:schemeClr val="dk1"/>
              </a:buClr>
              <a:buSzPts val="1100"/>
              <a:buFont typeface="Arial"/>
              <a:buNone/>
            </a:pPr>
            <a:r>
              <a:rPr lang="en-GB" sz="1200">
                <a:solidFill>
                  <a:schemeClr val="dk1"/>
                </a:solidFill>
              </a:rPr>
              <a:t>Printing zoo inventory</a:t>
            </a:r>
            <a:endParaRPr sz="1200">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n-GB">
                <a:solidFill>
                  <a:schemeClr val="dk1"/>
                </a:solidFill>
              </a:rPr>
              <a:t>With a single-thread executor, results are guaranteed to be executed in the order in which they are added to the executor service. Notice that the end text is output while our thread executor tasks are still running. This is because the main() method is still an independent thread from the ExecutorService, and it can perform tasks while the other thread is running.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t>Thread pool</a:t>
            </a:r>
            <a:endParaRPr/>
          </a:p>
        </p:txBody>
      </p:sp>
      <p:sp>
        <p:nvSpPr>
          <p:cNvPr id="153" name="Google Shape;153;p29"/>
          <p:cNvSpPr txBox="1"/>
          <p:nvPr>
            <p:ph idx="1" type="body"/>
          </p:nvPr>
        </p:nvSpPr>
        <p:spPr>
          <a:xfrm>
            <a:off x="311700" y="1152475"/>
            <a:ext cx="8520600" cy="21711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GB" sz="1700">
                <a:solidFill>
                  <a:schemeClr val="dk1"/>
                </a:solidFill>
              </a:rPr>
              <a:t>Increasing Concurrency with Pools</a:t>
            </a:r>
            <a:endParaRPr b="1" sz="1700">
              <a:solidFill>
                <a:schemeClr val="dk1"/>
              </a:solidFill>
            </a:endParaRPr>
          </a:p>
          <a:p>
            <a:pPr indent="0" lvl="0" marL="0" rtl="0">
              <a:spcBef>
                <a:spcPts val="0"/>
              </a:spcBef>
              <a:spcAft>
                <a:spcPts val="0"/>
              </a:spcAft>
              <a:buNone/>
            </a:pPr>
            <a:r>
              <a:t/>
            </a:r>
            <a:endParaRPr sz="1700">
              <a:solidFill>
                <a:schemeClr val="dk1"/>
              </a:solidFill>
            </a:endParaRPr>
          </a:p>
          <a:p>
            <a:pPr indent="0" lvl="0" marL="0" rtl="0" algn="just">
              <a:spcBef>
                <a:spcPts val="0"/>
              </a:spcBef>
              <a:spcAft>
                <a:spcPts val="0"/>
              </a:spcAft>
              <a:buClr>
                <a:schemeClr val="dk1"/>
              </a:buClr>
              <a:buSzPts val="1100"/>
              <a:buFont typeface="Arial"/>
              <a:buNone/>
            </a:pPr>
            <a:r>
              <a:rPr lang="en-GB" sz="1700">
                <a:solidFill>
                  <a:schemeClr val="dk1"/>
                </a:solidFill>
              </a:rPr>
              <a:t>We now present three additional factory methods in the Executors class that act on a pool of threads, rather than on a single thread. A thread pool is a group of pre-instantiated reusable threads that are available to perform a set of arbitrary tasks.</a:t>
            </a:r>
            <a:endParaRPr sz="1700">
              <a:solidFill>
                <a:schemeClr val="dk1"/>
              </a:solidFill>
            </a:endParaRPr>
          </a:p>
          <a:p>
            <a:pPr indent="0" lvl="0" marL="0">
              <a:spcBef>
                <a:spcPts val="0"/>
              </a:spcBef>
              <a:spcAft>
                <a:spcPts val="1600"/>
              </a:spcAft>
              <a:buNone/>
            </a:pPr>
            <a:r>
              <a:t/>
            </a:r>
            <a:endParaRPr/>
          </a:p>
        </p:txBody>
      </p:sp>
      <p:pic>
        <p:nvPicPr>
          <p:cNvPr id="154" name="Google Shape;154;p29"/>
          <p:cNvPicPr preferRelativeResize="0"/>
          <p:nvPr/>
        </p:nvPicPr>
        <p:blipFill>
          <a:blip r:embed="rId3">
            <a:alphaModFix/>
          </a:blip>
          <a:stretch>
            <a:fillRect/>
          </a:stretch>
        </p:blipFill>
        <p:spPr>
          <a:xfrm>
            <a:off x="1481875" y="2898500"/>
            <a:ext cx="5734050" cy="1933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Thread pool</a:t>
            </a:r>
            <a:endParaRPr/>
          </a:p>
        </p:txBody>
      </p:sp>
      <p:pic>
        <p:nvPicPr>
          <p:cNvPr id="160" name="Google Shape;160;p30"/>
          <p:cNvPicPr preferRelativeResize="0"/>
          <p:nvPr/>
        </p:nvPicPr>
        <p:blipFill>
          <a:blip r:embed="rId3">
            <a:alphaModFix/>
          </a:blip>
          <a:stretch>
            <a:fillRect/>
          </a:stretch>
        </p:blipFill>
        <p:spPr>
          <a:xfrm>
            <a:off x="1953825" y="1342275"/>
            <a:ext cx="5236350" cy="3561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Improving Access with Synchronized Blocks</a:t>
            </a:r>
            <a:endParaRPr/>
          </a:p>
          <a:p>
            <a:pPr indent="0" lvl="0" marL="0" rtl="0" algn="ctr">
              <a:spcBef>
                <a:spcPts val="0"/>
              </a:spcBef>
              <a:spcAft>
                <a:spcPts val="0"/>
              </a:spcAft>
              <a:buClr>
                <a:schemeClr val="dk1"/>
              </a:buClr>
              <a:buSzPts val="1100"/>
              <a:buFont typeface="Arial"/>
              <a:buNone/>
            </a:pPr>
            <a:r>
              <a:t/>
            </a:r>
            <a:endParaRPr/>
          </a:p>
        </p:txBody>
      </p:sp>
      <p:sp>
        <p:nvSpPr>
          <p:cNvPr id="166" name="Google Shape;166;p31"/>
          <p:cNvSpPr txBox="1"/>
          <p:nvPr>
            <p:ph idx="1" type="body"/>
          </p:nvPr>
        </p:nvSpPr>
        <p:spPr>
          <a:xfrm>
            <a:off x="311700" y="1152475"/>
            <a:ext cx="8520600" cy="3601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GB" sz="1500">
                <a:solidFill>
                  <a:srgbClr val="000000"/>
                </a:solidFill>
              </a:rPr>
              <a:t>A monitor is a structure that supports mutual exclusion or the property that at most one thread is executing a particular segment of code at a given time. In Java, any Object can be used as a monitor, along with the synchronized keyword, as shown in the following example:</a:t>
            </a:r>
            <a:endParaRPr sz="1500">
              <a:solidFill>
                <a:srgbClr val="000000"/>
              </a:solidFill>
            </a:endParaRPr>
          </a:p>
          <a:p>
            <a:pPr indent="0" lvl="0" marL="0" rtl="0">
              <a:spcBef>
                <a:spcPts val="1600"/>
              </a:spcBef>
              <a:spcAft>
                <a:spcPts val="0"/>
              </a:spcAft>
              <a:buNone/>
            </a:pPr>
            <a:r>
              <a:rPr lang="en-GB" sz="1200"/>
              <a:t>SheepManager manager = new SheepManager();</a:t>
            </a:r>
            <a:endParaRPr sz="1200"/>
          </a:p>
          <a:p>
            <a:pPr indent="0" lvl="0" marL="0" rtl="0">
              <a:spcBef>
                <a:spcPts val="1600"/>
              </a:spcBef>
              <a:spcAft>
                <a:spcPts val="0"/>
              </a:spcAft>
              <a:buClr>
                <a:schemeClr val="dk1"/>
              </a:buClr>
              <a:buSzPts val="1100"/>
              <a:buFont typeface="Arial"/>
              <a:buNone/>
            </a:pPr>
            <a:r>
              <a:rPr lang="en-GB" sz="1200"/>
              <a:t>synchronized(manager) {</a:t>
            </a:r>
            <a:endParaRPr sz="1200"/>
          </a:p>
          <a:p>
            <a:pPr indent="0" lvl="0" marL="0" rtl="0">
              <a:spcBef>
                <a:spcPts val="1600"/>
              </a:spcBef>
              <a:spcAft>
                <a:spcPts val="0"/>
              </a:spcAft>
              <a:buNone/>
            </a:pPr>
            <a:r>
              <a:rPr lang="en-GB" sz="1200"/>
              <a:t>// Work to be completed by one thread at a time</a:t>
            </a:r>
            <a:endParaRPr sz="1200"/>
          </a:p>
          <a:p>
            <a:pPr indent="0" lvl="0" marL="0" rtl="0">
              <a:spcBef>
                <a:spcPts val="1600"/>
              </a:spcBef>
              <a:spcAft>
                <a:spcPts val="0"/>
              </a:spcAft>
              <a:buNone/>
            </a:pPr>
            <a:r>
              <a:rPr lang="en-GB" sz="1200"/>
              <a:t>}</a:t>
            </a:r>
            <a:endParaRPr sz="1200"/>
          </a:p>
          <a:p>
            <a:pPr indent="0" lvl="0" marL="0" rtl="0">
              <a:spcBef>
                <a:spcPts val="1600"/>
              </a:spcBef>
              <a:spcAft>
                <a:spcPts val="0"/>
              </a:spcAft>
              <a:buNone/>
            </a:pPr>
            <a:r>
              <a:rPr lang="en-GB" sz="1600">
                <a:solidFill>
                  <a:srgbClr val="000000"/>
                </a:solidFill>
              </a:rPr>
              <a:t>This example is referred to as a synchronized block . Each thread that arrives will first check if any threads are in the block. In this manner, a thread “acquires the lock” for the monitor.</a:t>
            </a:r>
            <a:endParaRPr sz="1600">
              <a:solidFill>
                <a:srgbClr val="000000"/>
              </a:solidFill>
            </a:endParaRPr>
          </a:p>
          <a:p>
            <a:pPr indent="0" lvl="0" marL="0" rtl="0">
              <a:spcBef>
                <a:spcPts val="1600"/>
              </a:spcBef>
              <a:spcAft>
                <a:spcPts val="0"/>
              </a:spcAft>
              <a:buClr>
                <a:schemeClr val="dk1"/>
              </a:buClr>
              <a:buSzPts val="1100"/>
              <a:buFont typeface="Arial"/>
              <a:buNone/>
            </a:pPr>
            <a:r>
              <a:t/>
            </a:r>
            <a:endParaRPr sz="1200"/>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t>Topics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a:p>
            <a:pPr indent="-342900" lvl="0" marL="457200" rtl="0">
              <a:spcBef>
                <a:spcPts val="1600"/>
              </a:spcBef>
              <a:spcAft>
                <a:spcPts val="0"/>
              </a:spcAft>
              <a:buClr>
                <a:srgbClr val="000000"/>
              </a:buClr>
              <a:buSzPts val="1800"/>
              <a:buChar char="●"/>
            </a:pPr>
            <a:r>
              <a:rPr lang="en-GB">
                <a:solidFill>
                  <a:srgbClr val="000000"/>
                </a:solidFill>
              </a:rPr>
              <a:t>Concurrency and </a:t>
            </a:r>
            <a:r>
              <a:rPr lang="en-GB">
                <a:solidFill>
                  <a:srgbClr val="000000"/>
                </a:solidFill>
              </a:rPr>
              <a:t>parallelism</a:t>
            </a:r>
            <a:endParaRPr>
              <a:solidFill>
                <a:srgbClr val="000000"/>
              </a:solidFill>
            </a:endParaRPr>
          </a:p>
          <a:p>
            <a:pPr indent="-342900" lvl="0" marL="457200" rtl="0">
              <a:spcBef>
                <a:spcPts val="0"/>
              </a:spcBef>
              <a:spcAft>
                <a:spcPts val="0"/>
              </a:spcAft>
              <a:buClr>
                <a:srgbClr val="000000"/>
              </a:buClr>
              <a:buSzPts val="1800"/>
              <a:buChar char="●"/>
            </a:pPr>
            <a:r>
              <a:rPr lang="en-GB">
                <a:solidFill>
                  <a:srgbClr val="000000"/>
                </a:solidFill>
              </a:rPr>
              <a:t>Implementing threads</a:t>
            </a:r>
            <a:endParaRPr>
              <a:solidFill>
                <a:srgbClr val="000000"/>
              </a:solidFill>
            </a:endParaRPr>
          </a:p>
          <a:p>
            <a:pPr indent="-342900" lvl="0" marL="457200" rtl="0">
              <a:spcBef>
                <a:spcPts val="0"/>
              </a:spcBef>
              <a:spcAft>
                <a:spcPts val="0"/>
              </a:spcAft>
              <a:buClr>
                <a:srgbClr val="000000"/>
              </a:buClr>
              <a:buSzPts val="1800"/>
              <a:buChar char="●"/>
            </a:pPr>
            <a:r>
              <a:rPr lang="en-GB">
                <a:solidFill>
                  <a:srgbClr val="000000"/>
                </a:solidFill>
              </a:rPr>
              <a:t>Executorservice</a:t>
            </a:r>
            <a:endParaRPr>
              <a:solidFill>
                <a:srgbClr val="000000"/>
              </a:solidFill>
            </a:endParaRPr>
          </a:p>
          <a:p>
            <a:pPr indent="-342900" lvl="0" marL="457200" rtl="0">
              <a:spcBef>
                <a:spcPts val="0"/>
              </a:spcBef>
              <a:spcAft>
                <a:spcPts val="0"/>
              </a:spcAft>
              <a:buClr>
                <a:srgbClr val="000000"/>
              </a:buClr>
              <a:buSzPts val="1800"/>
              <a:buChar char="●"/>
            </a:pPr>
            <a:r>
              <a:rPr lang="en-GB">
                <a:solidFill>
                  <a:srgbClr val="000000"/>
                </a:solidFill>
              </a:rPr>
              <a:t>Thread pool</a:t>
            </a:r>
            <a:endParaRPr>
              <a:solidFill>
                <a:srgbClr val="000000"/>
              </a:solidFill>
            </a:endParaRPr>
          </a:p>
          <a:p>
            <a:pPr indent="0" lvl="0" marL="45720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32"/>
          <p:cNvPicPr preferRelativeResize="0"/>
          <p:nvPr/>
        </p:nvPicPr>
        <p:blipFill>
          <a:blip r:embed="rId3">
            <a:alphaModFix/>
          </a:blip>
          <a:stretch>
            <a:fillRect/>
          </a:stretch>
        </p:blipFill>
        <p:spPr>
          <a:xfrm>
            <a:off x="1011449" y="383025"/>
            <a:ext cx="6645801" cy="4487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t>Concurrency and </a:t>
            </a:r>
            <a:r>
              <a:rPr lang="en-GB"/>
              <a:t>parallelism</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None/>
            </a:pPr>
            <a:r>
              <a:rPr b="1" lang="en-GB" sz="1700">
                <a:solidFill>
                  <a:schemeClr val="dk1"/>
                </a:solidFill>
              </a:rPr>
              <a:t>Concurrency</a:t>
            </a:r>
            <a:endParaRPr b="1" sz="1700">
              <a:solidFill>
                <a:schemeClr val="dk1"/>
              </a:solidFill>
            </a:endParaRPr>
          </a:p>
          <a:p>
            <a:pPr indent="0" lvl="0" marL="0" rtl="0">
              <a:spcBef>
                <a:spcPts val="0"/>
              </a:spcBef>
              <a:spcAft>
                <a:spcPts val="0"/>
              </a:spcAft>
              <a:buNone/>
            </a:pPr>
            <a:r>
              <a:t/>
            </a:r>
            <a:endParaRPr b="1" sz="1700">
              <a:solidFill>
                <a:schemeClr val="dk1"/>
              </a:solidFill>
            </a:endParaRPr>
          </a:p>
          <a:p>
            <a:pPr indent="0" lvl="0" marL="0" rtl="0">
              <a:spcBef>
                <a:spcPts val="0"/>
              </a:spcBef>
              <a:spcAft>
                <a:spcPts val="0"/>
              </a:spcAft>
              <a:buClr>
                <a:schemeClr val="dk1"/>
              </a:buClr>
              <a:buSzPts val="1100"/>
              <a:buFont typeface="Arial"/>
              <a:buNone/>
            </a:pPr>
            <a:r>
              <a:rPr lang="en-GB">
                <a:solidFill>
                  <a:schemeClr val="dk1"/>
                </a:solidFill>
              </a:rPr>
              <a:t>Concurrency means that an application is making progress on more than one task at the same time (concurrently). If the computer only has one CPU the application may not make progress on more than one task at </a:t>
            </a:r>
            <a:r>
              <a:rPr i="1" lang="en-GB">
                <a:solidFill>
                  <a:schemeClr val="dk1"/>
                </a:solidFill>
              </a:rPr>
              <a:t>exactly the same time</a:t>
            </a:r>
            <a:r>
              <a:rPr lang="en-GB">
                <a:solidFill>
                  <a:schemeClr val="dk1"/>
                </a:solidFill>
              </a:rPr>
              <a:t>, but more than one task is being processed at a time inside the application. It does not completely finish one task before it begins the next.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Concurrency and parallelism</a:t>
            </a:r>
            <a:endParaRPr/>
          </a:p>
          <a:p>
            <a:pPr indent="0" lvl="0" marL="0">
              <a:spcBef>
                <a:spcPts val="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None/>
            </a:pPr>
            <a:r>
              <a:rPr b="1" lang="en-GB" sz="1700">
                <a:solidFill>
                  <a:schemeClr val="dk1"/>
                </a:solidFill>
              </a:rPr>
              <a:t>Parallelism</a:t>
            </a:r>
            <a:endParaRPr b="1" sz="1700">
              <a:solidFill>
                <a:schemeClr val="dk1"/>
              </a:solidFill>
            </a:endParaRPr>
          </a:p>
          <a:p>
            <a:pPr indent="0" lvl="0" marL="0" rtl="0">
              <a:spcBef>
                <a:spcPts val="1800"/>
              </a:spcBef>
              <a:spcAft>
                <a:spcPts val="0"/>
              </a:spcAft>
              <a:buClr>
                <a:schemeClr val="dk1"/>
              </a:buClr>
              <a:buSzPts val="1100"/>
              <a:buFont typeface="Arial"/>
              <a:buNone/>
            </a:pPr>
            <a:r>
              <a:t/>
            </a:r>
            <a:endParaRPr b="1" sz="1700">
              <a:solidFill>
                <a:schemeClr val="dk1"/>
              </a:solidFill>
            </a:endParaRPr>
          </a:p>
          <a:p>
            <a:pPr indent="0" lvl="0" marL="0" rtl="0">
              <a:spcBef>
                <a:spcPts val="0"/>
              </a:spcBef>
              <a:spcAft>
                <a:spcPts val="0"/>
              </a:spcAft>
              <a:buClr>
                <a:schemeClr val="dk1"/>
              </a:buClr>
              <a:buSzPts val="1100"/>
              <a:buFont typeface="Arial"/>
              <a:buNone/>
            </a:pPr>
            <a:r>
              <a:rPr lang="en-GB" sz="1700">
                <a:solidFill>
                  <a:schemeClr val="dk1"/>
                </a:solidFill>
              </a:rPr>
              <a:t>Parallelism means that an application splits its tasks up into smaller subtasks which can be processed in parallel, for instance on multiple CPUs at the exact same time.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Concurrency and parallelism</a:t>
            </a:r>
            <a:endParaRPr/>
          </a:p>
        </p:txBody>
      </p:sp>
      <p:pic>
        <p:nvPicPr>
          <p:cNvPr id="78" name="Google Shape;78;p17"/>
          <p:cNvPicPr preferRelativeResize="0"/>
          <p:nvPr/>
        </p:nvPicPr>
        <p:blipFill>
          <a:blip r:embed="rId3">
            <a:alphaModFix/>
          </a:blip>
          <a:stretch>
            <a:fillRect/>
          </a:stretch>
        </p:blipFill>
        <p:spPr>
          <a:xfrm>
            <a:off x="1335851" y="1496100"/>
            <a:ext cx="2331350" cy="3429475"/>
          </a:xfrm>
          <a:prstGeom prst="rect">
            <a:avLst/>
          </a:prstGeom>
          <a:noFill/>
          <a:ln>
            <a:noFill/>
          </a:ln>
        </p:spPr>
      </p:pic>
      <p:pic>
        <p:nvPicPr>
          <p:cNvPr id="79" name="Google Shape;79;p17"/>
          <p:cNvPicPr preferRelativeResize="0"/>
          <p:nvPr/>
        </p:nvPicPr>
        <p:blipFill>
          <a:blip r:embed="rId4">
            <a:alphaModFix/>
          </a:blip>
          <a:stretch>
            <a:fillRect/>
          </a:stretch>
        </p:blipFill>
        <p:spPr>
          <a:xfrm>
            <a:off x="5137500" y="1754000"/>
            <a:ext cx="2536825" cy="291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GB"/>
              <a:t>Implementing threads</a:t>
            </a:r>
            <a:endParaRPr/>
          </a:p>
        </p:txBody>
      </p:sp>
      <p:sp>
        <p:nvSpPr>
          <p:cNvPr id="85" name="Google Shape;85;p18"/>
          <p:cNvSpPr txBox="1"/>
          <p:nvPr>
            <p:ph idx="1" type="body"/>
          </p:nvPr>
        </p:nvSpPr>
        <p:spPr>
          <a:xfrm>
            <a:off x="311700" y="13384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a:solidFill>
                  <a:schemeClr val="dk1"/>
                </a:solidFill>
              </a:rPr>
              <a:t>A thread is the smallest unit of execution that can be scheduled by the operating system. A process is a group of associated threads that execute in the same, shared environment. It follows, then, that a single-threaded process is one that contains exactly one thread, whereas a multi-threaded process is one that contains one or more threads.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Clr>
                <a:schemeClr val="dk1"/>
              </a:buClr>
              <a:buSzPts val="1100"/>
              <a:buFont typeface="Arial"/>
              <a:buNone/>
            </a:pPr>
            <a:r>
              <a:rPr lang="en-GB"/>
              <a:t>Implementing threads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sz="1700">
                <a:solidFill>
                  <a:schemeClr val="dk1"/>
                </a:solidFill>
              </a:rPr>
              <a:t>Introducing Runnable</a:t>
            </a:r>
            <a:endParaRPr b="1" sz="1700">
              <a:solidFill>
                <a:schemeClr val="dk1"/>
              </a:solidFill>
            </a:endParaRPr>
          </a:p>
          <a:p>
            <a:pPr indent="0" lvl="0" marL="0" rtl="0">
              <a:spcBef>
                <a:spcPts val="0"/>
              </a:spcBef>
              <a:spcAft>
                <a:spcPts val="0"/>
              </a:spcAft>
              <a:buNone/>
            </a:pPr>
            <a:r>
              <a:t/>
            </a:r>
            <a:endParaRPr sz="1100">
              <a:solidFill>
                <a:schemeClr val="dk1"/>
              </a:solidFill>
            </a:endParaRPr>
          </a:p>
          <a:p>
            <a:pPr indent="0" lvl="0" marL="0" rtl="0">
              <a:spcBef>
                <a:spcPts val="0"/>
              </a:spcBef>
              <a:spcAft>
                <a:spcPts val="0"/>
              </a:spcAft>
              <a:buNone/>
            </a:pPr>
            <a:r>
              <a:rPr lang="en-GB" sz="1700">
                <a:solidFill>
                  <a:schemeClr val="dk1"/>
                </a:solidFill>
              </a:rPr>
              <a:t>is a functional interface that takes no arguments and returns no data.</a:t>
            </a:r>
            <a:endParaRPr sz="1700">
              <a:solidFill>
                <a:schemeClr val="dk1"/>
              </a:solidFill>
            </a:endParaRPr>
          </a:p>
          <a:p>
            <a:pPr indent="0" lvl="0" marL="0" rtl="0">
              <a:spcBef>
                <a:spcPts val="0"/>
              </a:spcBef>
              <a:spcAft>
                <a:spcPts val="0"/>
              </a:spcAft>
              <a:buNone/>
            </a:pPr>
            <a:r>
              <a:t/>
            </a:r>
            <a:endParaRPr sz="1700">
              <a:solidFill>
                <a:schemeClr val="dk1"/>
              </a:solidFill>
            </a:endParaRPr>
          </a:p>
          <a:p>
            <a:pPr indent="0" lvl="0" marL="0" rtl="0">
              <a:spcBef>
                <a:spcPts val="0"/>
              </a:spcBef>
              <a:spcAft>
                <a:spcPts val="0"/>
              </a:spcAft>
              <a:buNone/>
            </a:pPr>
            <a:r>
              <a:t/>
            </a:r>
            <a:endParaRPr sz="1700">
              <a:solidFill>
                <a:schemeClr val="dk1"/>
              </a:solidFill>
            </a:endParaRPr>
          </a:p>
          <a:p>
            <a:pPr indent="0" lvl="0" marL="0" rtl="0">
              <a:spcBef>
                <a:spcPts val="0"/>
              </a:spcBef>
              <a:spcAft>
                <a:spcPts val="0"/>
              </a:spcAft>
              <a:buNone/>
            </a:pPr>
            <a:r>
              <a:rPr lang="en-GB">
                <a:solidFill>
                  <a:schemeClr val="dk1"/>
                </a:solidFill>
              </a:rPr>
              <a:t>@FunctionalInterface public interface Runnable {</a:t>
            </a:r>
            <a:endParaRPr>
              <a:solidFill>
                <a:schemeClr val="dk1"/>
              </a:solidFill>
            </a:endParaRPr>
          </a:p>
          <a:p>
            <a:pPr indent="0" lvl="0" marL="0" rtl="0">
              <a:spcBef>
                <a:spcPts val="0"/>
              </a:spcBef>
              <a:spcAft>
                <a:spcPts val="0"/>
              </a:spcAft>
              <a:buNone/>
            </a:pPr>
            <a:r>
              <a:rPr lang="en-GB">
                <a:solidFill>
                  <a:schemeClr val="dk1"/>
                </a:solidFill>
              </a:rPr>
              <a:t>void run();</a:t>
            </a:r>
            <a:endParaRPr>
              <a:solidFill>
                <a:schemeClr val="dk1"/>
              </a:solidFill>
            </a:endParaRPr>
          </a:p>
          <a:p>
            <a:pPr indent="0" lvl="0" marL="0" rtl="0">
              <a:spcBef>
                <a:spcPts val="0"/>
              </a:spcBef>
              <a:spcAft>
                <a:spcPts val="0"/>
              </a:spcAft>
              <a:buNone/>
            </a:pPr>
            <a:r>
              <a:rPr lang="en-GB">
                <a:solidFill>
                  <a:schemeClr val="dk1"/>
                </a:solidFill>
              </a:rPr>
              <a:t>}</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Clr>
                <a:schemeClr val="dk1"/>
              </a:buClr>
              <a:buSzPts val="1100"/>
              <a:buFont typeface="Arial"/>
              <a:buNone/>
            </a:pPr>
            <a:r>
              <a:rPr lang="en-GB"/>
              <a:t>Implementing threads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solidFill>
                  <a:schemeClr val="dk1"/>
                </a:solidFill>
              </a:rPr>
              <a:t>The following lambda expressions each rely on the Runnable interface:</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GB">
                <a:solidFill>
                  <a:schemeClr val="dk1"/>
                </a:solidFill>
              </a:rPr>
              <a:t>() -&gt; System.out.println("Hello World")</a:t>
            </a:r>
            <a:endParaRPr>
              <a:solidFill>
                <a:schemeClr val="dk1"/>
              </a:solidFill>
            </a:endParaRPr>
          </a:p>
          <a:p>
            <a:pPr indent="0" lvl="0" marL="0" rtl="0">
              <a:spcBef>
                <a:spcPts val="0"/>
              </a:spcBef>
              <a:spcAft>
                <a:spcPts val="0"/>
              </a:spcAft>
              <a:buClr>
                <a:schemeClr val="dk1"/>
              </a:buClr>
              <a:buSzPts val="1100"/>
              <a:buFont typeface="Arial"/>
              <a:buNone/>
            </a:pPr>
            <a:r>
              <a:rPr lang="en-GB">
                <a:solidFill>
                  <a:schemeClr val="dk1"/>
                </a:solidFill>
              </a:rPr>
              <a:t>() -&gt; {int i=10; i++;}</a:t>
            </a:r>
            <a:endParaRPr>
              <a:solidFill>
                <a:schemeClr val="dk1"/>
              </a:solidFill>
            </a:endParaRPr>
          </a:p>
          <a:p>
            <a:pPr indent="0" lvl="0" marL="0" rtl="0">
              <a:spcBef>
                <a:spcPts val="0"/>
              </a:spcBef>
              <a:spcAft>
                <a:spcPts val="0"/>
              </a:spcAft>
              <a:buClr>
                <a:schemeClr val="dk1"/>
              </a:buClr>
              <a:buSzPts val="1100"/>
              <a:buFont typeface="Arial"/>
              <a:buNone/>
            </a:pPr>
            <a:r>
              <a:rPr lang="en-GB">
                <a:solidFill>
                  <a:schemeClr val="dk1"/>
                </a:solidFill>
              </a:rPr>
              <a:t>() -&gt; {return;}</a:t>
            </a:r>
            <a:endParaRPr>
              <a:solidFill>
                <a:schemeClr val="dk1"/>
              </a:solidFill>
            </a:endParaRPr>
          </a:p>
          <a:p>
            <a:pPr indent="0" lvl="0" marL="0" rtl="0">
              <a:spcBef>
                <a:spcPts val="0"/>
              </a:spcBef>
              <a:spcAft>
                <a:spcPts val="0"/>
              </a:spcAft>
              <a:buClr>
                <a:schemeClr val="dk1"/>
              </a:buClr>
              <a:buSzPts val="1100"/>
              <a:buFont typeface="Arial"/>
              <a:buNone/>
            </a:pPr>
            <a:r>
              <a:rPr lang="en-GB">
                <a:solidFill>
                  <a:schemeClr val="dk1"/>
                </a:solidFill>
              </a:rPr>
              <a:t>() -&gt; {}</a:t>
            </a:r>
            <a:endParaRPr>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Clr>
                <a:schemeClr val="dk1"/>
              </a:buClr>
              <a:buSzPts val="1100"/>
              <a:buFont typeface="Arial"/>
              <a:buNone/>
            </a:pPr>
            <a:r>
              <a:rPr lang="en-GB"/>
              <a:t>Implementing threads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sz="1700">
                <a:solidFill>
                  <a:schemeClr val="dk1"/>
                </a:solidFill>
              </a:rPr>
              <a:t>Creating a Thread</a:t>
            </a:r>
            <a:endParaRPr b="1" sz="1700">
              <a:solidFill>
                <a:schemeClr val="dk1"/>
              </a:solidFill>
            </a:endParaRPr>
          </a:p>
          <a:p>
            <a:pPr indent="0" lvl="0" marL="0" rtl="0">
              <a:spcBef>
                <a:spcPts val="0"/>
              </a:spcBef>
              <a:spcAft>
                <a:spcPts val="0"/>
              </a:spcAft>
              <a:buClr>
                <a:schemeClr val="dk1"/>
              </a:buClr>
              <a:buSzPts val="1100"/>
              <a:buFont typeface="Arial"/>
              <a:buNone/>
            </a:pPr>
            <a:r>
              <a:t/>
            </a:r>
            <a:endParaRPr sz="1700">
              <a:solidFill>
                <a:schemeClr val="dk1"/>
              </a:solidFill>
            </a:endParaRPr>
          </a:p>
          <a:p>
            <a:pPr indent="0" lvl="0" marL="0" rtl="0" algn="just">
              <a:spcBef>
                <a:spcPts val="0"/>
              </a:spcBef>
              <a:spcAft>
                <a:spcPts val="0"/>
              </a:spcAft>
              <a:buClr>
                <a:schemeClr val="dk1"/>
              </a:buClr>
              <a:buSzPts val="1100"/>
              <a:buFont typeface="Arial"/>
              <a:buNone/>
            </a:pPr>
            <a:r>
              <a:rPr lang="en-GB" sz="1700">
                <a:solidFill>
                  <a:schemeClr val="dk1"/>
                </a:solidFill>
              </a:rPr>
              <a:t>The simplest way to execute a thread is by using the java.lang.Thread class, or Thread for short. Executing a task with Thread is a two-step process. First you define the thread with the corresponding task to be done. Then you start the task by using the Thread.start() method.</a:t>
            </a:r>
            <a:endParaRPr sz="1700">
              <a:solidFill>
                <a:schemeClr val="dk1"/>
              </a:solidFill>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