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8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731D2-53B6-45EA-9757-40078246C174}" type="doc">
      <dgm:prSet loTypeId="urn:microsoft.com/office/officeart/2005/8/layout/process1" loCatId="process" qsTypeId="urn:microsoft.com/office/officeart/2005/8/quickstyle/simple1" qsCatId="simple" csTypeId="urn:microsoft.com/office/officeart/2005/8/colors/accent6_4" csCatId="accent6" phldr="1"/>
      <dgm:spPr/>
    </dgm:pt>
    <dgm:pt modelId="{7F9D7A4A-B891-4B13-ADFF-2E0022D5C7A1}">
      <dgm:prSet phldrT="[Text]"/>
      <dgm:spPr/>
      <dgm:t>
        <a:bodyPr/>
        <a:lstStyle/>
        <a:p>
          <a:r>
            <a:rPr lang="en-IN" dirty="0" err="1" smtClean="0"/>
            <a:t>tcpdump</a:t>
          </a:r>
          <a:endParaRPr lang="en-IN" dirty="0"/>
        </a:p>
      </dgm:t>
    </dgm:pt>
    <dgm:pt modelId="{01A36E3C-3BB5-4F13-9B75-6C8155B0817C}" type="parTrans" cxnId="{8AAD096B-D9EA-4792-B6E6-0177FB0723B7}">
      <dgm:prSet/>
      <dgm:spPr/>
      <dgm:t>
        <a:bodyPr/>
        <a:lstStyle/>
        <a:p>
          <a:endParaRPr lang="en-IN"/>
        </a:p>
      </dgm:t>
    </dgm:pt>
    <dgm:pt modelId="{AAFA45D0-3A4A-476F-B55B-9D248A99DE63}" type="sibTrans" cxnId="{8AAD096B-D9EA-4792-B6E6-0177FB0723B7}">
      <dgm:prSet/>
      <dgm:spPr/>
      <dgm:t>
        <a:bodyPr/>
        <a:lstStyle/>
        <a:p>
          <a:endParaRPr lang="en-IN"/>
        </a:p>
      </dgm:t>
    </dgm:pt>
    <dgm:pt modelId="{89BA648A-5DA2-4808-B79E-0E74A96F1D3B}">
      <dgm:prSet phldrT="[Text]"/>
      <dgm:spPr/>
      <dgm:t>
        <a:bodyPr/>
        <a:lstStyle/>
        <a:p>
          <a:r>
            <a:rPr lang="en-IN" dirty="0" smtClean="0"/>
            <a:t>.</a:t>
          </a:r>
          <a:r>
            <a:rPr lang="en-IN" dirty="0" err="1" smtClean="0"/>
            <a:t>pcap</a:t>
          </a:r>
          <a:r>
            <a:rPr lang="en-IN" dirty="0" smtClean="0"/>
            <a:t> file</a:t>
          </a:r>
          <a:endParaRPr lang="en-IN" dirty="0"/>
        </a:p>
      </dgm:t>
    </dgm:pt>
    <dgm:pt modelId="{4CCE825F-FCAB-48F8-B549-3BEC0FFAD6C7}" type="parTrans" cxnId="{CCED0868-4DB0-4D93-A86F-C3E49308BAE2}">
      <dgm:prSet/>
      <dgm:spPr/>
      <dgm:t>
        <a:bodyPr/>
        <a:lstStyle/>
        <a:p>
          <a:endParaRPr lang="en-IN"/>
        </a:p>
      </dgm:t>
    </dgm:pt>
    <dgm:pt modelId="{D902BF54-9A2B-48F3-85F7-B2198FD7661F}" type="sibTrans" cxnId="{CCED0868-4DB0-4D93-A86F-C3E49308BAE2}">
      <dgm:prSet/>
      <dgm:spPr/>
      <dgm:t>
        <a:bodyPr/>
        <a:lstStyle/>
        <a:p>
          <a:endParaRPr lang="en-IN"/>
        </a:p>
      </dgm:t>
    </dgm:pt>
    <dgm:pt modelId="{2D5C57EF-5816-4A4C-9419-91FA0C781B2A}">
      <dgm:prSet phldrT="[Text]"/>
      <dgm:spPr/>
      <dgm:t>
        <a:bodyPr/>
        <a:lstStyle/>
        <a:p>
          <a:r>
            <a:rPr lang="en-IN" dirty="0" smtClean="0"/>
            <a:t>Argus</a:t>
          </a:r>
          <a:endParaRPr lang="en-IN" dirty="0"/>
        </a:p>
      </dgm:t>
    </dgm:pt>
    <dgm:pt modelId="{F44F826F-F581-48A0-946E-32E119CDDCBF}" type="parTrans" cxnId="{9E6234D4-0BC0-4098-ADB1-2BB0DF896171}">
      <dgm:prSet/>
      <dgm:spPr/>
      <dgm:t>
        <a:bodyPr/>
        <a:lstStyle/>
        <a:p>
          <a:endParaRPr lang="en-IN"/>
        </a:p>
      </dgm:t>
    </dgm:pt>
    <dgm:pt modelId="{1A3E5097-9A9C-49D1-8488-C3161E38AA54}" type="sibTrans" cxnId="{9E6234D4-0BC0-4098-ADB1-2BB0DF896171}">
      <dgm:prSet/>
      <dgm:spPr/>
      <dgm:t>
        <a:bodyPr/>
        <a:lstStyle/>
        <a:p>
          <a:endParaRPr lang="en-IN"/>
        </a:p>
      </dgm:t>
    </dgm:pt>
    <dgm:pt modelId="{0A1EFD96-F003-4220-8D44-73BF011E869E}">
      <dgm:prSet phldrT="[Text]"/>
      <dgm:spPr/>
      <dgm:t>
        <a:bodyPr/>
        <a:lstStyle/>
        <a:p>
          <a:r>
            <a:rPr lang="en-IN" dirty="0" smtClean="0"/>
            <a:t>ML classifier</a:t>
          </a:r>
          <a:endParaRPr lang="en-IN" dirty="0"/>
        </a:p>
      </dgm:t>
    </dgm:pt>
    <dgm:pt modelId="{DF963438-7D89-41F2-9FD6-CC9FD112B090}" type="parTrans" cxnId="{4E4EE01D-514C-4E76-A028-ABF70E51C699}">
      <dgm:prSet/>
      <dgm:spPr/>
      <dgm:t>
        <a:bodyPr/>
        <a:lstStyle/>
        <a:p>
          <a:endParaRPr lang="en-IN"/>
        </a:p>
      </dgm:t>
    </dgm:pt>
    <dgm:pt modelId="{14403753-5518-475C-93D7-C1C579BC6133}" type="sibTrans" cxnId="{4E4EE01D-514C-4E76-A028-ABF70E51C699}">
      <dgm:prSet/>
      <dgm:spPr/>
      <dgm:t>
        <a:bodyPr/>
        <a:lstStyle/>
        <a:p>
          <a:endParaRPr lang="en-IN"/>
        </a:p>
      </dgm:t>
    </dgm:pt>
    <dgm:pt modelId="{FEAC00FA-E162-4DE8-8478-DBCA0A7E60F6}">
      <dgm:prSet phldrT="[Text]"/>
      <dgm:spPr/>
      <dgm:t>
        <a:bodyPr/>
        <a:lstStyle/>
        <a:p>
          <a:r>
            <a:rPr lang="en-IN" dirty="0" smtClean="0"/>
            <a:t>prediction</a:t>
          </a:r>
          <a:endParaRPr lang="en-IN" dirty="0"/>
        </a:p>
      </dgm:t>
    </dgm:pt>
    <dgm:pt modelId="{D21C7AAF-0D1D-4B5C-A609-072F9AAB8BB7}" type="parTrans" cxnId="{EC0E23F3-6436-45A5-920E-25E435738139}">
      <dgm:prSet/>
      <dgm:spPr/>
      <dgm:t>
        <a:bodyPr/>
        <a:lstStyle/>
        <a:p>
          <a:endParaRPr lang="en-IN"/>
        </a:p>
      </dgm:t>
    </dgm:pt>
    <dgm:pt modelId="{5A7EC25F-32A9-4730-81BD-C86795815B00}" type="sibTrans" cxnId="{EC0E23F3-6436-45A5-920E-25E435738139}">
      <dgm:prSet/>
      <dgm:spPr/>
      <dgm:t>
        <a:bodyPr/>
        <a:lstStyle/>
        <a:p>
          <a:endParaRPr lang="en-IN"/>
        </a:p>
      </dgm:t>
    </dgm:pt>
    <dgm:pt modelId="{68FA7B61-3A76-48F2-A1E9-26E90E29026B}" type="pres">
      <dgm:prSet presAssocID="{FCA731D2-53B6-45EA-9757-40078246C174}" presName="Name0" presStyleCnt="0">
        <dgm:presLayoutVars>
          <dgm:dir/>
          <dgm:resizeHandles val="exact"/>
        </dgm:presLayoutVars>
      </dgm:prSet>
      <dgm:spPr/>
    </dgm:pt>
    <dgm:pt modelId="{2F1DDE20-5021-40FD-A3C4-B8D6C889807B}" type="pres">
      <dgm:prSet presAssocID="{7F9D7A4A-B891-4B13-ADFF-2E0022D5C7A1}" presName="node" presStyleLbl="node1" presStyleIdx="0" presStyleCnt="5" custLinFactX="70965" custLinFactY="-5981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88FD3C-2DE1-4273-9BA8-65D2D49CB3AA}" type="pres">
      <dgm:prSet presAssocID="{AAFA45D0-3A4A-476F-B55B-9D248A99DE63}" presName="sibTrans" presStyleLbl="sibTrans2D1" presStyleIdx="0" presStyleCnt="4"/>
      <dgm:spPr/>
    </dgm:pt>
    <dgm:pt modelId="{8F2D7B2B-F6A2-44BA-8BAA-B4EE7569C717}" type="pres">
      <dgm:prSet presAssocID="{AAFA45D0-3A4A-476F-B55B-9D248A99DE63}" presName="connectorText" presStyleLbl="sibTrans2D1" presStyleIdx="0" presStyleCnt="4"/>
      <dgm:spPr/>
    </dgm:pt>
    <dgm:pt modelId="{28456718-B3B2-4F6A-9D75-ACB5B154D28C}" type="pres">
      <dgm:prSet presAssocID="{89BA648A-5DA2-4808-B79E-0E74A96F1D3B}" presName="node" presStyleLbl="node1" presStyleIdx="1" presStyleCnt="5" custLinFactNeighborX="-61679" custLinFactNeighborY="-642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4E4D01-7C12-4417-BEF4-4DD2EB770B6E}" type="pres">
      <dgm:prSet presAssocID="{D902BF54-9A2B-48F3-85F7-B2198FD7661F}" presName="sibTrans" presStyleLbl="sibTrans2D1" presStyleIdx="1" presStyleCnt="4"/>
      <dgm:spPr/>
    </dgm:pt>
    <dgm:pt modelId="{1FFE3E6F-C9A6-42E1-879C-CDE8E19DA03E}" type="pres">
      <dgm:prSet presAssocID="{D902BF54-9A2B-48F3-85F7-B2198FD7661F}" presName="connectorText" presStyleLbl="sibTrans2D1" presStyleIdx="1" presStyleCnt="4"/>
      <dgm:spPr/>
    </dgm:pt>
    <dgm:pt modelId="{2CDBA3EF-F9F6-42EB-8DB8-71AEFCCC4E18}" type="pres">
      <dgm:prSet presAssocID="{2D5C57EF-5816-4A4C-9419-91FA0C781B2A}" presName="node" presStyleLbl="node1" presStyleIdx="2" presStyleCnt="5" custLinFactNeighborX="-55242" custLinFactNeighborY="-716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6ACE28-60AE-4B91-B12E-02D65252AC50}" type="pres">
      <dgm:prSet presAssocID="{1A3E5097-9A9C-49D1-8488-C3161E38AA54}" presName="sibTrans" presStyleLbl="sibTrans2D1" presStyleIdx="2" presStyleCnt="4"/>
      <dgm:spPr/>
    </dgm:pt>
    <dgm:pt modelId="{B8313853-93E0-4984-A7B6-0D470AF81C1D}" type="pres">
      <dgm:prSet presAssocID="{1A3E5097-9A9C-49D1-8488-C3161E38AA54}" presName="connectorText" presStyleLbl="sibTrans2D1" presStyleIdx="2" presStyleCnt="4"/>
      <dgm:spPr/>
    </dgm:pt>
    <dgm:pt modelId="{74A8B39E-406C-4157-817F-43504515EA3D}" type="pres">
      <dgm:prSet presAssocID="{0A1EFD96-F003-4220-8D44-73BF011E869E}" presName="node" presStyleLbl="node1" presStyleIdx="3" presStyleCnt="5" custLinFactNeighborX="-65484" custLinFactNeighborY="-511">
        <dgm:presLayoutVars>
          <dgm:bulletEnabled val="1"/>
        </dgm:presLayoutVars>
      </dgm:prSet>
      <dgm:spPr/>
    </dgm:pt>
    <dgm:pt modelId="{BC418ACD-C9D3-44AD-8754-48F7A852BB9E}" type="pres">
      <dgm:prSet presAssocID="{14403753-5518-475C-93D7-C1C579BC6133}" presName="sibTrans" presStyleLbl="sibTrans2D1" presStyleIdx="3" presStyleCnt="4"/>
      <dgm:spPr/>
    </dgm:pt>
    <dgm:pt modelId="{AB86ED2E-7CCC-42BF-AC2F-0099A645DF69}" type="pres">
      <dgm:prSet presAssocID="{14403753-5518-475C-93D7-C1C579BC6133}" presName="connectorText" presStyleLbl="sibTrans2D1" presStyleIdx="3" presStyleCnt="4"/>
      <dgm:spPr/>
    </dgm:pt>
    <dgm:pt modelId="{DA109B5E-F652-4491-99F2-BF359AE73755}" type="pres">
      <dgm:prSet presAssocID="{FEAC00FA-E162-4DE8-8478-DBCA0A7E60F6}" presName="node" presStyleLbl="node1" presStyleIdx="4" presStyleCnt="5" custLinFactX="-100000" custLinFactY="69733" custLinFactNeighborX="-162148" custLinFactNeighborY="100000">
        <dgm:presLayoutVars>
          <dgm:bulletEnabled val="1"/>
        </dgm:presLayoutVars>
      </dgm:prSet>
      <dgm:spPr/>
    </dgm:pt>
  </dgm:ptLst>
  <dgm:cxnLst>
    <dgm:cxn modelId="{4E4EE01D-514C-4E76-A028-ABF70E51C699}" srcId="{FCA731D2-53B6-45EA-9757-40078246C174}" destId="{0A1EFD96-F003-4220-8D44-73BF011E869E}" srcOrd="3" destOrd="0" parTransId="{DF963438-7D89-41F2-9FD6-CC9FD112B090}" sibTransId="{14403753-5518-475C-93D7-C1C579BC6133}"/>
    <dgm:cxn modelId="{7B9B1F29-313F-4AB1-94FB-2633DD08463D}" type="presOf" srcId="{1A3E5097-9A9C-49D1-8488-C3161E38AA54}" destId="{A86ACE28-60AE-4B91-B12E-02D65252AC50}" srcOrd="0" destOrd="0" presId="urn:microsoft.com/office/officeart/2005/8/layout/process1"/>
    <dgm:cxn modelId="{8375EFCB-6104-4F73-B449-376BCC1A5E6A}" type="presOf" srcId="{1A3E5097-9A9C-49D1-8488-C3161E38AA54}" destId="{B8313853-93E0-4984-A7B6-0D470AF81C1D}" srcOrd="1" destOrd="0" presId="urn:microsoft.com/office/officeart/2005/8/layout/process1"/>
    <dgm:cxn modelId="{CCED0868-4DB0-4D93-A86F-C3E49308BAE2}" srcId="{FCA731D2-53B6-45EA-9757-40078246C174}" destId="{89BA648A-5DA2-4808-B79E-0E74A96F1D3B}" srcOrd="1" destOrd="0" parTransId="{4CCE825F-FCAB-48F8-B549-3BEC0FFAD6C7}" sibTransId="{D902BF54-9A2B-48F3-85F7-B2198FD7661F}"/>
    <dgm:cxn modelId="{0D02D05B-F07D-4B86-A5CF-7037D024CC60}" type="presOf" srcId="{D902BF54-9A2B-48F3-85F7-B2198FD7661F}" destId="{0A4E4D01-7C12-4417-BEF4-4DD2EB770B6E}" srcOrd="0" destOrd="0" presId="urn:microsoft.com/office/officeart/2005/8/layout/process1"/>
    <dgm:cxn modelId="{9E6234D4-0BC0-4098-ADB1-2BB0DF896171}" srcId="{FCA731D2-53B6-45EA-9757-40078246C174}" destId="{2D5C57EF-5816-4A4C-9419-91FA0C781B2A}" srcOrd="2" destOrd="0" parTransId="{F44F826F-F581-48A0-946E-32E119CDDCBF}" sibTransId="{1A3E5097-9A9C-49D1-8488-C3161E38AA54}"/>
    <dgm:cxn modelId="{94DF42B7-25FD-430E-93F6-FD18A07288B3}" type="presOf" srcId="{FCA731D2-53B6-45EA-9757-40078246C174}" destId="{68FA7B61-3A76-48F2-A1E9-26E90E29026B}" srcOrd="0" destOrd="0" presId="urn:microsoft.com/office/officeart/2005/8/layout/process1"/>
    <dgm:cxn modelId="{EB7CDACB-3429-421A-8123-D8D18E02B20F}" type="presOf" srcId="{14403753-5518-475C-93D7-C1C579BC6133}" destId="{BC418ACD-C9D3-44AD-8754-48F7A852BB9E}" srcOrd="0" destOrd="0" presId="urn:microsoft.com/office/officeart/2005/8/layout/process1"/>
    <dgm:cxn modelId="{EC0E23F3-6436-45A5-920E-25E435738139}" srcId="{FCA731D2-53B6-45EA-9757-40078246C174}" destId="{FEAC00FA-E162-4DE8-8478-DBCA0A7E60F6}" srcOrd="4" destOrd="0" parTransId="{D21C7AAF-0D1D-4B5C-A609-072F9AAB8BB7}" sibTransId="{5A7EC25F-32A9-4730-81BD-C86795815B00}"/>
    <dgm:cxn modelId="{5FFB0EBF-1B30-437E-8B53-080D6E217006}" type="presOf" srcId="{D902BF54-9A2B-48F3-85F7-B2198FD7661F}" destId="{1FFE3E6F-C9A6-42E1-879C-CDE8E19DA03E}" srcOrd="1" destOrd="0" presId="urn:microsoft.com/office/officeart/2005/8/layout/process1"/>
    <dgm:cxn modelId="{8AAD096B-D9EA-4792-B6E6-0177FB0723B7}" srcId="{FCA731D2-53B6-45EA-9757-40078246C174}" destId="{7F9D7A4A-B891-4B13-ADFF-2E0022D5C7A1}" srcOrd="0" destOrd="0" parTransId="{01A36E3C-3BB5-4F13-9B75-6C8155B0817C}" sibTransId="{AAFA45D0-3A4A-476F-B55B-9D248A99DE63}"/>
    <dgm:cxn modelId="{C54B7FDA-C548-4951-820E-B81AC86D204D}" type="presOf" srcId="{14403753-5518-475C-93D7-C1C579BC6133}" destId="{AB86ED2E-7CCC-42BF-AC2F-0099A645DF69}" srcOrd="1" destOrd="0" presId="urn:microsoft.com/office/officeart/2005/8/layout/process1"/>
    <dgm:cxn modelId="{E8972360-28A1-4209-92AC-64E93EA16C3F}" type="presOf" srcId="{0A1EFD96-F003-4220-8D44-73BF011E869E}" destId="{74A8B39E-406C-4157-817F-43504515EA3D}" srcOrd="0" destOrd="0" presId="urn:microsoft.com/office/officeart/2005/8/layout/process1"/>
    <dgm:cxn modelId="{74E4A092-4F9C-42C8-A350-A94E02682125}" type="presOf" srcId="{FEAC00FA-E162-4DE8-8478-DBCA0A7E60F6}" destId="{DA109B5E-F652-4491-99F2-BF359AE73755}" srcOrd="0" destOrd="0" presId="urn:microsoft.com/office/officeart/2005/8/layout/process1"/>
    <dgm:cxn modelId="{3F8153B4-A7E9-423A-93CF-08ABAE339E3F}" type="presOf" srcId="{7F9D7A4A-B891-4B13-ADFF-2E0022D5C7A1}" destId="{2F1DDE20-5021-40FD-A3C4-B8D6C889807B}" srcOrd="0" destOrd="0" presId="urn:microsoft.com/office/officeart/2005/8/layout/process1"/>
    <dgm:cxn modelId="{AF4A0212-8777-45D5-A11B-6E514A9D29A9}" type="presOf" srcId="{AAFA45D0-3A4A-476F-B55B-9D248A99DE63}" destId="{8F2D7B2B-F6A2-44BA-8BAA-B4EE7569C717}" srcOrd="1" destOrd="0" presId="urn:microsoft.com/office/officeart/2005/8/layout/process1"/>
    <dgm:cxn modelId="{21B51ADF-FC46-41FB-BCBD-297713FAB98E}" type="presOf" srcId="{2D5C57EF-5816-4A4C-9419-91FA0C781B2A}" destId="{2CDBA3EF-F9F6-42EB-8DB8-71AEFCCC4E18}" srcOrd="0" destOrd="0" presId="urn:microsoft.com/office/officeart/2005/8/layout/process1"/>
    <dgm:cxn modelId="{7ABAEFB8-0403-47A4-929B-A0E847193DD9}" type="presOf" srcId="{AAFA45D0-3A4A-476F-B55B-9D248A99DE63}" destId="{2D88FD3C-2DE1-4273-9BA8-65D2D49CB3AA}" srcOrd="0" destOrd="0" presId="urn:microsoft.com/office/officeart/2005/8/layout/process1"/>
    <dgm:cxn modelId="{E8980328-7866-4706-BAE3-B545AFFBB631}" type="presOf" srcId="{89BA648A-5DA2-4808-B79E-0E74A96F1D3B}" destId="{28456718-B3B2-4F6A-9D75-ACB5B154D28C}" srcOrd="0" destOrd="0" presId="urn:microsoft.com/office/officeart/2005/8/layout/process1"/>
    <dgm:cxn modelId="{9A0271DE-B118-4A53-9994-AC1EB7F40AEE}" type="presParOf" srcId="{68FA7B61-3A76-48F2-A1E9-26E90E29026B}" destId="{2F1DDE20-5021-40FD-A3C4-B8D6C889807B}" srcOrd="0" destOrd="0" presId="urn:microsoft.com/office/officeart/2005/8/layout/process1"/>
    <dgm:cxn modelId="{198F82BD-A23F-478A-AFFC-FBA56665FA8D}" type="presParOf" srcId="{68FA7B61-3A76-48F2-A1E9-26E90E29026B}" destId="{2D88FD3C-2DE1-4273-9BA8-65D2D49CB3AA}" srcOrd="1" destOrd="0" presId="urn:microsoft.com/office/officeart/2005/8/layout/process1"/>
    <dgm:cxn modelId="{9654EFE7-13E1-496F-A147-553F638D5535}" type="presParOf" srcId="{2D88FD3C-2DE1-4273-9BA8-65D2D49CB3AA}" destId="{8F2D7B2B-F6A2-44BA-8BAA-B4EE7569C717}" srcOrd="0" destOrd="0" presId="urn:microsoft.com/office/officeart/2005/8/layout/process1"/>
    <dgm:cxn modelId="{D0E97CDE-E03C-451E-A528-5EC1A5FA83C0}" type="presParOf" srcId="{68FA7B61-3A76-48F2-A1E9-26E90E29026B}" destId="{28456718-B3B2-4F6A-9D75-ACB5B154D28C}" srcOrd="2" destOrd="0" presId="urn:microsoft.com/office/officeart/2005/8/layout/process1"/>
    <dgm:cxn modelId="{256E3577-97E6-4405-8D69-0D8FC64357EA}" type="presParOf" srcId="{68FA7B61-3A76-48F2-A1E9-26E90E29026B}" destId="{0A4E4D01-7C12-4417-BEF4-4DD2EB770B6E}" srcOrd="3" destOrd="0" presId="urn:microsoft.com/office/officeart/2005/8/layout/process1"/>
    <dgm:cxn modelId="{43145AAC-228C-4FC9-9B52-BF5738D1825C}" type="presParOf" srcId="{0A4E4D01-7C12-4417-BEF4-4DD2EB770B6E}" destId="{1FFE3E6F-C9A6-42E1-879C-CDE8E19DA03E}" srcOrd="0" destOrd="0" presId="urn:microsoft.com/office/officeart/2005/8/layout/process1"/>
    <dgm:cxn modelId="{B562005A-34DA-477E-8B60-60BBF79C12BE}" type="presParOf" srcId="{68FA7B61-3A76-48F2-A1E9-26E90E29026B}" destId="{2CDBA3EF-F9F6-42EB-8DB8-71AEFCCC4E18}" srcOrd="4" destOrd="0" presId="urn:microsoft.com/office/officeart/2005/8/layout/process1"/>
    <dgm:cxn modelId="{DF7CAEC6-F8D4-4E88-AC80-7726363C8159}" type="presParOf" srcId="{68FA7B61-3A76-48F2-A1E9-26E90E29026B}" destId="{A86ACE28-60AE-4B91-B12E-02D65252AC50}" srcOrd="5" destOrd="0" presId="urn:microsoft.com/office/officeart/2005/8/layout/process1"/>
    <dgm:cxn modelId="{F6C16782-EF77-4612-A396-11E4844AEB23}" type="presParOf" srcId="{A86ACE28-60AE-4B91-B12E-02D65252AC50}" destId="{B8313853-93E0-4984-A7B6-0D470AF81C1D}" srcOrd="0" destOrd="0" presId="urn:microsoft.com/office/officeart/2005/8/layout/process1"/>
    <dgm:cxn modelId="{1DB4F982-5558-4C7B-BA32-4DBE0BE96791}" type="presParOf" srcId="{68FA7B61-3A76-48F2-A1E9-26E90E29026B}" destId="{74A8B39E-406C-4157-817F-43504515EA3D}" srcOrd="6" destOrd="0" presId="urn:microsoft.com/office/officeart/2005/8/layout/process1"/>
    <dgm:cxn modelId="{FDA1451F-731F-428C-AF76-462AC2244585}" type="presParOf" srcId="{68FA7B61-3A76-48F2-A1E9-26E90E29026B}" destId="{BC418ACD-C9D3-44AD-8754-48F7A852BB9E}" srcOrd="7" destOrd="0" presId="urn:microsoft.com/office/officeart/2005/8/layout/process1"/>
    <dgm:cxn modelId="{DE7DC95B-22EE-4C0A-9C9A-C0D16EEA49D1}" type="presParOf" srcId="{BC418ACD-C9D3-44AD-8754-48F7A852BB9E}" destId="{AB86ED2E-7CCC-42BF-AC2F-0099A645DF69}" srcOrd="0" destOrd="0" presId="urn:microsoft.com/office/officeart/2005/8/layout/process1"/>
    <dgm:cxn modelId="{41097B90-AAF6-4E6D-A182-B1185C1301D0}" type="presParOf" srcId="{68FA7B61-3A76-48F2-A1E9-26E90E29026B}" destId="{DA109B5E-F652-4491-99F2-BF359AE7375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DDE20-5021-40FD-A3C4-B8D6C889807B}">
      <dsp:nvSpPr>
        <dsp:cNvPr id="0" name=""/>
        <dsp:cNvSpPr/>
      </dsp:nvSpPr>
      <dsp:spPr>
        <a:xfrm>
          <a:off x="1556003" y="613488"/>
          <a:ext cx="1398182" cy="838909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err="1" smtClean="0"/>
            <a:t>tcpdump</a:t>
          </a:r>
          <a:endParaRPr lang="en-IN" sz="1900" kern="1200" dirty="0"/>
        </a:p>
      </dsp:txBody>
      <dsp:txXfrm>
        <a:off x="1580574" y="638059"/>
        <a:ext cx="1349040" cy="789767"/>
      </dsp:txXfrm>
    </dsp:sp>
    <dsp:sp modelId="{2D88FD3C-2DE1-4273-9BA8-65D2D49CB3AA}">
      <dsp:nvSpPr>
        <dsp:cNvPr id="0" name=""/>
        <dsp:cNvSpPr/>
      </dsp:nvSpPr>
      <dsp:spPr>
        <a:xfrm rot="5237137">
          <a:off x="2167090" y="1509693"/>
          <a:ext cx="237654" cy="346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2201050" y="1543435"/>
        <a:ext cx="166358" cy="208049"/>
      </dsp:txXfrm>
    </dsp:sp>
    <dsp:sp modelId="{28456718-B3B2-4F6A-9D75-ACB5B154D28C}">
      <dsp:nvSpPr>
        <dsp:cNvPr id="0" name=""/>
        <dsp:cNvSpPr/>
      </dsp:nvSpPr>
      <dsp:spPr>
        <a:xfrm>
          <a:off x="1617012" y="1900300"/>
          <a:ext cx="1398182" cy="838909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117402"/>
            <a:satOff val="5162"/>
            <a:lumOff val="153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.</a:t>
          </a:r>
          <a:r>
            <a:rPr lang="en-IN" sz="1900" kern="1200" dirty="0" err="1" smtClean="0"/>
            <a:t>pcap</a:t>
          </a:r>
          <a:r>
            <a:rPr lang="en-IN" sz="1900" kern="1200" dirty="0" smtClean="0"/>
            <a:t> file</a:t>
          </a:r>
          <a:endParaRPr lang="en-IN" sz="1900" kern="1200" dirty="0"/>
        </a:p>
      </dsp:txBody>
      <dsp:txXfrm>
        <a:off x="1641583" y="1924871"/>
        <a:ext cx="1349040" cy="789767"/>
      </dsp:txXfrm>
    </dsp:sp>
    <dsp:sp modelId="{0A4E4D01-7C12-4417-BEF4-4DD2EB770B6E}">
      <dsp:nvSpPr>
        <dsp:cNvPr id="0" name=""/>
        <dsp:cNvSpPr/>
      </dsp:nvSpPr>
      <dsp:spPr>
        <a:xfrm rot="21589323">
          <a:off x="3164012" y="2143257"/>
          <a:ext cx="315496" cy="346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154612"/>
            <a:satOff val="-1115"/>
            <a:lumOff val="130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3164012" y="2212754"/>
        <a:ext cx="220847" cy="208049"/>
      </dsp:txXfrm>
    </dsp:sp>
    <dsp:sp modelId="{2CDBA3EF-F9F6-42EB-8DB8-71AEFCCC4E18}">
      <dsp:nvSpPr>
        <dsp:cNvPr id="0" name=""/>
        <dsp:cNvSpPr/>
      </dsp:nvSpPr>
      <dsp:spPr>
        <a:xfrm>
          <a:off x="3610468" y="1894109"/>
          <a:ext cx="1398182" cy="838909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234804"/>
            <a:satOff val="10323"/>
            <a:lumOff val="307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Argus</a:t>
          </a:r>
          <a:endParaRPr lang="en-IN" sz="1900" kern="1200" dirty="0"/>
        </a:p>
      </dsp:txBody>
      <dsp:txXfrm>
        <a:off x="3635039" y="1918680"/>
        <a:ext cx="1349040" cy="789767"/>
      </dsp:txXfrm>
    </dsp:sp>
    <dsp:sp modelId="{A86ACE28-60AE-4B91-B12E-02D65252AC50}">
      <dsp:nvSpPr>
        <dsp:cNvPr id="0" name=""/>
        <dsp:cNvSpPr/>
      </dsp:nvSpPr>
      <dsp:spPr>
        <a:xfrm rot="100885">
          <a:off x="5134092" y="2168299"/>
          <a:ext cx="266170" cy="346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309225"/>
            <a:satOff val="-2230"/>
            <a:lumOff val="261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5134109" y="2236478"/>
        <a:ext cx="186319" cy="208049"/>
      </dsp:txXfrm>
    </dsp:sp>
    <dsp:sp modelId="{74A8B39E-406C-4157-817F-43504515EA3D}">
      <dsp:nvSpPr>
        <dsp:cNvPr id="0" name=""/>
        <dsp:cNvSpPr/>
      </dsp:nvSpPr>
      <dsp:spPr>
        <a:xfrm>
          <a:off x="5510643" y="1949888"/>
          <a:ext cx="1398182" cy="838909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234804"/>
            <a:satOff val="10323"/>
            <a:lumOff val="307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ML classifier</a:t>
          </a:r>
          <a:endParaRPr lang="en-IN" sz="1900" kern="1200" dirty="0"/>
        </a:p>
      </dsp:txBody>
      <dsp:txXfrm>
        <a:off x="5535214" y="1974459"/>
        <a:ext cx="1349040" cy="789767"/>
      </dsp:txXfrm>
    </dsp:sp>
    <dsp:sp modelId="{BC418ACD-C9D3-44AD-8754-48F7A852BB9E}">
      <dsp:nvSpPr>
        <dsp:cNvPr id="0" name=""/>
        <dsp:cNvSpPr/>
      </dsp:nvSpPr>
      <dsp:spPr>
        <a:xfrm rot="5355093">
          <a:off x="6063005" y="2918904"/>
          <a:ext cx="312347" cy="346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154612"/>
            <a:satOff val="-1115"/>
            <a:lumOff val="130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6109245" y="2941406"/>
        <a:ext cx="218643" cy="208049"/>
      </dsp:txXfrm>
    </dsp:sp>
    <dsp:sp modelId="{DA109B5E-F652-4491-99F2-BF359AE73755}">
      <dsp:nvSpPr>
        <dsp:cNvPr id="0" name=""/>
        <dsp:cNvSpPr/>
      </dsp:nvSpPr>
      <dsp:spPr>
        <a:xfrm>
          <a:off x="5529300" y="3378081"/>
          <a:ext cx="1398182" cy="838909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117402"/>
            <a:satOff val="5162"/>
            <a:lumOff val="153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prediction</a:t>
          </a:r>
          <a:endParaRPr lang="en-IN" sz="1900" kern="1200" dirty="0"/>
        </a:p>
      </dsp:txBody>
      <dsp:txXfrm>
        <a:off x="5553871" y="3402652"/>
        <a:ext cx="1349040" cy="78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lware-traffic-analysis.com/" TargetMode="External"/><Relationship Id="rId2" Type="http://schemas.openxmlformats.org/officeDocument/2006/relationships/hyperlink" Target="http://www.netresec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Network Anomaly Detection Using ML (PS-5)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pPr algn="r"/>
            <a:r>
              <a:rPr lang="en-IN" dirty="0" smtClean="0"/>
              <a:t>Team name:- 4K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7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Deploy the model to be a client side real-time application.</a:t>
            </a:r>
          </a:p>
          <a:p>
            <a:r>
              <a:rPr lang="en-IN" dirty="0" smtClean="0"/>
              <a:t>Reduce latency time to be able to quickly detect and react in case of an attack.</a:t>
            </a:r>
          </a:p>
          <a:p>
            <a:r>
              <a:rPr lang="en-IN" dirty="0" smtClean="0"/>
              <a:t>Post consultation with domain experts, decide the course of action in case of attacks.</a:t>
            </a:r>
          </a:p>
          <a:p>
            <a:r>
              <a:rPr lang="en-IN" dirty="0" smtClean="0"/>
              <a:t>Automation of response mechanism.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4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220" y="2552700"/>
            <a:ext cx="1042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/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634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r>
              <a:rPr lang="en-US" b="1" dirty="0"/>
              <a:t>Network anomaly </a:t>
            </a:r>
            <a:r>
              <a:rPr lang="en-US" b="1" dirty="0" smtClean="0"/>
              <a:t>detection? </a:t>
            </a:r>
          </a:p>
          <a:p>
            <a:pPr marL="457200" lvl="1" indent="0">
              <a:buNone/>
            </a:pPr>
            <a:r>
              <a:rPr lang="en-US" dirty="0" smtClean="0"/>
              <a:t>Finding </a:t>
            </a:r>
            <a:r>
              <a:rPr lang="en-US" dirty="0"/>
              <a:t>exceptional patterns in network traffic that do not conform to the expected normal </a:t>
            </a:r>
            <a:r>
              <a:rPr lang="en-US" dirty="0" smtClean="0"/>
              <a:t>behavior. </a:t>
            </a:r>
          </a:p>
          <a:p>
            <a:r>
              <a:rPr lang="en-IN" dirty="0" smtClean="0"/>
              <a:t>We have found a way to figure out these patterns using open source data and then train a model on the same. </a:t>
            </a:r>
          </a:p>
          <a:p>
            <a:r>
              <a:rPr lang="en-IN" dirty="0" smtClean="0"/>
              <a:t>The 3 main types of attacks our model detects are: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1</a:t>
            </a:r>
            <a:r>
              <a:rPr lang="en-IN" dirty="0"/>
              <a:t>. Port scans	2. </a:t>
            </a:r>
            <a:r>
              <a:rPr lang="en-IN" dirty="0" err="1"/>
              <a:t>DoS</a:t>
            </a:r>
            <a:r>
              <a:rPr lang="en-IN" dirty="0"/>
              <a:t> attacks     3. </a:t>
            </a:r>
            <a:r>
              <a:rPr lang="en-IN" dirty="0" err="1" smtClean="0"/>
              <a:t>DDoS</a:t>
            </a:r>
            <a:r>
              <a:rPr lang="en-IN" dirty="0" smtClean="0"/>
              <a:t> </a:t>
            </a:r>
            <a:r>
              <a:rPr lang="en-IN" dirty="0"/>
              <a:t>attacks.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DIAGRAM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74203"/>
              </p:ext>
            </p:extLst>
          </p:nvPr>
        </p:nvGraphicFramePr>
        <p:xfrm>
          <a:off x="1568132" y="1356360"/>
          <a:ext cx="9237027" cy="474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2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91758"/>
            <a:ext cx="9404723" cy="1400530"/>
          </a:xfrm>
        </p:spPr>
        <p:txBody>
          <a:bodyPr/>
          <a:lstStyle/>
          <a:p>
            <a:r>
              <a:rPr lang="en-IN" dirty="0" smtClean="0"/>
              <a:t>DATASET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72" y="1092023"/>
            <a:ext cx="8946541" cy="5377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rather commonly available dataset is the </a:t>
            </a:r>
            <a:r>
              <a:rPr lang="en-IN" b="1" dirty="0" smtClean="0"/>
              <a:t>KDDCup99 dataset.</a:t>
            </a:r>
          </a:p>
          <a:p>
            <a:r>
              <a:rPr lang="en-IN" dirty="0" smtClean="0"/>
              <a:t>After some EDA, it was found that this dataset is </a:t>
            </a:r>
            <a:r>
              <a:rPr lang="en-IN" b="1" dirty="0" smtClean="0"/>
              <a:t>synthetically created and does not model real world data. 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Correlation analysis of the above features with the labels, show that more than 5 features have a correlation of </a:t>
            </a:r>
            <a:r>
              <a:rPr lang="en-IN" b="1" dirty="0" smtClean="0"/>
              <a:t>more than 0.69</a:t>
            </a:r>
            <a:r>
              <a:rPr lang="en-IN" dirty="0" smtClean="0"/>
              <a:t> with two even crossing the </a:t>
            </a:r>
            <a:r>
              <a:rPr lang="en-IN" b="1" dirty="0" smtClean="0"/>
              <a:t>0.9</a:t>
            </a:r>
            <a:r>
              <a:rPr lang="en-IN" dirty="0" smtClean="0"/>
              <a:t> mark.</a:t>
            </a:r>
          </a:p>
          <a:p>
            <a:r>
              <a:rPr lang="en-IN" dirty="0" smtClean="0"/>
              <a:t>These scores are unlikely to be found in any real data.</a:t>
            </a:r>
          </a:p>
          <a:p>
            <a:r>
              <a:rPr lang="en-IN" dirty="0" smtClean="0"/>
              <a:t>We achieved a </a:t>
            </a:r>
            <a:r>
              <a:rPr lang="en-IN" b="1" dirty="0" smtClean="0"/>
              <a:t>99.8% </a:t>
            </a:r>
            <a:r>
              <a:rPr lang="en-IN" dirty="0" smtClean="0"/>
              <a:t>validation accuracy using an MLP in the first epoch.</a:t>
            </a:r>
          </a:p>
          <a:p>
            <a:r>
              <a:rPr lang="en-IN" dirty="0" smtClean="0"/>
              <a:t>Hence this dataset is not suitable to train products for deployment.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" t="4809" r="1"/>
          <a:stretch/>
        </p:blipFill>
        <p:spPr>
          <a:xfrm>
            <a:off x="3362496" y="2492553"/>
            <a:ext cx="3635692" cy="11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Datasets and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considered the data available through open network security challenges hosted on </a:t>
            </a:r>
            <a:r>
              <a:rPr lang="en-IN" dirty="0" smtClean="0">
                <a:hlinkClick r:id="rId2"/>
              </a:rPr>
              <a:t>www.netresec.com</a:t>
            </a:r>
            <a:r>
              <a:rPr lang="en-IN" dirty="0" smtClean="0"/>
              <a:t> and </a:t>
            </a:r>
            <a:r>
              <a:rPr lang="en-IN" dirty="0" smtClean="0">
                <a:hlinkClick r:id="rId3"/>
              </a:rPr>
              <a:t>www.malware-traffic-analysis.com</a:t>
            </a:r>
            <a:r>
              <a:rPr lang="en-IN" dirty="0" smtClean="0"/>
              <a:t> </a:t>
            </a:r>
          </a:p>
          <a:p>
            <a:r>
              <a:rPr lang="en-IN" dirty="0" smtClean="0"/>
              <a:t>Despite representing real world data much more closely, these datasets were entirely unlabelled.</a:t>
            </a:r>
          </a:p>
          <a:p>
            <a:r>
              <a:rPr lang="en-IN" dirty="0" smtClean="0"/>
              <a:t>We finally settled on the </a:t>
            </a:r>
            <a:r>
              <a:rPr lang="en-IN" b="1" dirty="0" smtClean="0"/>
              <a:t>UNSW-NB15 dataset</a:t>
            </a:r>
            <a:r>
              <a:rPr lang="en-IN" dirty="0" smtClean="0"/>
              <a:t>, which is a combination of synthetic and real-world data. </a:t>
            </a:r>
            <a:endParaRPr lang="en-IN" dirty="0"/>
          </a:p>
          <a:p>
            <a:r>
              <a:rPr lang="en-IN" dirty="0" smtClean="0"/>
              <a:t>It is possible to generate similar data using network trafficking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8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6638"/>
            <a:ext cx="8946541" cy="4195481"/>
          </a:xfrm>
        </p:spPr>
        <p:txBody>
          <a:bodyPr/>
          <a:lstStyle/>
          <a:p>
            <a:r>
              <a:rPr lang="en-IN" dirty="0" smtClean="0"/>
              <a:t>After performing thorough Exploratory Data Analysis using </a:t>
            </a:r>
            <a:r>
              <a:rPr lang="en-IN" dirty="0" err="1" smtClean="0"/>
              <a:t>heatmaps</a:t>
            </a:r>
            <a:r>
              <a:rPr lang="en-IN" dirty="0" smtClean="0"/>
              <a:t> and </a:t>
            </a:r>
            <a:r>
              <a:rPr lang="en-IN" dirty="0" err="1" smtClean="0"/>
              <a:t>pairplots</a:t>
            </a:r>
            <a:r>
              <a:rPr lang="en-IN" dirty="0" smtClean="0"/>
              <a:t>, we narrowed down the features in our training set to 10 out of 47.</a:t>
            </a:r>
          </a:p>
          <a:p>
            <a:r>
              <a:rPr lang="en-IN" dirty="0" smtClean="0"/>
              <a:t>We then one-hot encoded the categorical columns.</a:t>
            </a:r>
          </a:p>
          <a:p>
            <a:r>
              <a:rPr lang="en-IN" dirty="0" smtClean="0"/>
              <a:t>We trained two models on this data, one to predict whether a </a:t>
            </a:r>
            <a:r>
              <a:rPr lang="en-IN" dirty="0" err="1" smtClean="0"/>
              <a:t>datapoint</a:t>
            </a:r>
            <a:r>
              <a:rPr lang="en-IN" dirty="0" smtClean="0"/>
              <a:t> is an anomaly or not, and another to predict what kind of anomaly it is i.e. Port Scan, </a:t>
            </a:r>
            <a:r>
              <a:rPr lang="en-IN" dirty="0" err="1" smtClean="0"/>
              <a:t>DoS</a:t>
            </a:r>
            <a:r>
              <a:rPr lang="en-IN" dirty="0"/>
              <a:t> </a:t>
            </a:r>
            <a:r>
              <a:rPr lang="en-IN" dirty="0" err="1" smtClean="0"/>
              <a:t>etc</a:t>
            </a:r>
            <a:r>
              <a:rPr lang="en-IN" dirty="0" smtClean="0"/>
              <a:t>, in case of an anomaly.</a:t>
            </a:r>
          </a:p>
          <a:p>
            <a:r>
              <a:rPr lang="en-IN" dirty="0" smtClean="0"/>
              <a:t>A random forest algorithm was used for both of these models.</a:t>
            </a:r>
          </a:p>
          <a:p>
            <a:r>
              <a:rPr lang="en-IN" dirty="0" smtClean="0"/>
              <a:t>Two models were trained because the </a:t>
            </a:r>
            <a:r>
              <a:rPr lang="en-IN" b="1" dirty="0" smtClean="0"/>
              <a:t>data was highly skewed </a:t>
            </a:r>
            <a:r>
              <a:rPr lang="en-IN" dirty="0" smtClean="0"/>
              <a:t>hence making it difficult for a single model to generalize on the anomaly classification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0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</a:t>
            </a:r>
            <a:r>
              <a:rPr lang="en-IN" dirty="0" err="1" smtClean="0"/>
              <a:t>tcpdump</a:t>
            </a:r>
            <a:r>
              <a:rPr lang="en-IN" dirty="0" smtClean="0"/>
              <a:t> command to generate a </a:t>
            </a:r>
            <a:r>
              <a:rPr lang="en-IN" dirty="0" err="1" smtClean="0"/>
              <a:t>pcap</a:t>
            </a:r>
            <a:r>
              <a:rPr lang="en-IN" dirty="0" smtClean="0"/>
              <a:t> file.</a:t>
            </a:r>
          </a:p>
          <a:p>
            <a:r>
              <a:rPr lang="en-IN" dirty="0" smtClean="0"/>
              <a:t>This </a:t>
            </a:r>
            <a:r>
              <a:rPr lang="en-IN" dirty="0" err="1" smtClean="0"/>
              <a:t>pcap</a:t>
            </a:r>
            <a:r>
              <a:rPr lang="en-IN" dirty="0" smtClean="0"/>
              <a:t> file is fed by the user to the application through the UI.</a:t>
            </a:r>
          </a:p>
          <a:p>
            <a:r>
              <a:rPr lang="en-IN" dirty="0" smtClean="0"/>
              <a:t>With the help of Argus tool we extract the necessary features from the </a:t>
            </a:r>
            <a:r>
              <a:rPr lang="en-IN" dirty="0" err="1" smtClean="0"/>
              <a:t>pcap</a:t>
            </a:r>
            <a:r>
              <a:rPr lang="en-IN" dirty="0" smtClean="0"/>
              <a:t> file.</a:t>
            </a:r>
          </a:p>
          <a:p>
            <a:r>
              <a:rPr lang="en-IN" dirty="0" smtClean="0"/>
              <a:t>These features are then </a:t>
            </a:r>
            <a:r>
              <a:rPr lang="en-IN" dirty="0" err="1" smtClean="0"/>
              <a:t>preprocessed</a:t>
            </a:r>
            <a:r>
              <a:rPr lang="en-IN" dirty="0" smtClean="0"/>
              <a:t> and passed to the binary classifier model to detect anomalies.</a:t>
            </a:r>
          </a:p>
          <a:p>
            <a:r>
              <a:rPr lang="en-IN" dirty="0" smtClean="0"/>
              <a:t>If an anomaly is detected, the </a:t>
            </a:r>
            <a:r>
              <a:rPr lang="en-IN" dirty="0" err="1" smtClean="0"/>
              <a:t>datapoint</a:t>
            </a:r>
            <a:r>
              <a:rPr lang="en-IN" dirty="0" smtClean="0"/>
              <a:t> is passed to the second model to detect the type of anomaly.</a:t>
            </a:r>
          </a:p>
          <a:p>
            <a:r>
              <a:rPr lang="en-IN" dirty="0" smtClean="0"/>
              <a:t>A report is generated with the anomalies, if any.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4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 1- Binary Classifier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Accuracy: </a:t>
            </a:r>
            <a:r>
              <a:rPr lang="en-IN" b="1" dirty="0" smtClean="0"/>
              <a:t>99.3%</a:t>
            </a:r>
          </a:p>
          <a:p>
            <a:pPr marL="0" indent="0">
              <a:buNone/>
            </a:pPr>
            <a:r>
              <a:rPr lang="en-IN" dirty="0"/>
              <a:t>	D</a:t>
            </a:r>
            <a:r>
              <a:rPr lang="en-IN" dirty="0" smtClean="0"/>
              <a:t>ataset: UNSW-NB15</a:t>
            </a:r>
          </a:p>
          <a:p>
            <a:r>
              <a:rPr lang="en-IN" dirty="0" smtClean="0"/>
              <a:t>MODEL 2- Anomaly type classifier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Accuracy: </a:t>
            </a:r>
            <a:r>
              <a:rPr lang="en-IN" b="1" dirty="0" smtClean="0"/>
              <a:t>92%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	Dataset: </a:t>
            </a:r>
            <a:r>
              <a:rPr lang="en-IN" dirty="0" smtClean="0"/>
              <a:t>UNSW-NB15</a:t>
            </a:r>
          </a:p>
          <a:p>
            <a:r>
              <a:rPr lang="en-IN" dirty="0"/>
              <a:t>We deployed these models on a local server and made a User Interface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218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</a:p>
          <a:p>
            <a:pPr lvl="1"/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pPr lvl="1"/>
            <a:r>
              <a:rPr lang="en-IN" dirty="0" smtClean="0"/>
              <a:t>Pandas</a:t>
            </a:r>
          </a:p>
          <a:p>
            <a:pPr lvl="1"/>
            <a:r>
              <a:rPr lang="en-IN" dirty="0" err="1" smtClean="0"/>
              <a:t>Numpy</a:t>
            </a:r>
            <a:endParaRPr lang="en-IN" dirty="0" smtClean="0"/>
          </a:p>
          <a:p>
            <a:pPr lvl="1"/>
            <a:r>
              <a:rPr lang="en-IN" dirty="0" err="1"/>
              <a:t>s</a:t>
            </a:r>
            <a:r>
              <a:rPr lang="en-IN" dirty="0" err="1" smtClean="0"/>
              <a:t>eaborn</a:t>
            </a:r>
            <a:endParaRPr lang="en-IN" dirty="0" smtClean="0"/>
          </a:p>
          <a:p>
            <a:pPr lvl="1"/>
            <a:r>
              <a:rPr lang="en-IN" dirty="0" err="1" smtClean="0"/>
              <a:t>Matplotlib</a:t>
            </a:r>
            <a:endParaRPr lang="en-IN" dirty="0" smtClean="0"/>
          </a:p>
          <a:p>
            <a:r>
              <a:rPr lang="en-IN" dirty="0" err="1" smtClean="0"/>
              <a:t>Django</a:t>
            </a:r>
            <a:r>
              <a:rPr lang="en-IN" dirty="0"/>
              <a:t> </a:t>
            </a:r>
            <a:r>
              <a:rPr lang="en-IN" dirty="0" smtClean="0"/>
              <a:t>framework</a:t>
            </a:r>
          </a:p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5172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807</TotalTime>
  <Words>527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Network Anomaly Detection Using ML (PS-5)</vt:lpstr>
      <vt:lpstr>INTRODUCTION</vt:lpstr>
      <vt:lpstr>FLOW DIAGRAM</vt:lpstr>
      <vt:lpstr>DATASET SELECTION</vt:lpstr>
      <vt:lpstr>Other Datasets and Approaches</vt:lpstr>
      <vt:lpstr>APPROACH DETAILS</vt:lpstr>
      <vt:lpstr>DEPLOYMENT</vt:lpstr>
      <vt:lpstr>RESULTS</vt:lpstr>
      <vt:lpstr>TECH STACK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Anomaly Detection Using ML (PS-5)</dc:title>
  <dc:creator>Kapil Mirchandani</dc:creator>
  <cp:lastModifiedBy>Kapil Mirchandani</cp:lastModifiedBy>
  <cp:revision>31</cp:revision>
  <dcterms:created xsi:type="dcterms:W3CDTF">2020-02-01T15:44:25Z</dcterms:created>
  <dcterms:modified xsi:type="dcterms:W3CDTF">2020-02-02T05:11:32Z</dcterms:modified>
</cp:coreProperties>
</file>