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orsiv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  <p:embeddedFont>
      <p:font typeface="Droid Serif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siva-bold.fntdata"/><Relationship Id="rId22" Type="http://schemas.openxmlformats.org/officeDocument/2006/relationships/font" Target="fonts/Corsiva-boldItalic.fntdata"/><Relationship Id="rId21" Type="http://schemas.openxmlformats.org/officeDocument/2006/relationships/font" Target="fonts/Corsiv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35" Type="http://schemas.openxmlformats.org/officeDocument/2006/relationships/font" Target="fonts/DroidSerif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37" Type="http://schemas.openxmlformats.org/officeDocument/2006/relationships/font" Target="fonts/DroidSerif-italic.fntdata"/><Relationship Id="rId14" Type="http://schemas.openxmlformats.org/officeDocument/2006/relationships/slide" Target="slides/slide9.xml"/><Relationship Id="rId36" Type="http://schemas.openxmlformats.org/officeDocument/2006/relationships/font" Target="fonts/DroidSerif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DroidSerif-boldItalic.fntdata"/><Relationship Id="rId19" Type="http://schemas.openxmlformats.org/officeDocument/2006/relationships/font" Target="fonts/Corsi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Left: screenshot of our code…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Screenshot of the accuracy of model…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Currently working on a rather esoteric bug… have contacted Tensorflow professionals for help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But if we get past that we will obtain something like the right screenshot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Char char="●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gif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00250" y="2259900"/>
            <a:ext cx="7173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>
                <a:solidFill>
                  <a:schemeClr val="accent1"/>
                </a:solidFill>
              </a:rPr>
              <a:t>ARTIFICIAL INTELLIGENCE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10" name="Shape 110"/>
          <p:cNvSpPr txBox="1"/>
          <p:nvPr/>
        </p:nvSpPr>
        <p:spPr>
          <a:xfrm>
            <a:off x="4902425" y="2955075"/>
            <a:ext cx="3854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rsiva"/>
                <a:ea typeface="Corsiva"/>
                <a:cs typeface="Corsiva"/>
                <a:sym typeface="Corsiva"/>
              </a:rPr>
              <a:t>Make</a:t>
            </a:r>
            <a:r>
              <a:rPr lang="en" sz="2500">
                <a:latin typeface="Corsiva"/>
                <a:ea typeface="Corsiva"/>
                <a:cs typeface="Corsiva"/>
                <a:sym typeface="Corsiva"/>
              </a:rPr>
              <a:t> business decisions easy...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505700"/>
            <a:ext cx="6241800" cy="30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/>
              <a:t>Continue to train model with new clients</a:t>
            </a:r>
            <a:br>
              <a:rPr lang="en" sz="1800"/>
            </a:br>
            <a:r>
              <a:rPr lang="en" sz="1800"/>
              <a:t>(more data)</a:t>
            </a:r>
          </a:p>
        </p:txBody>
      </p:sp>
      <p:pic>
        <p:nvPicPr>
          <p:cNvPr descr="Screen Shot 2017-07-18 at 3.12.30 PM.png" id="197" name="Shape 197"/>
          <p:cNvPicPr preferRelativeResize="0"/>
          <p:nvPr/>
        </p:nvPicPr>
        <p:blipFill rotWithShape="1">
          <a:blip r:embed="rId3">
            <a:alphaModFix/>
          </a:blip>
          <a:srcRect b="39795" l="49444" r="21780" t="29262"/>
          <a:stretch/>
        </p:blipFill>
        <p:spPr>
          <a:xfrm>
            <a:off x="4157674" y="2290725"/>
            <a:ext cx="4001874" cy="241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pic>
        <p:nvPicPr>
          <p:cNvPr descr="Screen Shot 2017-08-02 at 2.08.21 PM.png" id="203" name="Shape 203"/>
          <p:cNvPicPr preferRelativeResize="0"/>
          <p:nvPr/>
        </p:nvPicPr>
        <p:blipFill rotWithShape="1">
          <a:blip r:embed="rId3">
            <a:alphaModFix/>
          </a:blip>
          <a:srcRect b="0" l="0" r="9156" t="0"/>
          <a:stretch/>
        </p:blipFill>
        <p:spPr>
          <a:xfrm>
            <a:off x="124100" y="1351262"/>
            <a:ext cx="3815600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02 at 2.01.07 PM.png" id="204" name="Shape 204"/>
          <p:cNvPicPr preferRelativeResize="0"/>
          <p:nvPr/>
        </p:nvPicPr>
        <p:blipFill rotWithShape="1">
          <a:blip r:embed="rId4">
            <a:alphaModFix/>
          </a:blip>
          <a:srcRect b="0" l="1159" r="23065" t="0"/>
          <a:stretch/>
        </p:blipFill>
        <p:spPr>
          <a:xfrm>
            <a:off x="4518149" y="2181825"/>
            <a:ext cx="4502524" cy="2052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05" name="Shape 205"/>
          <p:cNvSpPr/>
          <p:nvPr/>
        </p:nvSpPr>
        <p:spPr>
          <a:xfrm>
            <a:off x="4064825" y="3020650"/>
            <a:ext cx="328200" cy="37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s_data.PNG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175" y="178287"/>
            <a:ext cx="5991650" cy="47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244825" y="1728525"/>
            <a:ext cx="85875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Artificial Intelligence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Data analysis tools can enable Boston Private to deepen client relationships more efficiently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2" type="body"/>
          </p:nvPr>
        </p:nvSpPr>
        <p:spPr>
          <a:xfrm>
            <a:off x="3552125" y="1701000"/>
            <a:ext cx="52803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Artificial Intelligence (AI): techniques that allow machines to carry out tasks by mimicking human intelligence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Machine Learning: Application of AI that provides machines data and lets them train themselves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Applications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Image Recognition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Natural Language Processing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Recommendations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Artificial Intelligence and Machine Learning</a:t>
            </a:r>
          </a:p>
        </p:txBody>
      </p:sp>
      <p:pic>
        <p:nvPicPr>
          <p:cNvPr descr="Screen Shot 2017-07-17 at 3.33.39 PM.png" id="117" name="Shape 117"/>
          <p:cNvPicPr preferRelativeResize="0"/>
          <p:nvPr/>
        </p:nvPicPr>
        <p:blipFill rotWithShape="1">
          <a:blip r:embed="rId3">
            <a:alphaModFix/>
          </a:blip>
          <a:srcRect b="18523" l="32439" r="32656" t="20344"/>
          <a:stretch/>
        </p:blipFill>
        <p:spPr>
          <a:xfrm>
            <a:off x="311700" y="1505687"/>
            <a:ext cx="2817948" cy="2774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ial-recognition.jpg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75" y="1505700"/>
            <a:ext cx="2350166" cy="14505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b288153c28e790e253a352c8b8adaa1a--tech-support-handy-tips.jpg" id="119" name="Shape 119"/>
          <p:cNvPicPr preferRelativeResize="0"/>
          <p:nvPr/>
        </p:nvPicPr>
        <p:blipFill rotWithShape="1">
          <a:blip r:embed="rId5">
            <a:alphaModFix/>
          </a:blip>
          <a:srcRect b="13556" l="0" r="0" t="13556"/>
          <a:stretch/>
        </p:blipFill>
        <p:spPr>
          <a:xfrm>
            <a:off x="2377798" y="1541650"/>
            <a:ext cx="2501800" cy="1450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374" y="2904675"/>
            <a:ext cx="2674512" cy="14505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TensorFlow</a:t>
            </a:r>
          </a:p>
        </p:txBody>
      </p:sp>
      <p:pic>
        <p:nvPicPr>
          <p:cNvPr descr="tensorlogo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700" y="1429502"/>
            <a:ext cx="2854875" cy="515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2" type="body"/>
          </p:nvPr>
        </p:nvSpPr>
        <p:spPr>
          <a:xfrm>
            <a:off x="311675" y="1505700"/>
            <a:ext cx="4713600" cy="30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</a:pPr>
            <a:r>
              <a:rPr lang="en" sz="2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Artificial Intelligence software developed by Google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</a:pPr>
            <a:r>
              <a:rPr lang="en" sz="2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Designed to build analytical models that detect patterns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Droid Serif"/>
            </a:pPr>
            <a:r>
              <a:rPr lang="en" sz="2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Made public in 2015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events.png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699" y="2157800"/>
            <a:ext cx="2854876" cy="26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Droid Serif"/>
                <a:ea typeface="Droid Serif"/>
                <a:cs typeface="Droid Serif"/>
                <a:sym typeface="Droid Serif"/>
              </a:rPr>
              <a:t>Advantage of Using TensorFlow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61625" y="3925025"/>
            <a:ext cx="1456800" cy="4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2 Variables</a:t>
            </a:r>
          </a:p>
        </p:txBody>
      </p:sp>
      <p:pic>
        <p:nvPicPr>
          <p:cNvPr descr="Related image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999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36" name="Shape 136"/>
          <p:cNvPicPr preferRelativeResize="0"/>
          <p:nvPr/>
        </p:nvPicPr>
        <p:blipFill rotWithShape="1">
          <a:blip r:embed="rId4">
            <a:alphaModFix/>
          </a:blip>
          <a:srcRect b="14270" l="14434" r="14141" t="21096"/>
          <a:stretch/>
        </p:blipFill>
        <p:spPr>
          <a:xfrm>
            <a:off x="311725" y="1838500"/>
            <a:ext cx="2156600" cy="14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" type="body"/>
          </p:nvPr>
        </p:nvSpPr>
        <p:spPr>
          <a:xfrm>
            <a:off x="3843600" y="3925025"/>
            <a:ext cx="1456800" cy="4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3 Variables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08825" y="3925025"/>
            <a:ext cx="1456800" cy="4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4+ Variables</a:t>
            </a:r>
          </a:p>
        </p:txBody>
      </p:sp>
      <p:pic>
        <p:nvPicPr>
          <p:cNvPr descr="Related image"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199" y="1604700"/>
            <a:ext cx="2110050" cy="21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" type="body"/>
          </p:nvPr>
        </p:nvSpPr>
        <p:spPr>
          <a:xfrm>
            <a:off x="529650" y="2398825"/>
            <a:ext cx="8084700" cy="998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300">
                <a:latin typeface="Droid Serif"/>
                <a:ea typeface="Droid Serif"/>
                <a:cs typeface="Droid Serif"/>
                <a:sym typeface="Droid Serif"/>
              </a:rPr>
              <a:t>TensorFlow is useful for prediction models </a:t>
            </a:r>
            <a:br>
              <a:rPr lang="en" sz="2300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 sz="2300">
                <a:latin typeface="Droid Serif"/>
                <a:ea typeface="Droid Serif"/>
                <a:cs typeface="Droid Serif"/>
                <a:sym typeface="Droid Serif"/>
              </a:rPr>
              <a:t>that involve </a:t>
            </a:r>
            <a:r>
              <a:rPr b="1" lang="en" sz="2300">
                <a:latin typeface="Droid Serif"/>
                <a:ea typeface="Droid Serif"/>
                <a:cs typeface="Droid Serif"/>
                <a:sym typeface="Droid Serif"/>
              </a:rPr>
              <a:t>multiple variables</a:t>
            </a:r>
            <a:r>
              <a:rPr lang="en" sz="2300">
                <a:latin typeface="Droid Serif"/>
                <a:ea typeface="Droid Serif"/>
                <a:cs typeface="Droid Serif"/>
                <a:sym typeface="Droid Serif"/>
              </a:rPr>
              <a:t> and </a:t>
            </a:r>
            <a:r>
              <a:rPr b="1" lang="en" sz="2300">
                <a:latin typeface="Droid Serif"/>
                <a:ea typeface="Droid Serif"/>
                <a:cs typeface="Droid Serif"/>
                <a:sym typeface="Droid Serif"/>
              </a:rPr>
              <a:t>many data points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Droid Serif"/>
                <a:ea typeface="Droid Serif"/>
                <a:cs typeface="Droid Serif"/>
                <a:sym typeface="Droid Serif"/>
              </a:rPr>
              <a:t>Use Case: Deepening Client Relationships</a:t>
            </a:r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616500" y="1945950"/>
            <a:ext cx="5334900" cy="20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erif"/>
                <a:ea typeface="Droid Serif"/>
                <a:cs typeface="Droid Serif"/>
                <a:sym typeface="Droid Serif"/>
              </a:rPr>
              <a:t>Which clients are likely to deepen their relationship with Boston Private?</a:t>
            </a:r>
          </a:p>
        </p:txBody>
      </p:sp>
      <p:pic>
        <p:nvPicPr>
          <p:cNvPr descr="client-clipart-BTS_ClipArt_shaking_hands.png" id="147" name="Shape 147"/>
          <p:cNvPicPr preferRelativeResize="0"/>
          <p:nvPr/>
        </p:nvPicPr>
        <p:blipFill rotWithShape="1">
          <a:blip r:embed="rId3">
            <a:alphaModFix/>
          </a:blip>
          <a:srcRect b="-13830" l="0" r="0" t="0"/>
          <a:stretch/>
        </p:blipFill>
        <p:spPr>
          <a:xfrm>
            <a:off x="6306199" y="1797651"/>
            <a:ext cx="2193799" cy="371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-13125" y="1252325"/>
            <a:ext cx="4822800" cy="36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Obtain </a:t>
            </a:r>
            <a:r>
              <a:rPr b="1" lang="en" sz="1900">
                <a:latin typeface="Droid Serif"/>
                <a:ea typeface="Droid Serif"/>
                <a:cs typeface="Droid Serif"/>
                <a:sym typeface="Droid Serif"/>
              </a:rPr>
              <a:t>transaction history</a:t>
            </a: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 and </a:t>
            </a:r>
            <a:r>
              <a:rPr b="1" lang="en" sz="1900">
                <a:latin typeface="Droid Serif"/>
                <a:ea typeface="Droid Serif"/>
                <a:cs typeface="Droid Serif"/>
                <a:sym typeface="Droid Serif"/>
              </a:rPr>
              <a:t>Salesforce</a:t>
            </a: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 data</a:t>
            </a:r>
          </a:p>
          <a:p>
            <a:pPr indent="-349250" lvl="1" marL="914400" rtl="0">
              <a:spcBef>
                <a:spcPts val="0"/>
              </a:spcBef>
              <a:buSzPct val="100000"/>
              <a:buFont typeface="Droid Serif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Current Wallet Share </a:t>
            </a:r>
          </a:p>
          <a:p>
            <a:pPr indent="-349250" lvl="1" marL="914400" rtl="0">
              <a:spcBef>
                <a:spcPts val="0"/>
              </a:spcBef>
              <a:buSzPct val="100000"/>
              <a:buFont typeface="Droid Serif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Net Promoter Score</a:t>
            </a:r>
          </a:p>
          <a:p>
            <a:pPr indent="-349250" lvl="1" marL="914400" rtl="0">
              <a:spcBef>
                <a:spcPts val="0"/>
              </a:spcBef>
              <a:buSzPct val="100000"/>
              <a:buFont typeface="Droid Serif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Transaction trends- Balances </a:t>
            </a:r>
          </a:p>
          <a:p>
            <a:pPr indent="-349250" lvl="1" marL="914400" rtl="0">
              <a:spcBef>
                <a:spcPts val="0"/>
              </a:spcBef>
              <a:buSzPct val="100000"/>
              <a:buFont typeface="Droid Serif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Number of accounts over time</a:t>
            </a:r>
          </a:p>
          <a:p>
            <a:pPr indent="-349250" lvl="1" marL="914400" rtl="0">
              <a:spcBef>
                <a:spcPts val="0"/>
              </a:spcBef>
              <a:buSzPct val="100000"/>
              <a:buFont typeface="Droid Serif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No. of Services- Online banking, etc</a:t>
            </a:r>
          </a:p>
          <a:p>
            <a:pPr indent="-349250" lvl="1" marL="914400" rtl="0">
              <a:spcBef>
                <a:spcPts val="0"/>
              </a:spcBef>
              <a:buSzPct val="100000"/>
              <a:buFont typeface="Droid Serif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Did they deepen relationship?</a:t>
            </a:r>
          </a:p>
        </p:txBody>
      </p:sp>
      <p:pic>
        <p:nvPicPr>
          <p:cNvPr descr="Screen Shot 2017-07-18 at 2.22.01 PM.png" id="153" name="Shape 153"/>
          <p:cNvPicPr preferRelativeResize="0"/>
          <p:nvPr/>
        </p:nvPicPr>
        <p:blipFill rotWithShape="1">
          <a:blip r:embed="rId3">
            <a:alphaModFix/>
          </a:blip>
          <a:srcRect b="20601" l="20127" r="24056" t="21850"/>
          <a:stretch/>
        </p:blipFill>
        <p:spPr>
          <a:xfrm>
            <a:off x="4809600" y="1557125"/>
            <a:ext cx="4258201" cy="2468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505700"/>
            <a:ext cx="6241800" cy="30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/>
              <a:t>Divide data  80/20 </a:t>
            </a:r>
          </a:p>
        </p:txBody>
      </p:sp>
      <p:pic>
        <p:nvPicPr>
          <p:cNvPr descr="Screen Shot 2017-07-18 at 2.24.07 PM.png" id="161" name="Shape 161"/>
          <p:cNvPicPr preferRelativeResize="0"/>
          <p:nvPr/>
        </p:nvPicPr>
        <p:blipFill rotWithShape="1">
          <a:blip r:embed="rId3">
            <a:alphaModFix/>
          </a:blip>
          <a:srcRect b="19991" l="22496" r="27300" t="20171"/>
          <a:stretch/>
        </p:blipFill>
        <p:spPr>
          <a:xfrm>
            <a:off x="4037625" y="1536374"/>
            <a:ext cx="4590576" cy="30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505700"/>
            <a:ext cx="3400500" cy="30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b="1" lang="en" sz="1800"/>
              <a:t>Train</a:t>
            </a:r>
            <a:r>
              <a:rPr lang="en" sz="1800"/>
              <a:t> program with 80% of  relationships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/>
              <a:t>Based on other fields, is client is likely/unlikely to deepen relationship?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Creates a model that best fits data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creen Shot 2017-07-18 at 2.24.07 PM.png" id="168" name="Shape 168"/>
          <p:cNvPicPr preferRelativeResize="0"/>
          <p:nvPr/>
        </p:nvPicPr>
        <p:blipFill rotWithShape="1">
          <a:blip r:embed="rId3">
            <a:alphaModFix/>
          </a:blip>
          <a:srcRect b="32730" l="22496" r="27300" t="20168"/>
          <a:stretch/>
        </p:blipFill>
        <p:spPr>
          <a:xfrm>
            <a:off x="4037625" y="1536374"/>
            <a:ext cx="4590576" cy="24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505700"/>
            <a:ext cx="2838600" cy="30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Test</a:t>
            </a:r>
            <a:r>
              <a:rPr lang="en" sz="1800"/>
              <a:t> model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How well does it predict results for </a:t>
            </a:r>
            <a:br>
              <a:rPr lang="en" sz="1800"/>
            </a:br>
            <a:r>
              <a:rPr lang="en" sz="1800"/>
              <a:t>the other 20% of relationships?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2956745" y="2894463"/>
            <a:ext cx="5043242" cy="719611"/>
            <a:chOff x="4044349" y="1671791"/>
            <a:chExt cx="4960891" cy="720331"/>
          </a:xfrm>
        </p:grpSpPr>
        <p:pic>
          <p:nvPicPr>
            <p:cNvPr descr="Screen Shot 2017-07-18 at 2.26.47 PM.png" id="176" name="Shape 176"/>
            <p:cNvPicPr preferRelativeResize="0"/>
            <p:nvPr/>
          </p:nvPicPr>
          <p:blipFill rotWithShape="1">
            <a:blip r:embed="rId3">
              <a:alphaModFix/>
            </a:blip>
            <a:srcRect b="20685" l="22607" r="27660" t="66636"/>
            <a:stretch/>
          </p:blipFill>
          <p:spPr>
            <a:xfrm>
              <a:off x="4044349" y="1684587"/>
              <a:ext cx="4936126" cy="707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7-07-18 at 2.26.47 PM.png" id="177" name="Shape 177"/>
            <p:cNvPicPr preferRelativeResize="0"/>
            <p:nvPr/>
          </p:nvPicPr>
          <p:blipFill rotWithShape="1">
            <a:blip r:embed="rId3">
              <a:alphaModFix/>
            </a:blip>
            <a:srcRect b="49283" l="44844" r="50258" t="45836"/>
            <a:stretch/>
          </p:blipFill>
          <p:spPr>
            <a:xfrm>
              <a:off x="6322474" y="1903099"/>
              <a:ext cx="379874" cy="212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Shape 178"/>
            <p:cNvSpPr/>
            <p:nvPr/>
          </p:nvSpPr>
          <p:spPr>
            <a:xfrm>
              <a:off x="7770741" y="1671791"/>
              <a:ext cx="1234500" cy="707400"/>
            </a:xfrm>
            <a:prstGeom prst="frame">
              <a:avLst>
                <a:gd fmla="val 7404" name="adj1"/>
              </a:avLst>
            </a:prstGeom>
            <a:solidFill>
              <a:srgbClr val="F6B26B"/>
            </a:solidFill>
            <a:ln cap="flat" cmpd="sng" w="9525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2956761" y="1978134"/>
            <a:ext cx="6085438" cy="682340"/>
            <a:chOff x="2782211" y="1576584"/>
            <a:chExt cx="6085438" cy="682340"/>
          </a:xfrm>
        </p:grpSpPr>
        <p:grpSp>
          <p:nvGrpSpPr>
            <p:cNvPr id="180" name="Shape 180"/>
            <p:cNvGrpSpPr/>
            <p:nvPr/>
          </p:nvGrpSpPr>
          <p:grpSpPr>
            <a:xfrm>
              <a:off x="2782211" y="1576584"/>
              <a:ext cx="5043250" cy="682340"/>
              <a:chOff x="4048398" y="2610526"/>
              <a:chExt cx="4960899" cy="683023"/>
            </a:xfrm>
          </p:grpSpPr>
          <p:pic>
            <p:nvPicPr>
              <p:cNvPr descr="Screen Shot 2017-07-18 at 2.34.40 PM.png" id="181" name="Shape 18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48398" y="2610526"/>
                <a:ext cx="4960899" cy="6830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7-07-18 at 2.26.47 PM.png" id="182" name="Shape 182"/>
              <p:cNvPicPr preferRelativeResize="0"/>
              <p:nvPr/>
            </p:nvPicPr>
            <p:blipFill rotWithShape="1">
              <a:blip r:embed="rId3">
                <a:alphaModFix/>
              </a:blip>
              <a:srcRect b="49283" l="44844" r="50258" t="45836"/>
              <a:stretch/>
            </p:blipFill>
            <p:spPr>
              <a:xfrm>
                <a:off x="6322487" y="2858187"/>
                <a:ext cx="379874" cy="212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3" name="Shape 183"/>
            <p:cNvSpPr txBox="1"/>
            <p:nvPr/>
          </p:nvSpPr>
          <p:spPr>
            <a:xfrm>
              <a:off x="7945750" y="1655400"/>
              <a:ext cx="921900" cy="5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FF9900"/>
                  </a:solidFill>
                </a:rPr>
                <a:t>Actual</a:t>
              </a:r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2969345" y="3848085"/>
            <a:ext cx="6179354" cy="769529"/>
            <a:chOff x="2794795" y="3446535"/>
            <a:chExt cx="6179354" cy="769529"/>
          </a:xfrm>
        </p:grpSpPr>
        <p:grpSp>
          <p:nvGrpSpPr>
            <p:cNvPr id="185" name="Shape 185"/>
            <p:cNvGrpSpPr/>
            <p:nvPr/>
          </p:nvGrpSpPr>
          <p:grpSpPr>
            <a:xfrm>
              <a:off x="2794795" y="3446535"/>
              <a:ext cx="5018066" cy="769529"/>
              <a:chOff x="4044349" y="3258300"/>
              <a:chExt cx="4936126" cy="770300"/>
            </a:xfrm>
          </p:grpSpPr>
          <p:pic>
            <p:nvPicPr>
              <p:cNvPr descr="Screen Shot 2017-07-18 at 2.24.07 PM.png" id="186" name="Shape 186"/>
              <p:cNvPicPr preferRelativeResize="0"/>
              <p:nvPr/>
            </p:nvPicPr>
            <p:blipFill rotWithShape="1">
              <a:blip r:embed="rId5">
                <a:alphaModFix/>
              </a:blip>
              <a:srcRect b="19988" l="22496" r="27300" t="66076"/>
              <a:stretch/>
            </p:blipFill>
            <p:spPr>
              <a:xfrm>
                <a:off x="4044349" y="3258300"/>
                <a:ext cx="4936126" cy="770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7-07-18 at 2.26.47 PM.png" id="187" name="Shape 187"/>
              <p:cNvPicPr preferRelativeResize="0"/>
              <p:nvPr/>
            </p:nvPicPr>
            <p:blipFill rotWithShape="1">
              <a:blip r:embed="rId3">
                <a:alphaModFix/>
              </a:blip>
              <a:srcRect b="49283" l="44844" r="50258" t="45836"/>
              <a:stretch/>
            </p:blipFill>
            <p:spPr>
              <a:xfrm>
                <a:off x="6322474" y="3537062"/>
                <a:ext cx="379874" cy="212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8" name="Shape 188"/>
            <p:cNvSpPr txBox="1"/>
            <p:nvPr/>
          </p:nvSpPr>
          <p:spPr>
            <a:xfrm>
              <a:off x="7839250" y="3568950"/>
              <a:ext cx="1134900" cy="5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FF9900"/>
                  </a:solidFill>
                </a:rPr>
                <a:t>Prediction</a:t>
              </a: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7858325" y="4146000"/>
            <a:ext cx="1460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50% accuracy</a:t>
            </a:r>
          </a:p>
        </p:txBody>
      </p:sp>
      <p:pic>
        <p:nvPicPr>
          <p:cNvPr descr="Screen Shot 2017-07-18 at 2.24.07 PM.png" id="190" name="Shape 190"/>
          <p:cNvPicPr preferRelativeResize="0"/>
          <p:nvPr/>
        </p:nvPicPr>
        <p:blipFill rotWithShape="1">
          <a:blip r:embed="rId5">
            <a:alphaModFix/>
          </a:blip>
          <a:srcRect b="71140" l="23329" r="27648" t="20123"/>
          <a:stretch/>
        </p:blipFill>
        <p:spPr>
          <a:xfrm>
            <a:off x="3029200" y="1537285"/>
            <a:ext cx="4898749" cy="5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