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9"/>
    <p:restoredTop sz="94697"/>
  </p:normalViewPr>
  <p:slideViewPr>
    <p:cSldViewPr snapToGrid="0" snapToObjects="1">
      <p:cViewPr varScale="1">
        <p:scale>
          <a:sx n="113" d="100"/>
          <a:sy n="113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Left: screenshot of our code…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Screenshot of the accuracy of model…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Currently working on a rather esoteric bug… have contacted Tensorflow professionals for help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But if we get past that we will obtain something like the right screenshot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3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Shape 67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2"/>
              </a:buClr>
              <a:buChar char="●"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Clr>
                <a:schemeClr val="accent2"/>
              </a:buClr>
              <a:buChar char="○"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buClr>
                <a:schemeClr val="accent2"/>
              </a:buClr>
              <a:buChar char="■"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buClr>
                <a:schemeClr val="accent2"/>
              </a:buClr>
              <a:buChar char="●"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buClr>
                <a:schemeClr val="accent2"/>
              </a:buClr>
              <a:buChar char="○"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buClr>
                <a:schemeClr val="accent2"/>
              </a:buClr>
              <a:buChar char="■"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buClr>
                <a:schemeClr val="accent2"/>
              </a:buClr>
              <a:buChar char="●"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buClr>
                <a:schemeClr val="accent2"/>
              </a:buClr>
              <a:buChar char="○"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buClr>
                <a:schemeClr val="accent2"/>
              </a:buClr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Char char="●"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2"/>
              </a:buClr>
              <a:buChar char="●"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Clr>
                <a:schemeClr val="accent2"/>
              </a:buClr>
              <a:buChar char="○"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buClr>
                <a:schemeClr val="accent2"/>
              </a:buClr>
              <a:buChar char="■"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buClr>
                <a:schemeClr val="accent2"/>
              </a:buClr>
              <a:buChar char="●"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buClr>
                <a:schemeClr val="accent2"/>
              </a:buClr>
              <a:buChar char="○"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buClr>
                <a:schemeClr val="accent2"/>
              </a:buClr>
              <a:buChar char="■"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buClr>
                <a:schemeClr val="accent2"/>
              </a:buClr>
              <a:buChar char="●"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buClr>
                <a:schemeClr val="accent2"/>
              </a:buClr>
              <a:buChar char="○"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buClr>
                <a:schemeClr val="accent2"/>
              </a:buClr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gif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200250" y="2259900"/>
            <a:ext cx="7173600" cy="62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 b="1" dirty="0">
                <a:solidFill>
                  <a:schemeClr val="accent1"/>
                </a:solidFill>
              </a:rPr>
              <a:t>ARTIFICIAL INTELLIGENCE</a:t>
            </a:r>
          </a:p>
          <a:p>
            <a:pPr lvl="0" rtl="0">
              <a:spcBef>
                <a:spcPts val="0"/>
              </a:spcBef>
              <a:buNone/>
            </a:pPr>
            <a:endParaRPr sz="3000" dirty="0"/>
          </a:p>
        </p:txBody>
      </p:sp>
      <p:sp>
        <p:nvSpPr>
          <p:cNvPr id="110" name="Shape 110"/>
          <p:cNvSpPr txBox="1"/>
          <p:nvPr/>
        </p:nvSpPr>
        <p:spPr>
          <a:xfrm>
            <a:off x="5154930" y="2955075"/>
            <a:ext cx="3601895" cy="62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 i="1" dirty="0">
                <a:latin typeface="Angsana New" charset="0"/>
                <a:ea typeface="Angsana New" charset="0"/>
                <a:cs typeface="Angsana New" charset="0"/>
                <a:sym typeface="Corsiva"/>
              </a:rPr>
              <a:t>Make business decisions easy...</a:t>
            </a:r>
          </a:p>
        </p:txBody>
      </p:sp>
      <p:sp>
        <p:nvSpPr>
          <p:cNvPr id="4" name="Shape 115"/>
          <p:cNvSpPr txBox="1">
            <a:spLocks noGrp="1"/>
          </p:cNvSpPr>
          <p:nvPr>
            <p:ph type="body" idx="2"/>
          </p:nvPr>
        </p:nvSpPr>
        <p:spPr>
          <a:xfrm>
            <a:off x="188961" y="4730045"/>
            <a:ext cx="8943750" cy="4014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Summer 2017 Molly Kim</a:t>
            </a: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6241800" cy="307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 sz="18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Continue to train model with new clients</a:t>
            </a:r>
            <a:br>
              <a:rPr lang="en" sz="18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" sz="18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(more data)</a:t>
            </a:r>
            <a:endParaRPr lang="en" sz="18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97" name="Shape 197" descr="Screen Shot 2017-07-18 at 3.12.30 PM.png"/>
          <p:cNvPicPr preferRelativeResize="0"/>
          <p:nvPr/>
        </p:nvPicPr>
        <p:blipFill rotWithShape="1">
          <a:blip r:embed="rId3">
            <a:alphaModFix/>
          </a:blip>
          <a:srcRect l="49444" t="29262" r="21780" b="39795"/>
          <a:stretch/>
        </p:blipFill>
        <p:spPr>
          <a:xfrm>
            <a:off x="4157674" y="2290725"/>
            <a:ext cx="4001874" cy="24193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15"/>
          <p:cNvSpPr txBox="1">
            <a:spLocks noGrp="1"/>
          </p:cNvSpPr>
          <p:nvPr>
            <p:ph type="body" idx="2"/>
          </p:nvPr>
        </p:nvSpPr>
        <p:spPr>
          <a:xfrm>
            <a:off x="188961" y="4730045"/>
            <a:ext cx="8943750" cy="4014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Summer 2017 Molly Kim</a:t>
            </a: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pic>
        <p:nvPicPr>
          <p:cNvPr id="203" name="Shape 203" descr="Screen Shot 2017-08-02 at 2.08.21 PM.png"/>
          <p:cNvPicPr preferRelativeResize="0"/>
          <p:nvPr/>
        </p:nvPicPr>
        <p:blipFill rotWithShape="1">
          <a:blip r:embed="rId3">
            <a:alphaModFix/>
          </a:blip>
          <a:srcRect r="9156"/>
          <a:stretch/>
        </p:blipFill>
        <p:spPr>
          <a:xfrm>
            <a:off x="124100" y="1351262"/>
            <a:ext cx="3815600" cy="37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 descr="Screen Shot 2017-08-02 at 2.01.07 PM.png"/>
          <p:cNvPicPr preferRelativeResize="0"/>
          <p:nvPr/>
        </p:nvPicPr>
        <p:blipFill rotWithShape="1">
          <a:blip r:embed="rId4">
            <a:alphaModFix/>
          </a:blip>
          <a:srcRect l="1159" r="23065"/>
          <a:stretch/>
        </p:blipFill>
        <p:spPr>
          <a:xfrm>
            <a:off x="4518149" y="2181825"/>
            <a:ext cx="4502524" cy="20529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05" name="Shape 205"/>
          <p:cNvSpPr/>
          <p:nvPr/>
        </p:nvSpPr>
        <p:spPr>
          <a:xfrm>
            <a:off x="4064825" y="3020650"/>
            <a:ext cx="328200" cy="37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15"/>
          <p:cNvSpPr txBox="1">
            <a:spLocks noGrp="1"/>
          </p:cNvSpPr>
          <p:nvPr>
            <p:ph type="body" idx="2"/>
          </p:nvPr>
        </p:nvSpPr>
        <p:spPr>
          <a:xfrm>
            <a:off x="188961" y="4730045"/>
            <a:ext cx="8943750" cy="4014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Summer 2017 Molly Kim</a:t>
            </a: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244825" y="1728525"/>
            <a:ext cx="8587500" cy="17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Playfair Display"/>
                <a:ea typeface="Playfair Display"/>
                <a:cs typeface="Playfair Display"/>
                <a:sym typeface="Playfair Display"/>
              </a:rPr>
              <a:t>Artificial Intelligence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Playfair Display"/>
                <a:ea typeface="Playfair Display"/>
                <a:cs typeface="Playfair Display"/>
                <a:sym typeface="Playfair Display"/>
              </a:rPr>
              <a:t>Data analysis tools can enable Boston Private to deepen client relationships more efficiently</a:t>
            </a:r>
          </a:p>
        </p:txBody>
      </p:sp>
      <p:sp>
        <p:nvSpPr>
          <p:cNvPr id="3" name="Shape 115"/>
          <p:cNvSpPr txBox="1">
            <a:spLocks/>
          </p:cNvSpPr>
          <p:nvPr/>
        </p:nvSpPr>
        <p:spPr>
          <a:xfrm>
            <a:off x="188961" y="4730045"/>
            <a:ext cx="8943750" cy="4014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 algn="r"/>
            <a:r>
              <a:rPr lang="en-US" sz="1200" smtClean="0">
                <a:solidFill>
                  <a:schemeClr val="tx1"/>
                </a:solidFill>
                <a:latin typeface="+mj-lt"/>
              </a:rPr>
              <a:t>Summer 2017 Molly Kim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3552125" y="1701000"/>
            <a:ext cx="52803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400" dirty="0">
                <a:solidFill>
                  <a:srgbClr val="000000"/>
                </a:solidFill>
                <a:latin typeface="+mj-lt"/>
              </a:rPr>
              <a:t>Artificial Intelligence (AI): techniques that allow machines to carry out tasks by mimicking human intelligence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400" dirty="0">
                <a:solidFill>
                  <a:srgbClr val="000000"/>
                </a:solidFill>
                <a:latin typeface="+mj-lt"/>
              </a:rPr>
              <a:t>Machine Learning: Application of AI that provides machines data and lets them train themselves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400" dirty="0">
                <a:solidFill>
                  <a:srgbClr val="000000"/>
                </a:solidFill>
                <a:latin typeface="+mj-lt"/>
              </a:rPr>
              <a:t>Applications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1400" dirty="0">
                <a:solidFill>
                  <a:srgbClr val="000000"/>
                </a:solidFill>
                <a:latin typeface="+mj-lt"/>
              </a:rPr>
              <a:t>Image Recognition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1400" dirty="0">
                <a:solidFill>
                  <a:srgbClr val="000000"/>
                </a:solidFill>
                <a:latin typeface="+mj-lt"/>
              </a:rPr>
              <a:t>Natural Language Processing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1400" dirty="0">
                <a:solidFill>
                  <a:srgbClr val="000000"/>
                </a:solidFill>
                <a:latin typeface="+mj-lt"/>
              </a:rPr>
              <a:t>Recommendations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Artificial Intelligence and Machine Learning</a:t>
            </a:r>
          </a:p>
        </p:txBody>
      </p:sp>
      <p:pic>
        <p:nvPicPr>
          <p:cNvPr id="117" name="Shape 117" descr="Screen Shot 2017-07-17 at 3.33.39 PM.png"/>
          <p:cNvPicPr preferRelativeResize="0"/>
          <p:nvPr/>
        </p:nvPicPr>
        <p:blipFill rotWithShape="1">
          <a:blip r:embed="rId3">
            <a:alphaModFix/>
          </a:blip>
          <a:srcRect l="32439" t="20344" r="32656" b="18523"/>
          <a:stretch/>
        </p:blipFill>
        <p:spPr>
          <a:xfrm>
            <a:off x="311700" y="1505687"/>
            <a:ext cx="2817948" cy="277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 descr="facial-recognition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75" y="1505700"/>
            <a:ext cx="2350166" cy="14505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19" name="Shape 119" descr="b288153c28e790e253a352c8b8adaa1a--tech-support-handy-tips.jpg"/>
          <p:cNvPicPr preferRelativeResize="0"/>
          <p:nvPr/>
        </p:nvPicPr>
        <p:blipFill rotWithShape="1">
          <a:blip r:embed="rId5">
            <a:alphaModFix/>
          </a:blip>
          <a:srcRect t="13556" b="13556"/>
          <a:stretch/>
        </p:blipFill>
        <p:spPr>
          <a:xfrm>
            <a:off x="2377798" y="1541650"/>
            <a:ext cx="2501800" cy="1450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374" y="2904675"/>
            <a:ext cx="2674512" cy="14505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Shape 115"/>
          <p:cNvSpPr txBox="1">
            <a:spLocks noGrp="1"/>
          </p:cNvSpPr>
          <p:nvPr>
            <p:ph type="body" idx="2"/>
          </p:nvPr>
        </p:nvSpPr>
        <p:spPr>
          <a:xfrm>
            <a:off x="188961" y="4730045"/>
            <a:ext cx="8943750" cy="4014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Summer 2017 Molly Kim</a:t>
            </a: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 TensorFlow</a:t>
            </a:r>
          </a:p>
        </p:txBody>
      </p:sp>
      <p:pic>
        <p:nvPicPr>
          <p:cNvPr id="126" name="Shape 126" descr="tensor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700" y="1429502"/>
            <a:ext cx="2854875" cy="51547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311675" y="1505700"/>
            <a:ext cx="4713600" cy="307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Droid Serif"/>
            </a:pPr>
            <a:r>
              <a:rPr lang="en" sz="2000" dirty="0">
                <a:solidFill>
                  <a:srgbClr val="000000"/>
                </a:solidFill>
                <a:latin typeface="+mn-lt"/>
                <a:ea typeface="Droid Serif"/>
                <a:cs typeface="Droid Serif"/>
                <a:sym typeface="Droid Serif"/>
              </a:rPr>
              <a:t>Artificial Intelligence software developed by Google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Font typeface="Droid Serif"/>
            </a:pPr>
            <a:r>
              <a:rPr lang="en" sz="2000" dirty="0">
                <a:solidFill>
                  <a:srgbClr val="000000"/>
                </a:solidFill>
                <a:latin typeface="+mn-lt"/>
                <a:ea typeface="Droid Serif"/>
                <a:cs typeface="Droid Serif"/>
                <a:sym typeface="Droid Serif"/>
              </a:rPr>
              <a:t>Designed to build analytical models that detect patterns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Droid Serif"/>
            </a:pPr>
            <a:r>
              <a:rPr lang="en" sz="2000" dirty="0">
                <a:solidFill>
                  <a:srgbClr val="000000"/>
                </a:solidFill>
                <a:latin typeface="+mn-lt"/>
                <a:ea typeface="Droid Serif"/>
                <a:cs typeface="Droid Serif"/>
                <a:sym typeface="Droid Serif"/>
              </a:rPr>
              <a:t>Made public in 2015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 dirty="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28" name="Shape 128" descr="event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0699" y="2157800"/>
            <a:ext cx="2854876" cy="26747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15"/>
          <p:cNvSpPr txBox="1">
            <a:spLocks noGrp="1"/>
          </p:cNvSpPr>
          <p:nvPr>
            <p:ph type="body" idx="2"/>
          </p:nvPr>
        </p:nvSpPr>
        <p:spPr>
          <a:xfrm>
            <a:off x="188961" y="4730045"/>
            <a:ext cx="8943750" cy="4014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Summer 2017 Molly Kim</a:t>
            </a: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900">
                <a:latin typeface="Droid Serif"/>
                <a:ea typeface="Droid Serif"/>
                <a:cs typeface="Droid Serif"/>
                <a:sym typeface="Droid Serif"/>
              </a:rPr>
              <a:t>Advantage of Using TensorFlow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61625" y="3925025"/>
            <a:ext cx="1456800" cy="43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latin typeface="+mn-lt"/>
              </a:rPr>
              <a:t>2 Variables</a:t>
            </a:r>
          </a:p>
        </p:txBody>
      </p:sp>
      <p:pic>
        <p:nvPicPr>
          <p:cNvPr id="135" name="Shape 135" descr="Related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999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 descr="Related image"/>
          <p:cNvPicPr preferRelativeResize="0"/>
          <p:nvPr/>
        </p:nvPicPr>
        <p:blipFill rotWithShape="1">
          <a:blip r:embed="rId4">
            <a:alphaModFix/>
          </a:blip>
          <a:srcRect l="14434" t="21096" r="14141" b="14270"/>
          <a:stretch/>
        </p:blipFill>
        <p:spPr>
          <a:xfrm>
            <a:off x="311725" y="1838500"/>
            <a:ext cx="2156600" cy="146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843600" y="3925025"/>
            <a:ext cx="1456800" cy="43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+mn-lt"/>
              </a:rPr>
              <a:t>3 Variables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720840" y="3925025"/>
            <a:ext cx="1657350" cy="43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+mn-lt"/>
              </a:rPr>
              <a:t>4+ Variables</a:t>
            </a:r>
          </a:p>
        </p:txBody>
      </p:sp>
      <p:pic>
        <p:nvPicPr>
          <p:cNvPr id="139" name="Shape 139" descr="Related imag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2199" y="1604700"/>
            <a:ext cx="2110050" cy="21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529650" y="2398825"/>
            <a:ext cx="8084700" cy="9984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300" dirty="0" err="1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TensorFlow</a:t>
            </a:r>
            <a:r>
              <a:rPr lang="en" sz="23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is useful for prediction models </a:t>
            </a:r>
            <a:br>
              <a:rPr lang="en" sz="23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 sz="23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that involve </a:t>
            </a:r>
            <a:r>
              <a:rPr lang="en" sz="2300" b="1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multiple variables</a:t>
            </a:r>
            <a:r>
              <a:rPr lang="en" sz="23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and </a:t>
            </a:r>
            <a:r>
              <a:rPr lang="en" sz="2300" b="1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many data points</a:t>
            </a:r>
          </a:p>
        </p:txBody>
      </p:sp>
      <p:sp>
        <p:nvSpPr>
          <p:cNvPr id="10" name="Shape 115"/>
          <p:cNvSpPr txBox="1">
            <a:spLocks noGrp="1"/>
          </p:cNvSpPr>
          <p:nvPr>
            <p:ph type="body" idx="2"/>
          </p:nvPr>
        </p:nvSpPr>
        <p:spPr>
          <a:xfrm>
            <a:off x="188961" y="4730045"/>
            <a:ext cx="8943750" cy="4014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Summer 2017 Molly Kim</a:t>
            </a: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900">
                <a:latin typeface="Droid Serif"/>
                <a:ea typeface="Droid Serif"/>
                <a:cs typeface="Droid Serif"/>
                <a:sym typeface="Droid Serif"/>
              </a:rPr>
              <a:t>Use Case: Deepening Client Relationships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4294967295"/>
          </p:nvPr>
        </p:nvSpPr>
        <p:spPr>
          <a:xfrm>
            <a:off x="616500" y="1945950"/>
            <a:ext cx="5334900" cy="204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>
                <a:solidFill>
                  <a:srgbClr val="002060"/>
                </a:solidFill>
                <a:latin typeface="+mn-lt"/>
                <a:ea typeface="Droid Serif"/>
                <a:cs typeface="Droid Serif"/>
                <a:sym typeface="Droid Serif"/>
              </a:rPr>
              <a:t>Which clients are likely to deepen their relationship with Boston Private?</a:t>
            </a:r>
          </a:p>
        </p:txBody>
      </p:sp>
      <p:pic>
        <p:nvPicPr>
          <p:cNvPr id="147" name="Shape 147" descr="client-clipart-BTS_ClipArt_shaking_hands.png"/>
          <p:cNvPicPr preferRelativeResize="0"/>
          <p:nvPr/>
        </p:nvPicPr>
        <p:blipFill rotWithShape="1">
          <a:blip r:embed="rId3">
            <a:alphaModFix/>
          </a:blip>
          <a:srcRect b="-13830"/>
          <a:stretch/>
        </p:blipFill>
        <p:spPr>
          <a:xfrm>
            <a:off x="6306199" y="1797651"/>
            <a:ext cx="2193799" cy="37160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15"/>
          <p:cNvSpPr txBox="1">
            <a:spLocks/>
          </p:cNvSpPr>
          <p:nvPr/>
        </p:nvSpPr>
        <p:spPr>
          <a:xfrm>
            <a:off x="188961" y="4730045"/>
            <a:ext cx="8943750" cy="4014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 algn="r"/>
            <a:r>
              <a:rPr lang="en-US" sz="1200" smtClean="0">
                <a:solidFill>
                  <a:schemeClr val="tx1"/>
                </a:solidFill>
                <a:latin typeface="+mj-lt"/>
              </a:rPr>
              <a:t>Summer 2017 Molly Kim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-13125" y="1252325"/>
            <a:ext cx="4822800" cy="35002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9250" rtl="0">
              <a:spcBef>
                <a:spcPts val="0"/>
              </a:spcBef>
              <a:buSzPct val="100000"/>
            </a:pPr>
            <a:r>
              <a:rPr lang="en" sz="1700" dirty="0">
                <a:solidFill>
                  <a:srgbClr val="000000"/>
                </a:solidFill>
                <a:latin typeface="+mn-lt"/>
                <a:ea typeface="Droid Serif"/>
                <a:cs typeface="Droid Serif"/>
                <a:sym typeface="Droid Serif"/>
              </a:rPr>
              <a:t>Obtain </a:t>
            </a:r>
            <a:r>
              <a:rPr lang="en" sz="1700" b="1" dirty="0">
                <a:solidFill>
                  <a:srgbClr val="000000"/>
                </a:solidFill>
                <a:latin typeface="+mn-lt"/>
                <a:ea typeface="Droid Serif"/>
                <a:cs typeface="Droid Serif"/>
                <a:sym typeface="Droid Serif"/>
              </a:rPr>
              <a:t>transaction history</a:t>
            </a:r>
            <a:r>
              <a:rPr lang="en" sz="1700" dirty="0">
                <a:solidFill>
                  <a:srgbClr val="000000"/>
                </a:solidFill>
                <a:latin typeface="+mn-lt"/>
                <a:ea typeface="Droid Serif"/>
                <a:cs typeface="Droid Serif"/>
                <a:sym typeface="Droid Serif"/>
              </a:rPr>
              <a:t> and </a:t>
            </a:r>
            <a:r>
              <a:rPr lang="en" sz="1700" b="1" dirty="0">
                <a:solidFill>
                  <a:srgbClr val="000000"/>
                </a:solidFill>
                <a:latin typeface="+mn-lt"/>
                <a:ea typeface="Droid Serif"/>
                <a:cs typeface="Droid Serif"/>
                <a:sym typeface="Droid Serif"/>
              </a:rPr>
              <a:t>Salesforce</a:t>
            </a:r>
            <a:r>
              <a:rPr lang="en" sz="1700" dirty="0">
                <a:solidFill>
                  <a:srgbClr val="000000"/>
                </a:solidFill>
                <a:latin typeface="+mn-lt"/>
                <a:ea typeface="Droid Serif"/>
                <a:cs typeface="Droid Serif"/>
                <a:sym typeface="Droid Serif"/>
              </a:rPr>
              <a:t> data</a:t>
            </a:r>
          </a:p>
          <a:p>
            <a:pPr marL="914400" lvl="1" indent="-349250" rtl="0">
              <a:spcBef>
                <a:spcPts val="0"/>
              </a:spcBef>
              <a:buSzPct val="100000"/>
              <a:buFont typeface="Droid Serif"/>
            </a:pPr>
            <a:r>
              <a:rPr lang="en" sz="1700" dirty="0">
                <a:solidFill>
                  <a:srgbClr val="000000"/>
                </a:solidFill>
                <a:latin typeface="+mn-lt"/>
                <a:ea typeface="Droid Serif"/>
                <a:cs typeface="Droid Serif"/>
                <a:sym typeface="Droid Serif"/>
              </a:rPr>
              <a:t>Current Wallet Share </a:t>
            </a:r>
          </a:p>
          <a:p>
            <a:pPr marL="914400" lvl="1" indent="-349250" rtl="0">
              <a:spcBef>
                <a:spcPts val="0"/>
              </a:spcBef>
              <a:buSzPct val="100000"/>
              <a:buFont typeface="Droid Serif"/>
            </a:pPr>
            <a:r>
              <a:rPr lang="en" sz="1700" dirty="0">
                <a:solidFill>
                  <a:srgbClr val="000000"/>
                </a:solidFill>
                <a:latin typeface="+mn-lt"/>
                <a:ea typeface="Droid Serif"/>
                <a:cs typeface="Droid Serif"/>
                <a:sym typeface="Droid Serif"/>
              </a:rPr>
              <a:t>Net Promoter Score</a:t>
            </a:r>
          </a:p>
          <a:p>
            <a:pPr marL="914400" lvl="1" indent="-349250" rtl="0">
              <a:spcBef>
                <a:spcPts val="0"/>
              </a:spcBef>
              <a:buSzPct val="100000"/>
              <a:buFont typeface="Droid Serif"/>
            </a:pPr>
            <a:r>
              <a:rPr lang="en" sz="1700" dirty="0">
                <a:solidFill>
                  <a:srgbClr val="000000"/>
                </a:solidFill>
                <a:latin typeface="+mn-lt"/>
                <a:ea typeface="Droid Serif"/>
                <a:cs typeface="Droid Serif"/>
                <a:sym typeface="Droid Serif"/>
              </a:rPr>
              <a:t>Transaction trends- Balances </a:t>
            </a:r>
          </a:p>
          <a:p>
            <a:pPr marL="914400" lvl="1" indent="-349250" rtl="0">
              <a:spcBef>
                <a:spcPts val="0"/>
              </a:spcBef>
              <a:buSzPct val="100000"/>
              <a:buFont typeface="Droid Serif"/>
            </a:pPr>
            <a:r>
              <a:rPr lang="en" sz="1700" dirty="0">
                <a:solidFill>
                  <a:srgbClr val="000000"/>
                </a:solidFill>
                <a:latin typeface="+mn-lt"/>
                <a:ea typeface="Droid Serif"/>
                <a:cs typeface="Droid Serif"/>
                <a:sym typeface="Droid Serif"/>
              </a:rPr>
              <a:t>Number of accounts over time</a:t>
            </a:r>
          </a:p>
          <a:p>
            <a:pPr marL="914400" lvl="1" indent="-349250" rtl="0">
              <a:spcBef>
                <a:spcPts val="0"/>
              </a:spcBef>
              <a:buSzPct val="100000"/>
              <a:buFont typeface="Droid Serif"/>
            </a:pPr>
            <a:r>
              <a:rPr lang="en" sz="1700" dirty="0">
                <a:solidFill>
                  <a:srgbClr val="000000"/>
                </a:solidFill>
                <a:latin typeface="+mn-lt"/>
                <a:ea typeface="Droid Serif"/>
                <a:cs typeface="Droid Serif"/>
                <a:sym typeface="Droid Serif"/>
              </a:rPr>
              <a:t>No. of Services- Online banking, </a:t>
            </a:r>
            <a:r>
              <a:rPr lang="en" sz="1700" dirty="0" err="1">
                <a:solidFill>
                  <a:srgbClr val="000000"/>
                </a:solidFill>
                <a:latin typeface="+mn-lt"/>
                <a:ea typeface="Droid Serif"/>
                <a:cs typeface="Droid Serif"/>
                <a:sym typeface="Droid Serif"/>
              </a:rPr>
              <a:t>etc</a:t>
            </a:r>
            <a:endParaRPr lang="en" sz="1700" dirty="0">
              <a:solidFill>
                <a:srgbClr val="000000"/>
              </a:solidFill>
              <a:latin typeface="+mn-lt"/>
              <a:ea typeface="Droid Serif"/>
              <a:cs typeface="Droid Serif"/>
              <a:sym typeface="Droid Serif"/>
            </a:endParaRPr>
          </a:p>
          <a:p>
            <a:pPr marL="914400" lvl="1" indent="-349250" rtl="0">
              <a:spcBef>
                <a:spcPts val="0"/>
              </a:spcBef>
              <a:buSzPct val="100000"/>
              <a:buFont typeface="Droid Serif"/>
            </a:pPr>
            <a:r>
              <a:rPr lang="en" sz="1700" dirty="0">
                <a:solidFill>
                  <a:srgbClr val="000000"/>
                </a:solidFill>
                <a:latin typeface="+mn-lt"/>
                <a:ea typeface="Droid Serif"/>
                <a:cs typeface="Droid Serif"/>
                <a:sym typeface="Droid Serif"/>
              </a:rPr>
              <a:t>Did they deepen relationship?</a:t>
            </a:r>
          </a:p>
        </p:txBody>
      </p:sp>
      <p:pic>
        <p:nvPicPr>
          <p:cNvPr id="153" name="Shape 153" descr="Screen Shot 2017-07-18 at 2.22.01 PM.png"/>
          <p:cNvPicPr preferRelativeResize="0"/>
          <p:nvPr/>
        </p:nvPicPr>
        <p:blipFill rotWithShape="1">
          <a:blip r:embed="rId3">
            <a:alphaModFix/>
          </a:blip>
          <a:srcRect l="20127" t="21850" r="24056" b="20601"/>
          <a:stretch/>
        </p:blipFill>
        <p:spPr>
          <a:xfrm>
            <a:off x="4809600" y="1557125"/>
            <a:ext cx="4258201" cy="246828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5" name="Shape 115"/>
          <p:cNvSpPr txBox="1">
            <a:spLocks noGrp="1"/>
          </p:cNvSpPr>
          <p:nvPr>
            <p:ph type="body" idx="2"/>
          </p:nvPr>
        </p:nvSpPr>
        <p:spPr>
          <a:xfrm>
            <a:off x="188961" y="4730045"/>
            <a:ext cx="8943750" cy="4014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Summer 2017 Molly Kim</a:t>
            </a: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6241800" cy="307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 sz="1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Divide data  80/20 </a:t>
            </a:r>
          </a:p>
        </p:txBody>
      </p:sp>
      <p:pic>
        <p:nvPicPr>
          <p:cNvPr id="161" name="Shape 161" descr="Screen Shot 2017-07-18 at 2.24.07 PM.png"/>
          <p:cNvPicPr preferRelativeResize="0"/>
          <p:nvPr/>
        </p:nvPicPr>
        <p:blipFill rotWithShape="1">
          <a:blip r:embed="rId3">
            <a:alphaModFix/>
          </a:blip>
          <a:srcRect l="22496" t="20171" r="27300" b="19991"/>
          <a:stretch/>
        </p:blipFill>
        <p:spPr>
          <a:xfrm>
            <a:off x="4037625" y="1536374"/>
            <a:ext cx="4590576" cy="30761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15"/>
          <p:cNvSpPr txBox="1">
            <a:spLocks noGrp="1"/>
          </p:cNvSpPr>
          <p:nvPr>
            <p:ph type="body" idx="2"/>
          </p:nvPr>
        </p:nvSpPr>
        <p:spPr>
          <a:xfrm>
            <a:off x="188961" y="4730045"/>
            <a:ext cx="8943750" cy="4014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Summer 2017 Molly Kim</a:t>
            </a: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400500" cy="307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 sz="18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Train</a:t>
            </a:r>
            <a:r>
              <a:rPr lang="en" sz="1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program with 80% of  relationships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 sz="1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Based on other fields, is client is likely/unlikely to deepen relationship?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Creates a model that best fits data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168" name="Shape 168" descr="Screen Shot 2017-07-18 at 2.24.07 PM.png"/>
          <p:cNvPicPr preferRelativeResize="0"/>
          <p:nvPr/>
        </p:nvPicPr>
        <p:blipFill rotWithShape="1">
          <a:blip r:embed="rId3">
            <a:alphaModFix/>
          </a:blip>
          <a:srcRect l="22496" t="20168" r="27300" b="32730"/>
          <a:stretch/>
        </p:blipFill>
        <p:spPr>
          <a:xfrm>
            <a:off x="4037625" y="1536374"/>
            <a:ext cx="4590576" cy="24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15"/>
          <p:cNvSpPr txBox="1">
            <a:spLocks noGrp="1"/>
          </p:cNvSpPr>
          <p:nvPr>
            <p:ph type="body" idx="2"/>
          </p:nvPr>
        </p:nvSpPr>
        <p:spPr>
          <a:xfrm>
            <a:off x="188961" y="4730045"/>
            <a:ext cx="8943750" cy="4014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Summer 2017 Molly Kim</a:t>
            </a: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2838600" cy="307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Test</a:t>
            </a:r>
            <a:r>
              <a:rPr lang="en" sz="1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model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How well does it predict results for </a:t>
            </a:r>
            <a:br>
              <a:rPr lang="en" sz="1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" sz="1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the other 20% of relationships?</a:t>
            </a:r>
          </a:p>
        </p:txBody>
      </p:sp>
      <p:grpSp>
        <p:nvGrpSpPr>
          <p:cNvPr id="175" name="Shape 175"/>
          <p:cNvGrpSpPr/>
          <p:nvPr/>
        </p:nvGrpSpPr>
        <p:grpSpPr>
          <a:xfrm>
            <a:off x="2956745" y="2894463"/>
            <a:ext cx="5043242" cy="719611"/>
            <a:chOff x="4044349" y="1671791"/>
            <a:chExt cx="4960891" cy="720331"/>
          </a:xfrm>
        </p:grpSpPr>
        <p:pic>
          <p:nvPicPr>
            <p:cNvPr id="176" name="Shape 176" descr="Screen Shot 2017-07-18 at 2.26.47 PM.png"/>
            <p:cNvPicPr preferRelativeResize="0"/>
            <p:nvPr/>
          </p:nvPicPr>
          <p:blipFill rotWithShape="1">
            <a:blip r:embed="rId3">
              <a:alphaModFix/>
            </a:blip>
            <a:srcRect l="22607" t="66636" r="27660" b="20685"/>
            <a:stretch/>
          </p:blipFill>
          <p:spPr>
            <a:xfrm>
              <a:off x="4044349" y="1684587"/>
              <a:ext cx="4936126" cy="7075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Shape 177" descr="Screen Shot 2017-07-18 at 2.26.47 PM.png"/>
            <p:cNvPicPr preferRelativeResize="0"/>
            <p:nvPr/>
          </p:nvPicPr>
          <p:blipFill rotWithShape="1">
            <a:blip r:embed="rId3">
              <a:alphaModFix/>
            </a:blip>
            <a:srcRect l="44844" t="45836" r="50258" b="49283"/>
            <a:stretch/>
          </p:blipFill>
          <p:spPr>
            <a:xfrm>
              <a:off x="6322474" y="1903099"/>
              <a:ext cx="379874" cy="212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Shape 178"/>
            <p:cNvSpPr/>
            <p:nvPr/>
          </p:nvSpPr>
          <p:spPr>
            <a:xfrm>
              <a:off x="7770741" y="1671791"/>
              <a:ext cx="1234500" cy="707400"/>
            </a:xfrm>
            <a:prstGeom prst="frame">
              <a:avLst>
                <a:gd name="adj1" fmla="val 7404"/>
              </a:avLst>
            </a:prstGeom>
            <a:solidFill>
              <a:srgbClr val="F6B26B"/>
            </a:solidFill>
            <a:ln w="9525" cap="flat" cmpd="sng">
              <a:solidFill>
                <a:srgbClr val="E691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179" name="Shape 179"/>
          <p:cNvGrpSpPr/>
          <p:nvPr/>
        </p:nvGrpSpPr>
        <p:grpSpPr>
          <a:xfrm>
            <a:off x="2956761" y="1978134"/>
            <a:ext cx="6085438" cy="682340"/>
            <a:chOff x="2782211" y="1576584"/>
            <a:chExt cx="6085438" cy="682340"/>
          </a:xfrm>
        </p:grpSpPr>
        <p:grpSp>
          <p:nvGrpSpPr>
            <p:cNvPr id="180" name="Shape 180"/>
            <p:cNvGrpSpPr/>
            <p:nvPr/>
          </p:nvGrpSpPr>
          <p:grpSpPr>
            <a:xfrm>
              <a:off x="2782211" y="1576584"/>
              <a:ext cx="5043250" cy="682340"/>
              <a:chOff x="4048398" y="2610526"/>
              <a:chExt cx="4960899" cy="683023"/>
            </a:xfrm>
          </p:grpSpPr>
          <p:pic>
            <p:nvPicPr>
              <p:cNvPr id="181" name="Shape 181" descr="Screen Shot 2017-07-18 at 2.34.40 PM.png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048398" y="2610526"/>
                <a:ext cx="4960899" cy="6830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2" name="Shape 182" descr="Screen Shot 2017-07-18 at 2.26.47 PM.png"/>
              <p:cNvPicPr preferRelativeResize="0"/>
              <p:nvPr/>
            </p:nvPicPr>
            <p:blipFill rotWithShape="1">
              <a:blip r:embed="rId3">
                <a:alphaModFix/>
              </a:blip>
              <a:srcRect l="44844" t="45836" r="50258" b="49283"/>
              <a:stretch/>
            </p:blipFill>
            <p:spPr>
              <a:xfrm>
                <a:off x="6322487" y="2858187"/>
                <a:ext cx="379874" cy="2127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3" name="Shape 183"/>
            <p:cNvSpPr txBox="1"/>
            <p:nvPr/>
          </p:nvSpPr>
          <p:spPr>
            <a:xfrm>
              <a:off x="7945750" y="1655400"/>
              <a:ext cx="921900" cy="524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9900"/>
                  </a:solidFill>
                </a:rPr>
                <a:t>Actual</a:t>
              </a:r>
            </a:p>
          </p:txBody>
        </p:sp>
      </p:grpSp>
      <p:grpSp>
        <p:nvGrpSpPr>
          <p:cNvPr id="184" name="Shape 184"/>
          <p:cNvGrpSpPr/>
          <p:nvPr/>
        </p:nvGrpSpPr>
        <p:grpSpPr>
          <a:xfrm>
            <a:off x="2969345" y="3848085"/>
            <a:ext cx="6179354" cy="769529"/>
            <a:chOff x="2794795" y="3446535"/>
            <a:chExt cx="6179354" cy="769529"/>
          </a:xfrm>
        </p:grpSpPr>
        <p:grpSp>
          <p:nvGrpSpPr>
            <p:cNvPr id="185" name="Shape 185"/>
            <p:cNvGrpSpPr/>
            <p:nvPr/>
          </p:nvGrpSpPr>
          <p:grpSpPr>
            <a:xfrm>
              <a:off x="2794795" y="3446535"/>
              <a:ext cx="5018066" cy="769529"/>
              <a:chOff x="4044349" y="3258300"/>
              <a:chExt cx="4936126" cy="770300"/>
            </a:xfrm>
          </p:grpSpPr>
          <p:pic>
            <p:nvPicPr>
              <p:cNvPr id="186" name="Shape 186" descr="Screen Shot 2017-07-18 at 2.24.07 PM.png"/>
              <p:cNvPicPr preferRelativeResize="0"/>
              <p:nvPr/>
            </p:nvPicPr>
            <p:blipFill rotWithShape="1">
              <a:blip r:embed="rId5">
                <a:alphaModFix/>
              </a:blip>
              <a:srcRect l="22496" t="66076" r="27300" b="19988"/>
              <a:stretch/>
            </p:blipFill>
            <p:spPr>
              <a:xfrm>
                <a:off x="4044349" y="3258300"/>
                <a:ext cx="4936126" cy="770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" name="Shape 187" descr="Screen Shot 2017-07-18 at 2.26.47 PM.png"/>
              <p:cNvPicPr preferRelativeResize="0"/>
              <p:nvPr/>
            </p:nvPicPr>
            <p:blipFill rotWithShape="1">
              <a:blip r:embed="rId3">
                <a:alphaModFix/>
              </a:blip>
              <a:srcRect l="44844" t="45836" r="50258" b="49283"/>
              <a:stretch/>
            </p:blipFill>
            <p:spPr>
              <a:xfrm>
                <a:off x="6322474" y="3537062"/>
                <a:ext cx="379874" cy="2127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8" name="Shape 188"/>
            <p:cNvSpPr txBox="1"/>
            <p:nvPr/>
          </p:nvSpPr>
          <p:spPr>
            <a:xfrm>
              <a:off x="7839250" y="3568950"/>
              <a:ext cx="1134900" cy="524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9900"/>
                  </a:solidFill>
                </a:rPr>
                <a:t>Prediction</a:t>
              </a:r>
            </a:p>
          </p:txBody>
        </p:sp>
      </p:grpSp>
      <p:sp>
        <p:nvSpPr>
          <p:cNvPr id="189" name="Shape 189"/>
          <p:cNvSpPr txBox="1"/>
          <p:nvPr/>
        </p:nvSpPr>
        <p:spPr>
          <a:xfrm>
            <a:off x="7858325" y="4146000"/>
            <a:ext cx="1460100" cy="7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50% accuracy</a:t>
            </a:r>
          </a:p>
        </p:txBody>
      </p:sp>
      <p:pic>
        <p:nvPicPr>
          <p:cNvPr id="190" name="Shape 190" descr="Screen Shot 2017-07-18 at 2.24.07 PM.png"/>
          <p:cNvPicPr preferRelativeResize="0"/>
          <p:nvPr/>
        </p:nvPicPr>
        <p:blipFill rotWithShape="1">
          <a:blip r:embed="rId5">
            <a:alphaModFix/>
          </a:blip>
          <a:srcRect l="23329" t="20123" r="27648" b="71140"/>
          <a:stretch/>
        </p:blipFill>
        <p:spPr>
          <a:xfrm>
            <a:off x="3029200" y="1537285"/>
            <a:ext cx="4898749" cy="5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115"/>
          <p:cNvSpPr txBox="1">
            <a:spLocks noGrp="1"/>
          </p:cNvSpPr>
          <p:nvPr>
            <p:ph type="body" idx="2"/>
          </p:nvPr>
        </p:nvSpPr>
        <p:spPr>
          <a:xfrm>
            <a:off x="188961" y="4730045"/>
            <a:ext cx="8943750" cy="4014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Summer 2017 Molly Kim</a:t>
            </a: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301</Words>
  <Application>Microsoft Macintosh PowerPoint</Application>
  <PresentationFormat>On-screen Show (16:9)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Angsana New</vt:lpstr>
      <vt:lpstr>Corsiva</vt:lpstr>
      <vt:lpstr>Droid Serif</vt:lpstr>
      <vt:lpstr>Georgia</vt:lpstr>
      <vt:lpstr>Merriweather</vt:lpstr>
      <vt:lpstr>Playfair Display</vt:lpstr>
      <vt:lpstr>Roboto</vt:lpstr>
      <vt:lpstr>Arial</vt:lpstr>
      <vt:lpstr>simple-light-2</vt:lpstr>
      <vt:lpstr>paradigm</vt:lpstr>
      <vt:lpstr>ARTIFICIAL INTELLIGENCE </vt:lpstr>
      <vt:lpstr>Artificial Intelligence and Machine Learning</vt:lpstr>
      <vt:lpstr>Google TensorFlow</vt:lpstr>
      <vt:lpstr>Advantage of Using TensorFlow</vt:lpstr>
      <vt:lpstr>Use Case: Deepening Client Relationships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</dc:title>
  <cp:lastModifiedBy>Molly Kim</cp:lastModifiedBy>
  <cp:revision>4</cp:revision>
  <dcterms:modified xsi:type="dcterms:W3CDTF">2017-08-03T14:39:18Z</dcterms:modified>
</cp:coreProperties>
</file>