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4371C77-87B2-499E-ADA2-717D7ACBFAA9}">
  <a:tblStyle styleId="{E4371C77-87B2-499E-ADA2-717D7ACBFAA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8be066da8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8be066da8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8be066da8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8be066da8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8be066da8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8be066da8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8aaa0d5a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8aaa0d5a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8b71cd3cc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8b71cd3cc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8b71cd3cc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8b71cd3cc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8be066da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8be066da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8be066da8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8be066da8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8be066da8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8be066da8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8be066da8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8be066da8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8be066da8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8be066da8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Tabu Search</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Pemilihan 2 lokasi bisnis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Print hasil pencarian di setiap loop</a:t>
            </a:r>
            <a:endParaRPr/>
          </a:p>
        </p:txBody>
      </p:sp>
      <p:pic>
        <p:nvPicPr>
          <p:cNvPr id="137" name="Google Shape;137;p22"/>
          <p:cNvPicPr preferRelativeResize="0"/>
          <p:nvPr/>
        </p:nvPicPr>
        <p:blipFill>
          <a:blip r:embed="rId3">
            <a:alphaModFix/>
          </a:blip>
          <a:stretch>
            <a:fillRect/>
          </a:stretch>
        </p:blipFill>
        <p:spPr>
          <a:xfrm>
            <a:off x="311700" y="1112900"/>
            <a:ext cx="5082122" cy="3820975"/>
          </a:xfrm>
          <a:prstGeom prst="rect">
            <a:avLst/>
          </a:prstGeom>
          <a:noFill/>
          <a:ln>
            <a:noFill/>
          </a:ln>
        </p:spPr>
      </p:pic>
      <p:cxnSp>
        <p:nvCxnSpPr>
          <p:cNvPr id="138" name="Google Shape;138;p22"/>
          <p:cNvCxnSpPr/>
          <p:nvPr/>
        </p:nvCxnSpPr>
        <p:spPr>
          <a:xfrm rot="10800000">
            <a:off x="3727100" y="1373525"/>
            <a:ext cx="2496600" cy="0"/>
          </a:xfrm>
          <a:prstGeom prst="straightConnector1">
            <a:avLst/>
          </a:prstGeom>
          <a:noFill/>
          <a:ln cap="flat" cmpd="sng" w="9525">
            <a:solidFill>
              <a:schemeClr val="dk2"/>
            </a:solidFill>
            <a:prstDash val="solid"/>
            <a:round/>
            <a:headEnd len="med" w="med" type="none"/>
            <a:tailEnd len="med" w="med" type="triangle"/>
          </a:ln>
        </p:spPr>
      </p:cxnSp>
      <p:sp>
        <p:nvSpPr>
          <p:cNvPr id="139" name="Google Shape;139;p22"/>
          <p:cNvSpPr txBox="1"/>
          <p:nvPr/>
        </p:nvSpPr>
        <p:spPr>
          <a:xfrm>
            <a:off x="6402550" y="557975"/>
            <a:ext cx="22032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Hanya akan memunculkan hasil iterasi akhir di setiap loop.</a:t>
            </a:r>
            <a:endParaRPr/>
          </a:p>
          <a:p>
            <a:pPr indent="0" lvl="0" marL="0" rtl="0" algn="l">
              <a:spcBef>
                <a:spcPts val="0"/>
              </a:spcBef>
              <a:spcAft>
                <a:spcPts val="0"/>
              </a:spcAft>
              <a:buNone/>
            </a:pPr>
            <a:r>
              <a:rPr lang="en"/>
              <a:t>Dua nama wilayah beserta remarks (kondisi banjir atau macet nya)</a:t>
            </a:r>
            <a:endParaRPr/>
          </a:p>
          <a:p>
            <a:pPr indent="0" lvl="0" marL="0" rtl="0" algn="l">
              <a:spcBef>
                <a:spcPts val="0"/>
              </a:spcBef>
              <a:spcAft>
                <a:spcPts val="0"/>
              </a:spcAft>
              <a:buNone/>
            </a:pPr>
            <a:r>
              <a:rPr lang="en"/>
              <a:t>Serta skor perkalian kedua lokasi</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Update Tabu List dan Skor</a:t>
            </a:r>
            <a:endParaRPr/>
          </a:p>
        </p:txBody>
      </p:sp>
      <p:pic>
        <p:nvPicPr>
          <p:cNvPr id="145" name="Google Shape;145;p23"/>
          <p:cNvPicPr preferRelativeResize="0"/>
          <p:nvPr/>
        </p:nvPicPr>
        <p:blipFill>
          <a:blip r:embed="rId3">
            <a:alphaModFix/>
          </a:blip>
          <a:stretch>
            <a:fillRect/>
          </a:stretch>
        </p:blipFill>
        <p:spPr>
          <a:xfrm>
            <a:off x="275925" y="1577900"/>
            <a:ext cx="6076950" cy="2714625"/>
          </a:xfrm>
          <a:prstGeom prst="rect">
            <a:avLst/>
          </a:prstGeom>
          <a:noFill/>
          <a:ln>
            <a:noFill/>
          </a:ln>
        </p:spPr>
      </p:pic>
      <p:cxnSp>
        <p:nvCxnSpPr>
          <p:cNvPr id="146" name="Google Shape;146;p23"/>
          <p:cNvCxnSpPr/>
          <p:nvPr/>
        </p:nvCxnSpPr>
        <p:spPr>
          <a:xfrm rot="10800000">
            <a:off x="4935925" y="2510950"/>
            <a:ext cx="1960200" cy="0"/>
          </a:xfrm>
          <a:prstGeom prst="straightConnector1">
            <a:avLst/>
          </a:prstGeom>
          <a:noFill/>
          <a:ln cap="flat" cmpd="sng" w="9525">
            <a:solidFill>
              <a:schemeClr val="dk2"/>
            </a:solidFill>
            <a:prstDash val="solid"/>
            <a:round/>
            <a:headEnd len="med" w="med" type="none"/>
            <a:tailEnd len="med" w="med" type="triangle"/>
          </a:ln>
        </p:spPr>
      </p:cxnSp>
      <p:sp>
        <p:nvSpPr>
          <p:cNvPr id="147" name="Google Shape;147;p23"/>
          <p:cNvSpPr txBox="1"/>
          <p:nvPr/>
        </p:nvSpPr>
        <p:spPr>
          <a:xfrm>
            <a:off x="7053525" y="2263950"/>
            <a:ext cx="125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Aspiration criteria</a:t>
            </a:r>
            <a:endParaRPr/>
          </a:p>
        </p:txBody>
      </p:sp>
      <p:cxnSp>
        <p:nvCxnSpPr>
          <p:cNvPr id="148" name="Google Shape;148;p23"/>
          <p:cNvCxnSpPr/>
          <p:nvPr/>
        </p:nvCxnSpPr>
        <p:spPr>
          <a:xfrm rot="10800000">
            <a:off x="3748525" y="3247675"/>
            <a:ext cx="3147600" cy="309900"/>
          </a:xfrm>
          <a:prstGeom prst="straightConnector1">
            <a:avLst/>
          </a:prstGeom>
          <a:noFill/>
          <a:ln cap="flat" cmpd="sng" w="9525">
            <a:solidFill>
              <a:schemeClr val="dk2"/>
            </a:solidFill>
            <a:prstDash val="solid"/>
            <a:round/>
            <a:headEnd len="med" w="med" type="none"/>
            <a:tailEnd len="med" w="med" type="triangle"/>
          </a:ln>
        </p:spPr>
      </p:cxnSp>
      <p:sp>
        <p:nvSpPr>
          <p:cNvPr id="149" name="Google Shape;149;p23"/>
          <p:cNvSpPr txBox="1"/>
          <p:nvPr/>
        </p:nvSpPr>
        <p:spPr>
          <a:xfrm>
            <a:off x="6948400" y="3247675"/>
            <a:ext cx="125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Update Tabu List</a:t>
            </a:r>
            <a:endParaRPr/>
          </a:p>
        </p:txBody>
      </p:sp>
      <p:sp>
        <p:nvSpPr>
          <p:cNvPr id="150" name="Google Shape;150;p23"/>
          <p:cNvSpPr txBox="1"/>
          <p:nvPr/>
        </p:nvSpPr>
        <p:spPr>
          <a:xfrm>
            <a:off x="4053325" y="4430200"/>
            <a:ext cx="2420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Menghilangkan elemen dalam tabu list</a:t>
            </a:r>
            <a:endParaRPr/>
          </a:p>
        </p:txBody>
      </p:sp>
      <p:cxnSp>
        <p:nvCxnSpPr>
          <p:cNvPr id="151" name="Google Shape;151;p23"/>
          <p:cNvCxnSpPr/>
          <p:nvPr/>
        </p:nvCxnSpPr>
        <p:spPr>
          <a:xfrm rot="10800000">
            <a:off x="2081650" y="4077550"/>
            <a:ext cx="1910100" cy="472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a:t>
            </a:r>
            <a:endParaRPr/>
          </a:p>
        </p:txBody>
      </p:sp>
      <p:pic>
        <p:nvPicPr>
          <p:cNvPr id="157" name="Google Shape;157;p24"/>
          <p:cNvPicPr preferRelativeResize="0"/>
          <p:nvPr/>
        </p:nvPicPr>
        <p:blipFill>
          <a:blip r:embed="rId3">
            <a:alphaModFix/>
          </a:blip>
          <a:stretch>
            <a:fillRect/>
          </a:stretch>
        </p:blipFill>
        <p:spPr>
          <a:xfrm>
            <a:off x="223925" y="1127200"/>
            <a:ext cx="5323691" cy="3820976"/>
          </a:xfrm>
          <a:prstGeom prst="rect">
            <a:avLst/>
          </a:prstGeom>
          <a:noFill/>
          <a:ln>
            <a:noFill/>
          </a:ln>
        </p:spPr>
      </p:pic>
      <p:sp>
        <p:nvSpPr>
          <p:cNvPr id="158" name="Google Shape;158;p24"/>
          <p:cNvSpPr/>
          <p:nvPr/>
        </p:nvSpPr>
        <p:spPr>
          <a:xfrm>
            <a:off x="2024500" y="3068925"/>
            <a:ext cx="1130400" cy="186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4"/>
          <p:cNvSpPr txBox="1"/>
          <p:nvPr/>
        </p:nvSpPr>
        <p:spPr>
          <a:xfrm>
            <a:off x="5901800" y="2953750"/>
            <a:ext cx="2804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Skor cukup tinggi, dan bisa dikatakan pemilihan kedua lokasi ini, hasilnya cukup baik</a:t>
            </a:r>
            <a:endParaRPr/>
          </a:p>
        </p:txBody>
      </p:sp>
      <p:cxnSp>
        <p:nvCxnSpPr>
          <p:cNvPr id="160" name="Google Shape;160;p24"/>
          <p:cNvCxnSpPr/>
          <p:nvPr/>
        </p:nvCxnSpPr>
        <p:spPr>
          <a:xfrm>
            <a:off x="3244350" y="3204850"/>
            <a:ext cx="2568000" cy="171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AutoNum type="arabicPeriod"/>
            </a:pPr>
            <a:r>
              <a:rPr lang="en"/>
              <a:t>Dipilih 2 lokasi</a:t>
            </a:r>
            <a:endParaRPr/>
          </a:p>
          <a:p>
            <a:pPr indent="-334327" lvl="0" marL="457200" rtl="0" algn="l">
              <a:spcBef>
                <a:spcPts val="0"/>
              </a:spcBef>
              <a:spcAft>
                <a:spcPts val="0"/>
              </a:spcAft>
              <a:buSzPct val="100000"/>
              <a:buAutoNum type="arabicPeriod"/>
            </a:pPr>
            <a:r>
              <a:rPr lang="en"/>
              <a:t>Lokasi harus bebas macet dan banjir (ideal) → dijadikan prioritas 1</a:t>
            </a:r>
            <a:endParaRPr/>
          </a:p>
          <a:p>
            <a:pPr indent="-334327" lvl="0" marL="457200" rtl="0" algn="l">
              <a:spcBef>
                <a:spcPts val="0"/>
              </a:spcBef>
              <a:spcAft>
                <a:spcPts val="0"/>
              </a:spcAft>
              <a:buSzPct val="100000"/>
              <a:buAutoNum type="arabicPeriod"/>
            </a:pPr>
            <a:r>
              <a:rPr lang="en"/>
              <a:t>Bila non-ideal, pilih yang macet, namun tidak banjir → dijadikan prioritas 2</a:t>
            </a:r>
            <a:endParaRPr/>
          </a:p>
          <a:p>
            <a:pPr indent="-334327" lvl="0" marL="457200" rtl="0" algn="l">
              <a:spcBef>
                <a:spcPts val="0"/>
              </a:spcBef>
              <a:spcAft>
                <a:spcPts val="0"/>
              </a:spcAft>
              <a:buSzPct val="100000"/>
              <a:buAutoNum type="arabicPeriod"/>
            </a:pPr>
            <a:r>
              <a:rPr lang="en"/>
              <a:t>Setiap lokasi memiliki bobot permintaan → dijadikan prioritas 3</a:t>
            </a:r>
            <a:endParaRPr/>
          </a:p>
          <a:p>
            <a:pPr indent="-334327" lvl="0" marL="457200" rtl="0" algn="l">
              <a:spcBef>
                <a:spcPts val="0"/>
              </a:spcBef>
              <a:spcAft>
                <a:spcPts val="0"/>
              </a:spcAft>
              <a:buSzPct val="100000"/>
              <a:buAutoNum type="arabicPeriod"/>
            </a:pPr>
            <a:r>
              <a:rPr lang="en"/>
              <a:t>Dan setiap lokasi memiliki keterjangkauan dengan lokasi lain. Bila terjangkau skornya 1, bila tidak skornya 0.</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Dari informasi ini, dapat dibuat variabel yang akan dioptimasi: lokasi 1 dan lokasi 2</a:t>
            </a:r>
            <a:endParaRPr/>
          </a:p>
          <a:p>
            <a:pPr indent="0" lvl="0" marL="0" rtl="0" algn="l">
              <a:spcBef>
                <a:spcPts val="1200"/>
              </a:spcBef>
              <a:spcAft>
                <a:spcPts val="0"/>
              </a:spcAft>
              <a:buClr>
                <a:schemeClr val="dk1"/>
              </a:buClr>
              <a:buSzPct val="61111"/>
              <a:buFont typeface="Arial"/>
              <a:buNone/>
            </a:pPr>
            <a:r>
              <a:rPr lang="en"/>
              <a:t>Skor lokasi dihitung dari: skor lokasi * 1 + tidak macet * 2 + tidak banjir * 3</a:t>
            </a:r>
            <a:endParaRPr/>
          </a:p>
          <a:p>
            <a:pPr indent="0" lvl="0" marL="0" rtl="0" algn="l">
              <a:spcBef>
                <a:spcPts val="1200"/>
              </a:spcBef>
              <a:spcAft>
                <a:spcPts val="1200"/>
              </a:spcAft>
              <a:buNone/>
            </a:pPr>
            <a:r>
              <a:rPr lang="en"/>
              <a:t>Objective Function : skor lokasi 1 x skor lokasi 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Keuntungan dan Kerugian Algoritma Tabu Search</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Keuntungan:</a:t>
            </a:r>
            <a:endParaRPr/>
          </a:p>
          <a:p>
            <a:pPr indent="-342900" lvl="0" marL="457200" rtl="0" algn="l">
              <a:spcBef>
                <a:spcPts val="1200"/>
              </a:spcBef>
              <a:spcAft>
                <a:spcPts val="0"/>
              </a:spcAft>
              <a:buSzPts val="1800"/>
              <a:buAutoNum type="arabicPeriod"/>
            </a:pPr>
            <a:r>
              <a:rPr lang="en"/>
              <a:t>Menerima solusi yang non-improving, saat dia keluar dari optimum lokal</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Kerugian:</a:t>
            </a:r>
            <a:endParaRPr/>
          </a:p>
          <a:p>
            <a:pPr indent="-342900" lvl="0" marL="457200" rtl="0" algn="l">
              <a:spcBef>
                <a:spcPts val="1200"/>
              </a:spcBef>
              <a:spcAft>
                <a:spcPts val="0"/>
              </a:spcAft>
              <a:buSzPts val="1800"/>
              <a:buAutoNum type="arabicPeriod"/>
            </a:pPr>
            <a:r>
              <a:rPr lang="en"/>
              <a:t>Iterasi bisa sangat banyak, tergantung stopping criteria</a:t>
            </a:r>
            <a:endParaRPr/>
          </a:p>
          <a:p>
            <a:pPr indent="-342900" lvl="0" marL="457200" rtl="0" algn="l">
              <a:spcBef>
                <a:spcPts val="0"/>
              </a:spcBef>
              <a:spcAft>
                <a:spcPts val="0"/>
              </a:spcAft>
              <a:buSzPts val="1800"/>
              <a:buAutoNum type="arabicPeriod"/>
            </a:pPr>
            <a:r>
              <a:rPr lang="en"/>
              <a:t>Global optimum bisa jadi tidak diperoleh, tergantung parameter (stopping criteria, tabu tenure, dan aspiration criteria)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Tabu Search Algorithm</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Buat solusi awal (berarti buat random number) dari lokasi 1 dan lokasi 2</a:t>
            </a:r>
            <a:endParaRPr/>
          </a:p>
          <a:p>
            <a:pPr indent="-342900" lvl="0" marL="457200" rtl="0" algn="l">
              <a:spcBef>
                <a:spcPts val="0"/>
              </a:spcBef>
              <a:spcAft>
                <a:spcPts val="0"/>
              </a:spcAft>
              <a:buSzPts val="1800"/>
              <a:buAutoNum type="arabicPeriod"/>
            </a:pPr>
            <a:r>
              <a:rPr lang="en"/>
              <a:t>Buat lokasi 1 (k) + 1, dan lokasi 2 (l) + 1 atau -1, untuk kita mencari skor tetangga</a:t>
            </a:r>
            <a:endParaRPr/>
          </a:p>
          <a:p>
            <a:pPr indent="-342900" lvl="0" marL="457200" rtl="0" algn="l">
              <a:spcBef>
                <a:spcPts val="0"/>
              </a:spcBef>
              <a:spcAft>
                <a:spcPts val="0"/>
              </a:spcAft>
              <a:buSzPts val="1800"/>
              <a:buAutoNum type="arabicPeriod"/>
            </a:pPr>
            <a:r>
              <a:rPr lang="en"/>
              <a:t>Sortir, pasangan dua lokasi dengan objective function tertinggi akan di update ke tabu list</a:t>
            </a:r>
            <a:endParaRPr/>
          </a:p>
          <a:p>
            <a:pPr indent="-342900" lvl="0" marL="457200" rtl="0" algn="l">
              <a:spcBef>
                <a:spcPts val="0"/>
              </a:spcBef>
              <a:spcAft>
                <a:spcPts val="0"/>
              </a:spcAft>
              <a:buSzPts val="1800"/>
              <a:buAutoNum type="arabicPeriod"/>
            </a:pPr>
            <a:r>
              <a:rPr lang="en"/>
              <a:t>Ketika stopping criteria sudah sampai, stop. Bila tidak, iterasi step 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Perhitungan Skor Lokasi</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Keterjangkauan masing2 lokasi * Bobot Permintaan</a:t>
            </a:r>
            <a:endParaRPr/>
          </a:p>
        </p:txBody>
      </p:sp>
      <p:pic>
        <p:nvPicPr>
          <p:cNvPr id="80" name="Google Shape;80;p17"/>
          <p:cNvPicPr preferRelativeResize="0"/>
          <p:nvPr/>
        </p:nvPicPr>
        <p:blipFill>
          <a:blip r:embed="rId3">
            <a:alphaModFix/>
          </a:blip>
          <a:stretch>
            <a:fillRect/>
          </a:stretch>
        </p:blipFill>
        <p:spPr>
          <a:xfrm>
            <a:off x="518046" y="1683146"/>
            <a:ext cx="4375074" cy="793725"/>
          </a:xfrm>
          <a:prstGeom prst="rect">
            <a:avLst/>
          </a:prstGeom>
          <a:noFill/>
          <a:ln>
            <a:noFill/>
          </a:ln>
        </p:spPr>
      </p:pic>
      <p:pic>
        <p:nvPicPr>
          <p:cNvPr id="81" name="Google Shape;81;p17"/>
          <p:cNvPicPr preferRelativeResize="0"/>
          <p:nvPr/>
        </p:nvPicPr>
        <p:blipFill>
          <a:blip r:embed="rId4">
            <a:alphaModFix/>
          </a:blip>
          <a:stretch>
            <a:fillRect/>
          </a:stretch>
        </p:blipFill>
        <p:spPr>
          <a:xfrm>
            <a:off x="1033075" y="2757750"/>
            <a:ext cx="2645755" cy="2108925"/>
          </a:xfrm>
          <a:prstGeom prst="rect">
            <a:avLst/>
          </a:prstGeom>
          <a:noFill/>
          <a:ln>
            <a:noFill/>
          </a:ln>
        </p:spPr>
      </p:pic>
      <p:sp>
        <p:nvSpPr>
          <p:cNvPr id="82" name="Google Shape;82;p17"/>
          <p:cNvSpPr txBox="1"/>
          <p:nvPr/>
        </p:nvSpPr>
        <p:spPr>
          <a:xfrm>
            <a:off x="3755700" y="3784300"/>
            <a:ext cx="422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x</a:t>
            </a:r>
            <a:endParaRPr/>
          </a:p>
        </p:txBody>
      </p:sp>
      <p:pic>
        <p:nvPicPr>
          <p:cNvPr id="83" name="Google Shape;83;p17"/>
          <p:cNvPicPr preferRelativeResize="0"/>
          <p:nvPr/>
        </p:nvPicPr>
        <p:blipFill>
          <a:blip r:embed="rId5">
            <a:alphaModFix/>
          </a:blip>
          <a:stretch>
            <a:fillRect/>
          </a:stretch>
        </p:blipFill>
        <p:spPr>
          <a:xfrm>
            <a:off x="4177811" y="3611800"/>
            <a:ext cx="4280933" cy="572700"/>
          </a:xfrm>
          <a:prstGeom prst="rect">
            <a:avLst/>
          </a:prstGeom>
          <a:noFill/>
          <a:ln>
            <a:noFill/>
          </a:ln>
        </p:spPr>
      </p:pic>
      <p:sp>
        <p:nvSpPr>
          <p:cNvPr id="84" name="Google Shape;84;p17"/>
          <p:cNvSpPr txBox="1"/>
          <p:nvPr/>
        </p:nvSpPr>
        <p:spPr>
          <a:xfrm>
            <a:off x="7192450" y="4270775"/>
            <a:ext cx="12663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t>(transposed)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Skor masing-masing wilayah</a:t>
            </a:r>
            <a:endParaRPr/>
          </a:p>
        </p:txBody>
      </p:sp>
      <p:pic>
        <p:nvPicPr>
          <p:cNvPr id="90" name="Google Shape;90;p18"/>
          <p:cNvPicPr preferRelativeResize="0"/>
          <p:nvPr/>
        </p:nvPicPr>
        <p:blipFill>
          <a:blip r:embed="rId3">
            <a:alphaModFix/>
          </a:blip>
          <a:stretch>
            <a:fillRect/>
          </a:stretch>
        </p:blipFill>
        <p:spPr>
          <a:xfrm>
            <a:off x="138075" y="2479625"/>
            <a:ext cx="4410075" cy="1809750"/>
          </a:xfrm>
          <a:prstGeom prst="rect">
            <a:avLst/>
          </a:prstGeom>
          <a:noFill/>
          <a:ln>
            <a:noFill/>
          </a:ln>
        </p:spPr>
      </p:pic>
      <p:sp>
        <p:nvSpPr>
          <p:cNvPr id="91" name="Google Shape;91;p18"/>
          <p:cNvSpPr txBox="1"/>
          <p:nvPr/>
        </p:nvSpPr>
        <p:spPr>
          <a:xfrm rot="-2700000">
            <a:off x="3090641" y="1560491"/>
            <a:ext cx="1675419" cy="338563"/>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Didapat dari sebelumnya</a:t>
            </a:r>
            <a:endParaRPr sz="1000"/>
          </a:p>
        </p:txBody>
      </p:sp>
      <p:sp>
        <p:nvSpPr>
          <p:cNvPr id="92" name="Google Shape;92;p18"/>
          <p:cNvSpPr txBox="1"/>
          <p:nvPr/>
        </p:nvSpPr>
        <p:spPr>
          <a:xfrm>
            <a:off x="3297825" y="2611500"/>
            <a:ext cx="42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*1</a:t>
            </a:r>
            <a:endParaRPr>
              <a:solidFill>
                <a:srgbClr val="FF0000"/>
              </a:solidFill>
            </a:endParaRPr>
          </a:p>
        </p:txBody>
      </p:sp>
      <p:sp>
        <p:nvSpPr>
          <p:cNvPr id="93" name="Google Shape;93;p18"/>
          <p:cNvSpPr txBox="1"/>
          <p:nvPr/>
        </p:nvSpPr>
        <p:spPr>
          <a:xfrm>
            <a:off x="4211100" y="2611500"/>
            <a:ext cx="42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*3</a:t>
            </a:r>
            <a:endParaRPr>
              <a:solidFill>
                <a:srgbClr val="FF0000"/>
              </a:solidFill>
            </a:endParaRPr>
          </a:p>
        </p:txBody>
      </p:sp>
      <p:sp>
        <p:nvSpPr>
          <p:cNvPr id="94" name="Google Shape;94;p18"/>
          <p:cNvSpPr txBox="1"/>
          <p:nvPr/>
        </p:nvSpPr>
        <p:spPr>
          <a:xfrm>
            <a:off x="3781800" y="2611500"/>
            <a:ext cx="42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*2</a:t>
            </a:r>
            <a:endParaRPr>
              <a:solidFill>
                <a:srgbClr val="FF0000"/>
              </a:solidFill>
            </a:endParaRPr>
          </a:p>
        </p:txBody>
      </p:sp>
      <p:pic>
        <p:nvPicPr>
          <p:cNvPr id="95" name="Google Shape;95;p18"/>
          <p:cNvPicPr preferRelativeResize="0"/>
          <p:nvPr/>
        </p:nvPicPr>
        <p:blipFill>
          <a:blip r:embed="rId4">
            <a:alphaModFix/>
          </a:blip>
          <a:stretch>
            <a:fillRect/>
          </a:stretch>
        </p:blipFill>
        <p:spPr>
          <a:xfrm>
            <a:off x="5129775" y="2266550"/>
            <a:ext cx="3866848" cy="1963300"/>
          </a:xfrm>
          <a:prstGeom prst="rect">
            <a:avLst/>
          </a:prstGeom>
          <a:noFill/>
          <a:ln>
            <a:noFill/>
          </a:ln>
        </p:spPr>
      </p:pic>
      <p:cxnSp>
        <p:nvCxnSpPr>
          <p:cNvPr id="96" name="Google Shape;96;p18"/>
          <p:cNvCxnSpPr/>
          <p:nvPr/>
        </p:nvCxnSpPr>
        <p:spPr>
          <a:xfrm>
            <a:off x="4757200" y="3290700"/>
            <a:ext cx="2361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Parameter Tabu Search</a:t>
            </a:r>
            <a:endParaRPr/>
          </a:p>
        </p:txBody>
      </p:sp>
      <p:pic>
        <p:nvPicPr>
          <p:cNvPr id="102" name="Google Shape;102;p19"/>
          <p:cNvPicPr preferRelativeResize="0"/>
          <p:nvPr/>
        </p:nvPicPr>
        <p:blipFill>
          <a:blip r:embed="rId3">
            <a:alphaModFix/>
          </a:blip>
          <a:stretch>
            <a:fillRect/>
          </a:stretch>
        </p:blipFill>
        <p:spPr>
          <a:xfrm>
            <a:off x="610250" y="1747650"/>
            <a:ext cx="2667000" cy="933450"/>
          </a:xfrm>
          <a:prstGeom prst="rect">
            <a:avLst/>
          </a:prstGeom>
          <a:noFill/>
          <a:ln>
            <a:noFill/>
          </a:ln>
        </p:spPr>
      </p:pic>
      <p:sp>
        <p:nvSpPr>
          <p:cNvPr id="103" name="Google Shape;103;p19"/>
          <p:cNvSpPr txBox="1"/>
          <p:nvPr/>
        </p:nvSpPr>
        <p:spPr>
          <a:xfrm>
            <a:off x="3684125" y="1074888"/>
            <a:ext cx="3305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Dipilih stopping criteria 200 kali iterasi. Lebih banyak lebih baik untuk kasus ini</a:t>
            </a:r>
            <a:endParaRPr/>
          </a:p>
        </p:txBody>
      </p:sp>
      <p:sp>
        <p:nvSpPr>
          <p:cNvPr id="104" name="Google Shape;104;p19"/>
          <p:cNvSpPr txBox="1"/>
          <p:nvPr/>
        </p:nvSpPr>
        <p:spPr>
          <a:xfrm>
            <a:off x="3950975" y="2305650"/>
            <a:ext cx="3305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Tabu Tenure adalah lamanya suatu elemen akan berada dalam list tabu sebelum akan hilang. Tabu Tenure terlalu kecil, akan membuat iterasi cepat melupakan solusi sebelumnya. Terlalu besar, akan membuat iterasi tidak dapat mencari tetangga (kecuali ada aspiration criteria)</a:t>
            </a:r>
            <a:endParaRPr/>
          </a:p>
        </p:txBody>
      </p:sp>
      <p:sp>
        <p:nvSpPr>
          <p:cNvPr id="105" name="Google Shape;105;p19"/>
          <p:cNvSpPr txBox="1"/>
          <p:nvPr/>
        </p:nvSpPr>
        <p:spPr>
          <a:xfrm>
            <a:off x="769750" y="3988925"/>
            <a:ext cx="3305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Jumlah loop = 100</a:t>
            </a:r>
            <a:endParaRPr/>
          </a:p>
          <a:p>
            <a:pPr indent="0" lvl="0" marL="0" rtl="0" algn="l">
              <a:spcBef>
                <a:spcPts val="0"/>
              </a:spcBef>
              <a:spcAft>
                <a:spcPts val="0"/>
              </a:spcAft>
              <a:buNone/>
            </a:pPr>
            <a:r>
              <a:rPr lang="en"/>
              <a:t>Permintaan dosen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Variabel</a:t>
            </a:r>
            <a:endParaRPr/>
          </a:p>
        </p:txBody>
      </p:sp>
      <p:pic>
        <p:nvPicPr>
          <p:cNvPr id="111" name="Google Shape;111;p20"/>
          <p:cNvPicPr preferRelativeResize="0"/>
          <p:nvPr/>
        </p:nvPicPr>
        <p:blipFill>
          <a:blip r:embed="rId3">
            <a:alphaModFix/>
          </a:blip>
          <a:stretch>
            <a:fillRect/>
          </a:stretch>
        </p:blipFill>
        <p:spPr>
          <a:xfrm>
            <a:off x="159550" y="1134375"/>
            <a:ext cx="7546225" cy="3820975"/>
          </a:xfrm>
          <a:prstGeom prst="rect">
            <a:avLst/>
          </a:prstGeom>
          <a:noFill/>
          <a:ln>
            <a:noFill/>
          </a:ln>
        </p:spPr>
      </p:pic>
      <p:cxnSp>
        <p:nvCxnSpPr>
          <p:cNvPr id="112" name="Google Shape;112;p20"/>
          <p:cNvCxnSpPr/>
          <p:nvPr/>
        </p:nvCxnSpPr>
        <p:spPr>
          <a:xfrm flipH="1">
            <a:off x="3782650" y="815525"/>
            <a:ext cx="624000" cy="1080900"/>
          </a:xfrm>
          <a:prstGeom prst="straightConnector1">
            <a:avLst/>
          </a:prstGeom>
          <a:noFill/>
          <a:ln cap="flat" cmpd="sng" w="9525">
            <a:solidFill>
              <a:schemeClr val="dk2"/>
            </a:solidFill>
            <a:prstDash val="solid"/>
            <a:round/>
            <a:headEnd len="med" w="med" type="none"/>
            <a:tailEnd len="med" w="med" type="triangle"/>
          </a:ln>
        </p:spPr>
      </p:cxnSp>
      <p:sp>
        <p:nvSpPr>
          <p:cNvPr id="113" name="Google Shape;113;p20"/>
          <p:cNvSpPr txBox="1"/>
          <p:nvPr/>
        </p:nvSpPr>
        <p:spPr>
          <a:xfrm>
            <a:off x="4084750" y="486450"/>
            <a:ext cx="155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Solusi awal</a:t>
            </a:r>
            <a:endParaRPr/>
          </a:p>
        </p:txBody>
      </p:sp>
      <p:sp>
        <p:nvSpPr>
          <p:cNvPr id="114" name="Google Shape;114;p20"/>
          <p:cNvSpPr txBox="1"/>
          <p:nvPr/>
        </p:nvSpPr>
        <p:spPr>
          <a:xfrm>
            <a:off x="5465575" y="486450"/>
            <a:ext cx="184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Skor solusi 2 lokasi</a:t>
            </a:r>
            <a:endParaRPr/>
          </a:p>
        </p:txBody>
      </p:sp>
      <p:cxnSp>
        <p:nvCxnSpPr>
          <p:cNvPr id="115" name="Google Shape;115;p20"/>
          <p:cNvCxnSpPr/>
          <p:nvPr/>
        </p:nvCxnSpPr>
        <p:spPr>
          <a:xfrm flipH="1">
            <a:off x="5387250" y="886650"/>
            <a:ext cx="624000" cy="1080900"/>
          </a:xfrm>
          <a:prstGeom prst="straightConnector1">
            <a:avLst/>
          </a:prstGeom>
          <a:noFill/>
          <a:ln cap="flat" cmpd="sng" w="9525">
            <a:solidFill>
              <a:schemeClr val="dk2"/>
            </a:solidFill>
            <a:prstDash val="solid"/>
            <a:round/>
            <a:headEnd len="med" w="med" type="none"/>
            <a:tailEnd len="med" w="med" type="triangle"/>
          </a:ln>
        </p:spPr>
      </p:cxnSp>
      <p:cxnSp>
        <p:nvCxnSpPr>
          <p:cNvPr id="116" name="Google Shape;116;p20"/>
          <p:cNvCxnSpPr/>
          <p:nvPr/>
        </p:nvCxnSpPr>
        <p:spPr>
          <a:xfrm rot="10800000">
            <a:off x="3297900" y="2239125"/>
            <a:ext cx="1244700" cy="321900"/>
          </a:xfrm>
          <a:prstGeom prst="straightConnector1">
            <a:avLst/>
          </a:prstGeom>
          <a:noFill/>
          <a:ln cap="flat" cmpd="sng" w="9525">
            <a:solidFill>
              <a:schemeClr val="dk2"/>
            </a:solidFill>
            <a:prstDash val="solid"/>
            <a:round/>
            <a:headEnd len="med" w="med" type="none"/>
            <a:tailEnd len="med" w="med" type="triangle"/>
          </a:ln>
        </p:spPr>
      </p:cxnSp>
      <p:sp>
        <p:nvSpPr>
          <p:cNvPr id="117" name="Google Shape;117;p20"/>
          <p:cNvSpPr txBox="1"/>
          <p:nvPr/>
        </p:nvSpPr>
        <p:spPr>
          <a:xfrm>
            <a:off x="4637900" y="2371650"/>
            <a:ext cx="240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Skor solusi saat iterasi ini</a:t>
            </a:r>
            <a:endParaRPr/>
          </a:p>
        </p:txBody>
      </p:sp>
      <p:cxnSp>
        <p:nvCxnSpPr>
          <p:cNvPr id="118" name="Google Shape;118;p20"/>
          <p:cNvCxnSpPr/>
          <p:nvPr/>
        </p:nvCxnSpPr>
        <p:spPr>
          <a:xfrm rot="10800000">
            <a:off x="1817100" y="2453650"/>
            <a:ext cx="3927300" cy="565200"/>
          </a:xfrm>
          <a:prstGeom prst="straightConnector1">
            <a:avLst/>
          </a:prstGeom>
          <a:noFill/>
          <a:ln cap="flat" cmpd="sng" w="9525">
            <a:solidFill>
              <a:schemeClr val="dk2"/>
            </a:solidFill>
            <a:prstDash val="solid"/>
            <a:round/>
            <a:headEnd len="med" w="med" type="none"/>
            <a:tailEnd len="med" w="med" type="triangle"/>
          </a:ln>
        </p:spPr>
      </p:cxnSp>
      <p:sp>
        <p:nvSpPr>
          <p:cNvPr id="119" name="Google Shape;119;p20"/>
          <p:cNvSpPr txBox="1"/>
          <p:nvPr/>
        </p:nvSpPr>
        <p:spPr>
          <a:xfrm>
            <a:off x="5744400" y="2844763"/>
            <a:ext cx="2408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 Lokasi dan </a:t>
            </a:r>
            <a:r>
              <a:rPr lang="en"/>
              <a:t>Skor terbaik saat loop ini</a:t>
            </a:r>
            <a:endParaRPr/>
          </a:p>
        </p:txBody>
      </p:sp>
      <p:sp>
        <p:nvSpPr>
          <p:cNvPr id="120" name="Google Shape;120;p20"/>
          <p:cNvSpPr txBox="1"/>
          <p:nvPr/>
        </p:nvSpPr>
        <p:spPr>
          <a:xfrm>
            <a:off x="3929525" y="3812700"/>
            <a:ext cx="2694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Tabu List, setiap lokal maksimal akan masuk ke list ini (dan akan hilang nantinya sesuai tabu tenure)</a:t>
            </a:r>
            <a:endParaRPr/>
          </a:p>
        </p:txBody>
      </p:sp>
      <p:cxnSp>
        <p:nvCxnSpPr>
          <p:cNvPr id="121" name="Google Shape;121;p20"/>
          <p:cNvCxnSpPr/>
          <p:nvPr/>
        </p:nvCxnSpPr>
        <p:spPr>
          <a:xfrm rot="10800000">
            <a:off x="1817050" y="2832975"/>
            <a:ext cx="2267700" cy="1065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Variabel 2</a:t>
            </a:r>
            <a:endParaRPr/>
          </a:p>
        </p:txBody>
      </p:sp>
      <p:pic>
        <p:nvPicPr>
          <p:cNvPr id="127" name="Google Shape;127;p21"/>
          <p:cNvPicPr preferRelativeResize="0"/>
          <p:nvPr/>
        </p:nvPicPr>
        <p:blipFill>
          <a:blip r:embed="rId3">
            <a:alphaModFix/>
          </a:blip>
          <a:stretch>
            <a:fillRect/>
          </a:stretch>
        </p:blipFill>
        <p:spPr>
          <a:xfrm>
            <a:off x="311700" y="1127225"/>
            <a:ext cx="3702911" cy="3820975"/>
          </a:xfrm>
          <a:prstGeom prst="rect">
            <a:avLst/>
          </a:prstGeom>
          <a:noFill/>
          <a:ln>
            <a:noFill/>
          </a:ln>
        </p:spPr>
      </p:pic>
      <p:graphicFrame>
        <p:nvGraphicFramePr>
          <p:cNvPr id="128" name="Google Shape;128;p21"/>
          <p:cNvGraphicFramePr/>
          <p:nvPr/>
        </p:nvGraphicFramePr>
        <p:xfrm>
          <a:off x="5019375" y="1810650"/>
          <a:ext cx="3000000" cy="3000000"/>
        </p:xfrm>
        <a:graphic>
          <a:graphicData uri="http://schemas.openxmlformats.org/drawingml/2006/table">
            <a:tbl>
              <a:tblPr>
                <a:noFill/>
                <a:tableStyleId>{E4371C77-87B2-499E-ADA2-717D7ACBFAA9}</a:tableStyleId>
              </a:tblPr>
              <a:tblGrid>
                <a:gridCol w="1057375"/>
                <a:gridCol w="1057375"/>
                <a:gridCol w="1057375"/>
              </a:tblGrid>
              <a:tr h="886125">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rPr>
                        <a:t>New Solution 3</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r h="886125">
                <a:tc>
                  <a:txBody>
                    <a:bodyPr/>
                    <a:lstStyle/>
                    <a:p>
                      <a:pPr indent="0" lvl="0" marL="0" rtl="0" algn="ctr">
                        <a:spcBef>
                          <a:spcPts val="0"/>
                        </a:spcBef>
                        <a:spcAft>
                          <a:spcPts val="0"/>
                        </a:spcAft>
                        <a:buClr>
                          <a:schemeClr val="dk1"/>
                        </a:buClr>
                        <a:buSzPts val="1100"/>
                        <a:buFont typeface="Arial"/>
                        <a:buNone/>
                      </a:pPr>
                      <a:r>
                        <a:rPr lang="en">
                          <a:solidFill>
                            <a:schemeClr val="dk1"/>
                          </a:solidFill>
                        </a:rPr>
                        <a:t>New Solution 1</a:t>
                      </a:r>
                      <a:endParaRPr/>
                    </a:p>
                  </a:txBody>
                  <a:tcPr marT="91425" marB="91425" marR="91425" marL="91425" anchor="ctr"/>
                </a:tc>
                <a:tc>
                  <a:txBody>
                    <a:bodyPr/>
                    <a:lstStyle/>
                    <a:p>
                      <a:pPr indent="0" lvl="0" marL="0" rtl="0" algn="ctr">
                        <a:spcBef>
                          <a:spcPts val="0"/>
                        </a:spcBef>
                        <a:spcAft>
                          <a:spcPts val="0"/>
                        </a:spcAft>
                        <a:buNone/>
                      </a:pPr>
                      <a:r>
                        <a:rPr lang="en"/>
                        <a:t>Lokal Maks</a:t>
                      </a:r>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rPr>
                        <a:t>New Solution 2</a:t>
                      </a:r>
                      <a:endParaRPr/>
                    </a:p>
                  </a:txBody>
                  <a:tcPr marT="91425" marB="91425" marR="91425" marL="91425" anchor="ctr"/>
                </a:tc>
              </a:tr>
              <a:tr h="886125">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a:solidFill>
                            <a:schemeClr val="dk1"/>
                          </a:solidFill>
                        </a:rPr>
                        <a:t>New Solution 4</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bl>
          </a:graphicData>
        </a:graphic>
      </p:graphicFrame>
      <p:sp>
        <p:nvSpPr>
          <p:cNvPr id="129" name="Google Shape;129;p21"/>
          <p:cNvSpPr txBox="1"/>
          <p:nvPr/>
        </p:nvSpPr>
        <p:spPr>
          <a:xfrm>
            <a:off x="5300900" y="899300"/>
            <a:ext cx="273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Pencarian skor tetangga</a:t>
            </a:r>
            <a:endParaRPr b="1"/>
          </a:p>
        </p:txBody>
      </p:sp>
      <p:sp>
        <p:nvSpPr>
          <p:cNvPr id="130" name="Google Shape;130;p21"/>
          <p:cNvSpPr txBox="1"/>
          <p:nvPr/>
        </p:nvSpPr>
        <p:spPr>
          <a:xfrm rot="-5400000">
            <a:off x="3870125" y="2939738"/>
            <a:ext cx="1516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Lokasi 1</a:t>
            </a:r>
            <a:endParaRPr/>
          </a:p>
        </p:txBody>
      </p:sp>
      <p:sp>
        <p:nvSpPr>
          <p:cNvPr id="131" name="Google Shape;131;p21"/>
          <p:cNvSpPr txBox="1"/>
          <p:nvPr/>
        </p:nvSpPr>
        <p:spPr>
          <a:xfrm>
            <a:off x="5847188" y="1299488"/>
            <a:ext cx="1516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Lokasi 2</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