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0" r:id="rId2"/>
    <p:sldMasterId id="2147483656" r:id="rId3"/>
  </p:sldMasterIdLst>
  <p:notesMasterIdLst>
    <p:notesMasterId r:id="rId47"/>
  </p:notesMasterIdLst>
  <p:handoutMasterIdLst>
    <p:handoutMasterId r:id="rId48"/>
  </p:handoutMasterIdLst>
  <p:sldIdLst>
    <p:sldId id="863" r:id="rId4"/>
    <p:sldId id="868" r:id="rId5"/>
    <p:sldId id="1149" r:id="rId6"/>
    <p:sldId id="1140" r:id="rId7"/>
    <p:sldId id="1216" r:id="rId8"/>
    <p:sldId id="1208" r:id="rId9"/>
    <p:sldId id="1209" r:id="rId10"/>
    <p:sldId id="1210" r:id="rId11"/>
    <p:sldId id="1191" r:id="rId12"/>
    <p:sldId id="1189" r:id="rId13"/>
    <p:sldId id="1196" r:id="rId14"/>
    <p:sldId id="1167" r:id="rId15"/>
    <p:sldId id="1217" r:id="rId16"/>
    <p:sldId id="1166" r:id="rId17"/>
    <p:sldId id="1146" r:id="rId18"/>
    <p:sldId id="1150" r:id="rId19"/>
    <p:sldId id="1151" r:id="rId20"/>
    <p:sldId id="1206" r:id="rId21"/>
    <p:sldId id="1207" r:id="rId22"/>
    <p:sldId id="1154" r:id="rId23"/>
    <p:sldId id="1155" r:id="rId24"/>
    <p:sldId id="1205" r:id="rId25"/>
    <p:sldId id="1198" r:id="rId26"/>
    <p:sldId id="1203" r:id="rId27"/>
    <p:sldId id="1169" r:id="rId28"/>
    <p:sldId id="1174" r:id="rId29"/>
    <p:sldId id="1176" r:id="rId30"/>
    <p:sldId id="1171" r:id="rId31"/>
    <p:sldId id="1172" r:id="rId32"/>
    <p:sldId id="1173" r:id="rId33"/>
    <p:sldId id="1177" r:id="rId34"/>
    <p:sldId id="1178" r:id="rId35"/>
    <p:sldId id="1193" r:id="rId36"/>
    <p:sldId id="1194" r:id="rId37"/>
    <p:sldId id="1218" r:id="rId38"/>
    <p:sldId id="1219" r:id="rId39"/>
    <p:sldId id="1220" r:id="rId40"/>
    <p:sldId id="1221" r:id="rId41"/>
    <p:sldId id="1222" r:id="rId42"/>
    <p:sldId id="1223" r:id="rId43"/>
    <p:sldId id="1224" r:id="rId44"/>
    <p:sldId id="1225" r:id="rId45"/>
    <p:sldId id="1089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pos="2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FF0000"/>
    <a:srgbClr val="FFCC99"/>
    <a:srgbClr val="CCFFCC"/>
    <a:srgbClr val="FFCCCC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94622" autoAdjust="0"/>
  </p:normalViewPr>
  <p:slideViewPr>
    <p:cSldViewPr snapToGrid="0">
      <p:cViewPr varScale="1">
        <p:scale>
          <a:sx n="72" d="100"/>
          <a:sy n="72" d="100"/>
        </p:scale>
        <p:origin x="513" y="48"/>
      </p:cViewPr>
      <p:guideLst>
        <p:guide orient="horz" pos="1003"/>
        <p:guide pos="2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notesViewPr>
    <p:cSldViewPr snapToGrid="0">
      <p:cViewPr varScale="1">
        <p:scale>
          <a:sx n="53" d="100"/>
          <a:sy n="53" d="100"/>
        </p:scale>
        <p:origin x="-1266" y="-84"/>
      </p:cViewPr>
      <p:guideLst>
        <p:guide orient="horz" pos="2928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59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59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ED1708E9-E68A-47FF-9B71-DAC7791A2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3-26T02:49:02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3-26T02:49:02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3-26T02:49:02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3-26T02:49:02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5530"/>
            <a:ext cx="5608975" cy="418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6BB05DB-E575-4E98-A1AD-E81022B783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45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8CFD5B47-72FC-4353-9896-D05F12B6F284}" type="slidenum">
              <a:rPr lang="en-GB">
                <a:latin typeface="Arial" pitchFamily="34" charset="0"/>
              </a:rPr>
              <a:pPr algn="r" eaLnBrk="1" hangingPunct="1"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345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7AC53B10-2C32-492F-99A0-753DC067EE92}" type="slidenum">
              <a:rPr lang="en-GB">
                <a:latin typeface="Arial" panose="020B0604020202020204" pitchFamily="34" charset="0"/>
              </a:rPr>
              <a:pPr/>
              <a:t>6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05DB-E575-4E98-A1AD-E81022B783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5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05DB-E575-4E98-A1AD-E81022B7833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05DB-E575-4E98-A1AD-E81022B7833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2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05DB-E575-4E98-A1AD-E81022B7833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5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05DB-E575-4E98-A1AD-E81022B7833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3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FBDDE-ACD6-4720-B7F0-24B305027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D277F-29FB-48EC-BD2D-2838DA579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600200"/>
            <a:ext cx="2162175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600200"/>
            <a:ext cx="6334125" cy="342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D170A-38E6-4511-971F-BA6812878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C48CDF79-BE47-44BF-A538-6662A3EDA0C3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88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BE37A1C8-D33F-4ACE-BAB7-463E3424B75C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38697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F9E5C47-C7C9-4E13-B8D3-95BC022D3B21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5785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1C97870A-C09D-4056-9FD6-B5C561ED2F28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84842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06CF118-ECF0-49CD-A4F7-FE020B93DC55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356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83FF9030-9D33-4270-87C0-72A505FD5363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9511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5E7B46BD-9017-446A-9D5E-E233410BA958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5017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ECEFA48-CF35-43FD-A055-82B6EDDAC8A5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6170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9DD37-0884-4D4B-AAA3-4CF656451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D7340F50-2B43-42FD-982D-ECACF9151452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9287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2E32084A-18D0-4CAE-B99E-DBC4EB1A94AD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0412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2217B537-7BFE-43BF-A97A-F678FA59065A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86475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E3D48E58-DBAA-4A1E-8E63-B160C57C9F0E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725056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15B6615-5291-430C-8194-9F85E282AFC8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883920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D6C3ACDD-B124-46C1-A600-60DFC4C6E8CB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20356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1D7CA3CB-E27D-42D3-A9C9-791646366CF3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414151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4630B6BF-1021-41E2-94B9-B0DB0BD0D47B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5642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AC12A792-EDEF-4185-8E8D-AA39A8BD9FD8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756103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002BD598-BE1D-4DAB-85C3-A5471EBEE30C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4642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2BAC7-0A7A-48F9-84B9-14139F8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D37798C9-9A45-41BF-9F42-447BF7177AE0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57867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5D93C11E-80F8-4E47-8F97-5BF7D5FAC754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086851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7B5BF9E-8D7D-48E0-9B14-CE055F516A7E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79614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52E6EF71-15AF-4391-9608-CB168E8248C4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45214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60350"/>
            <a:ext cx="2152650" cy="62166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60350"/>
            <a:ext cx="6305550" cy="6216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AEC940EA-F3FE-40A1-9D35-F1DB8145A2B4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6079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05089-1764-4706-A47B-139C71CFF8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1D50-02A2-4E23-A145-98FC91F85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07F9B-7851-4F78-A082-1C2ACDB0D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FB70A-49A8-4BDD-B745-F36EC57AB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00552-3F6F-4301-AB76-93F279721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29E1E-5952-4B35-900F-6E70DD109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I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167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MU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2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fld id="{5425341E-3D8D-43E3-8270-0D3E6B18EA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4" descr="SI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3" descr="SM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0"/>
            <a:endParaRPr lang="en-US" smtClean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06966665-DECB-4808-847D-788AEAAC9FA1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rgbClr val="FFFFCC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I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MU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C85D6DE-CF61-416B-B159-5A977F498779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64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61150"/>
            <a:ext cx="365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rgbClr val="FFFFCC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644106" name="Text Box 10"/>
          <p:cNvSpPr txBox="1">
            <a:spLocks noChangeArrowheads="1"/>
          </p:cNvSpPr>
          <p:nvPr/>
        </p:nvSpPr>
        <p:spPr bwMode="auto">
          <a:xfrm>
            <a:off x="-19050" y="6661150"/>
            <a:ext cx="3654425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800" b="1">
                <a:solidFill>
                  <a:schemeClr val="bg1"/>
                </a:solidFill>
                <a:latin typeface="Tahoma" pitchFamily="34" charset="0"/>
                <a:ea typeface="SimSun" pitchFamily="2" charset="-122"/>
              </a:rPr>
              <a:t>IS201/2006-072/2 – Programming Fundamentals – V4.ppt</a:t>
            </a:r>
            <a:endParaRPr lang="en-US" sz="800" b="1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9BA8187D-F841-4A33-9954-E8F2D2CBDC84}" type="slidenum">
              <a:rPr lang="en-US">
                <a:latin typeface="Tahoma" pitchFamily="34" charset="0"/>
              </a:rPr>
              <a:pPr algn="r" eaLnBrk="1" hangingPunct="1"/>
              <a:t>1</a:t>
            </a:fld>
            <a:endParaRPr lang="en-US">
              <a:latin typeface="Tahoma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Object Oriented </a:t>
            </a:r>
            <a:br>
              <a:rPr lang="en-US" sz="4000" smtClean="0"/>
            </a:br>
            <a:r>
              <a:rPr lang="en-US" sz="4000" smtClean="0"/>
              <a:t>Application Development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165475"/>
            <a:ext cx="8610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Inheritance and Packaging</a:t>
            </a:r>
          </a:p>
          <a:p>
            <a:pPr eaLnBrk="1" hangingPunct="1"/>
            <a:r>
              <a:rPr lang="en-US" dirty="0" smtClean="0"/>
              <a:t>- Part I -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93738" y="4987925"/>
            <a:ext cx="42243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 b="1">
                <a:latin typeface="Bradley Hand ITC" pitchFamily="66" charset="0"/>
              </a:rPr>
              <a:t>Ability is what you are capable of doing.</a:t>
            </a:r>
          </a:p>
          <a:p>
            <a:pPr algn="l"/>
            <a:r>
              <a:rPr lang="en-US" sz="1600" b="1">
                <a:latin typeface="Bradley Hand ITC" pitchFamily="66" charset="0"/>
              </a:rPr>
              <a:t>Motivation determines what you do.</a:t>
            </a:r>
          </a:p>
          <a:p>
            <a:pPr algn="l"/>
            <a:r>
              <a:rPr lang="en-US" sz="1600" b="1">
                <a:latin typeface="Bradley Hand ITC" pitchFamily="66" charset="0"/>
              </a:rPr>
              <a:t>Attitude determines how well you do it.</a:t>
            </a:r>
          </a:p>
          <a:p>
            <a:pPr algn="l"/>
            <a:endParaRPr lang="en-US" sz="1600" b="1">
              <a:latin typeface="Bradley Hand ITC" pitchFamily="66" charset="0"/>
            </a:endParaRPr>
          </a:p>
          <a:p>
            <a:pPr algn="l"/>
            <a:r>
              <a:rPr lang="en-US" sz="1600" b="1">
                <a:latin typeface="Bradley Hand ITC" pitchFamily="66" charset="0"/>
              </a:rPr>
              <a:t>Lou Holtz</a:t>
            </a:r>
          </a:p>
        </p:txBody>
      </p:sp>
      <p:pic>
        <p:nvPicPr>
          <p:cNvPr id="11270" name="Picture 28" descr="MPj040024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4627563"/>
            <a:ext cx="2511425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C43BB93-54C3-4DD4-A1C7-182ACF22039B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10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1: Inheritance and Reuse</a:t>
            </a:r>
          </a:p>
        </p:txBody>
      </p:sp>
      <p:pic>
        <p:nvPicPr>
          <p:cNvPr id="17413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003300"/>
            <a:ext cx="9064625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0731" name="Text Box 27"/>
          <p:cNvSpPr txBox="1">
            <a:spLocks noChangeArrowheads="1"/>
          </p:cNvSpPr>
          <p:nvPr/>
        </p:nvSpPr>
        <p:spPr bwMode="auto">
          <a:xfrm>
            <a:off x="3889375" y="5180013"/>
            <a:ext cx="4681538" cy="1203325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Lucida Console" pitchFamily="49" charset="0"/>
              </a:rPr>
              <a:t>Note: At least implement Computer and Laptop classes. Implement appropriate constructors too.</a:t>
            </a: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C63DACF-A8C3-4EE9-823E-E55021606F19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11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2: Inheritance and Reuse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952500" lvl="1" indent="-495300" eaLnBrk="1" hangingPunct="1"/>
            <a:endParaRPr lang="en-US" sz="2200" smtClean="0"/>
          </a:p>
          <a:p>
            <a:pPr marL="533400" indent="-533400" eaLnBrk="1" hangingPunct="1"/>
            <a:endParaRPr lang="en-US" sz="2400" smtClean="0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458788" y="1068388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Implement getNewWindowsBasedLongBatteryLifeTablet method of LaptopSearcher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Input: A</a:t>
            </a: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 list of laptops 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Output: Laptops satisfying the following criteria:</a:t>
            </a:r>
          </a:p>
          <a:p>
            <a:pPr marL="1143000" lvl="2" indent="-2286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Manufactured after 2008</a:t>
            </a:r>
          </a:p>
          <a:p>
            <a:pPr marL="1143000" lvl="2" indent="-2286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Run on Windows operation system</a:t>
            </a:r>
          </a:p>
          <a:p>
            <a:pPr marL="1143000" lvl="2" indent="-2286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Battery life more than 5 hours</a:t>
            </a:r>
          </a:p>
          <a:p>
            <a:pPr marL="1143000" lvl="2" indent="-2286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Tablet PC</a:t>
            </a: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Main method is provided</a:t>
            </a:r>
            <a:endParaRPr lang="en-US" sz="280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endParaRPr lang="en-US" sz="2800">
              <a:solidFill>
                <a:schemeClr val="accent2"/>
              </a:solidFill>
              <a:latin typeface="Tahoma" pitchFamily="34" charset="0"/>
            </a:endParaRPr>
          </a:p>
        </p:txBody>
      </p:sp>
      <p:graphicFrame>
        <p:nvGraphicFramePr>
          <p:cNvPr id="2128920" name="Group 24"/>
          <p:cNvGraphicFramePr>
            <a:graphicFrameLocks noGrp="1"/>
          </p:cNvGraphicFramePr>
          <p:nvPr>
            <p:ph sz="half" idx="2"/>
          </p:nvPr>
        </p:nvGraphicFramePr>
        <p:xfrm>
          <a:off x="157163" y="4887913"/>
          <a:ext cx="8772525" cy="1233171"/>
        </p:xfrm>
        <a:graphic>
          <a:graphicData uri="http://schemas.openxmlformats.org/drawingml/2006/table">
            <a:tbl>
              <a:tblPr/>
              <a:tblGrid>
                <a:gridCol w="87725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LaptopSearcher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getNewWindowsBasedLongBatteryLifeTablet(laptops:ArrayList&lt;Laptop&gt;):ArrayList&lt;Laptop&gt;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  <p:sp>
        <p:nvSpPr>
          <p:cNvPr id="2128921" name="Text Box 25"/>
          <p:cNvSpPr txBox="1">
            <a:spLocks noChangeArrowheads="1"/>
          </p:cNvSpPr>
          <p:nvPr/>
        </p:nvSpPr>
        <p:spPr bwMode="auto">
          <a:xfrm>
            <a:off x="6380163" y="3351213"/>
            <a:ext cx="2309812" cy="960437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Lucida Console" pitchFamily="49" charset="0"/>
              </a:rPr>
              <a:t>- Output –</a:t>
            </a:r>
            <a:r>
              <a:rPr lang="en-US" sz="1600">
                <a:latin typeface="Lucida Console" pitchFamily="49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T1001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T1003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3BA9643D-8587-409E-A9EB-42B55D752ADE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12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instance method in a subclass with the same signature (name, plus the number and the type of its parameters) and return type as an instance method in the subclass </a:t>
            </a:r>
            <a:r>
              <a:rPr lang="en-US" i="1" smtClean="0">
                <a:solidFill>
                  <a:schemeClr val="tx1"/>
                </a:solidFill>
              </a:rPr>
              <a:t>overrides</a:t>
            </a:r>
            <a:r>
              <a:rPr lang="en-US" smtClean="0"/>
              <a:t> the superclass's method. 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462984" y="5645745"/>
            <a:ext cx="28581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The method </a:t>
            </a:r>
            <a:r>
              <a:rPr lang="en-US" dirty="0" err="1"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 overrides the method in Employee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1244" y="2723356"/>
            <a:ext cx="4481512" cy="24622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Employee {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    private String name;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    private double </a:t>
            </a:r>
            <a:r>
              <a:rPr lang="en-US" sz="1400" dirty="0" err="1" smtClean="0">
                <a:latin typeface="Lucida Console" pitchFamily="49" charset="0"/>
              </a:rPr>
              <a:t>baseSalary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 algn="l"/>
            <a:endParaRPr lang="en-US" sz="1400" dirty="0" smtClean="0">
              <a:latin typeface="Lucida Console" pitchFamily="49" charset="0"/>
            </a:endParaRPr>
          </a:p>
          <a:p>
            <a:pPr algn="l"/>
            <a:r>
              <a:rPr lang="en-US" sz="1400" dirty="0" smtClean="0">
                <a:latin typeface="Lucida Console" pitchFamily="49" charset="0"/>
              </a:rPr>
              <a:t>    public String </a:t>
            </a:r>
            <a:r>
              <a:rPr lang="en-US" sz="1400" dirty="0" err="1" smtClean="0">
                <a:latin typeface="Lucida Console" pitchFamily="49" charset="0"/>
              </a:rPr>
              <a:t>toString</a:t>
            </a:r>
            <a:r>
              <a:rPr lang="en-US" sz="1400" dirty="0" smtClean="0">
                <a:latin typeface="Lucida Console" pitchFamily="49" charset="0"/>
              </a:rPr>
              <a:t>() {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return "name=" + name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      + ",</a:t>
            </a:r>
            <a:r>
              <a:rPr lang="en-US" sz="1400" dirty="0" err="1">
                <a:latin typeface="Lucida Console" pitchFamily="49" charset="0"/>
              </a:rPr>
              <a:t>baseSalary</a:t>
            </a:r>
            <a:r>
              <a:rPr lang="en-US" sz="1400" dirty="0">
                <a:latin typeface="Lucida Console" pitchFamily="49" charset="0"/>
              </a:rPr>
              <a:t>="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      + </a:t>
            </a:r>
            <a:r>
              <a:rPr lang="en-US" sz="1400" dirty="0" err="1">
                <a:latin typeface="Lucida Console" pitchFamily="49" charset="0"/>
              </a:rPr>
              <a:t>baseSalary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49704" y="4691281"/>
            <a:ext cx="4594296" cy="1815882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Manager extends Employee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private double allowance;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public String </a:t>
            </a:r>
            <a:r>
              <a:rPr lang="en-US" sz="1400" dirty="0" err="1">
                <a:latin typeface="Lucida Console" pitchFamily="49" charset="0"/>
              </a:rPr>
              <a:t>toString</a:t>
            </a:r>
            <a:r>
              <a:rPr lang="en-US" sz="1400" dirty="0">
                <a:latin typeface="Lucida Console" pitchFamily="49" charset="0"/>
              </a:rPr>
              <a:t>()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return </a:t>
            </a:r>
            <a:r>
              <a:rPr lang="en-US" sz="1400" b="1" dirty="0" err="1">
                <a:latin typeface="Lucida Console" pitchFamily="49" charset="0"/>
              </a:rPr>
              <a:t>super.toString</a:t>
            </a:r>
            <a:r>
              <a:rPr lang="en-US" sz="1400" b="1" dirty="0">
                <a:latin typeface="Lucida Console" pitchFamily="49" charset="0"/>
              </a:rPr>
              <a:t>()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  + ",allowance=" + allowance;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397" b="7401"/>
          <a:stretch/>
        </p:blipFill>
        <p:spPr>
          <a:xfrm>
            <a:off x="157889" y="3177510"/>
            <a:ext cx="1872651" cy="246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4922192-47CF-420A-A142-DFAD49F3AE25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13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100607" y="1361410"/>
            <a:ext cx="6494462" cy="18161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public class ManagerTest {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    public static void main(String[] args) {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        Manager m = new Manager("Lily", 1000, 100);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		  String desc = m.toString();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        System.out.println(desc);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    }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600"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00607" y="3578866"/>
            <a:ext cx="6570455" cy="792163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Lucida Console" pitchFamily="49" charset="0"/>
              </a:rPr>
              <a:t>- Output –</a:t>
            </a:r>
            <a:r>
              <a:rPr lang="en-US" dirty="0">
                <a:latin typeface="Lucida Console" pitchFamily="49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name=</a:t>
            </a:r>
            <a:r>
              <a:rPr lang="en-US" dirty="0" err="1">
                <a:latin typeface="Lucida Console" pitchFamily="49" charset="0"/>
              </a:rPr>
              <a:t>Lily,baseSalary</a:t>
            </a:r>
            <a:r>
              <a:rPr lang="en-US" dirty="0">
                <a:latin typeface="Lucida Console" pitchFamily="49" charset="0"/>
              </a:rPr>
              <a:t>=1000.0,allowance=100.0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1397" b="7401"/>
          <a:stretch/>
        </p:blipFill>
        <p:spPr>
          <a:xfrm>
            <a:off x="157889" y="3177510"/>
            <a:ext cx="1872651" cy="2468235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62984" y="5645745"/>
            <a:ext cx="35330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The method </a:t>
            </a:r>
            <a:r>
              <a:rPr lang="en-US" dirty="0" err="1"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in Manager overrides </a:t>
            </a:r>
            <a:r>
              <a:rPr lang="en-US" dirty="0">
                <a:latin typeface="Lucida Console" pitchFamily="49" charset="0"/>
              </a:rPr>
              <a:t>the method in Employee</a:t>
            </a:r>
          </a:p>
        </p:txBody>
      </p:sp>
    </p:spTree>
    <p:extLst>
      <p:ext uri="{BB962C8B-B14F-4D97-AF65-F5344CB8AC3E}">
        <p14:creationId xmlns:p14="http://schemas.microsoft.com/office/powerpoint/2010/main" val="8422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EAAAF98-1952-4B78-8603-37264CE6FCD6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14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365125" y="2727325"/>
            <a:ext cx="4186238" cy="31115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366713" y="2357438"/>
            <a:ext cx="4184650" cy="29527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method to invoke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lowest one wins!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339725" y="1966913"/>
            <a:ext cx="69580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Manager m = new Manager("Lily", 1000,500);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System.out.println(m.getName());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System.out.println(m.tostring());</a:t>
            </a:r>
          </a:p>
        </p:txBody>
      </p:sp>
      <p:pic>
        <p:nvPicPr>
          <p:cNvPr id="2048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84288"/>
            <a:ext cx="3638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557713" y="2205038"/>
            <a:ext cx="1392237" cy="3063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525963" y="2851150"/>
            <a:ext cx="1038225" cy="1177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051D210-75F2-45B9-9AFC-E145AB28CE60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15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3: Method Overriding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 the </a:t>
            </a:r>
            <a:r>
              <a:rPr lang="en-US" smtClean="0">
                <a:solidFill>
                  <a:schemeClr val="tx1"/>
                </a:solidFill>
                <a:latin typeface="Lucida Console" pitchFamily="49" charset="0"/>
              </a:rPr>
              <a:t>getGrossSalary</a:t>
            </a:r>
            <a:r>
              <a:rPr lang="en-US" smtClean="0"/>
              <a:t> method in both the </a:t>
            </a:r>
            <a:r>
              <a:rPr lang="en-US" smtClean="0">
                <a:solidFill>
                  <a:schemeClr val="tx1"/>
                </a:solidFill>
                <a:latin typeface="Lucida Console" pitchFamily="49" charset="0"/>
              </a:rPr>
              <a:t>Employee</a:t>
            </a:r>
            <a:r>
              <a:rPr lang="en-US" smtClean="0"/>
              <a:t> and </a:t>
            </a:r>
            <a:r>
              <a:rPr lang="en-US" smtClean="0">
                <a:solidFill>
                  <a:schemeClr val="tx1"/>
                </a:solidFill>
                <a:latin typeface="Lucida Console" pitchFamily="49" charset="0"/>
              </a:rPr>
              <a:t>Manager</a:t>
            </a:r>
            <a:r>
              <a:rPr lang="en-US" smtClean="0"/>
              <a:t> classes.</a:t>
            </a:r>
          </a:p>
          <a:p>
            <a:pPr eaLnBrk="1" hangingPunct="1"/>
            <a:r>
              <a:rPr lang="en-US" smtClean="0"/>
              <a:t>The formula to calculate the Manager's gross salary is </a:t>
            </a:r>
            <a:r>
              <a:rPr lang="en-US" smtClean="0">
                <a:solidFill>
                  <a:schemeClr val="tx1"/>
                </a:solidFill>
                <a:latin typeface="Lucida Console" pitchFamily="49" charset="0"/>
              </a:rPr>
              <a:t>baseSalary + allowance</a:t>
            </a:r>
          </a:p>
        </p:txBody>
      </p:sp>
      <p:pic>
        <p:nvPicPr>
          <p:cNvPr id="215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225"/>
            <a:ext cx="3838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12"/>
          <p:cNvSpPr txBox="1">
            <a:spLocks noChangeArrowheads="1"/>
          </p:cNvSpPr>
          <p:nvPr/>
        </p:nvSpPr>
        <p:spPr bwMode="auto">
          <a:xfrm>
            <a:off x="3621088" y="2846388"/>
            <a:ext cx="5094287" cy="221932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>
                <a:latin typeface="Consolas" pitchFamily="49" charset="0"/>
              </a:rPr>
              <a:t>public class EmployeeTest {</a:t>
            </a:r>
          </a:p>
          <a:p>
            <a:pPr algn="l"/>
            <a:r>
              <a:rPr lang="en-US" sz="1400">
                <a:latin typeface="Consolas" pitchFamily="49" charset="0"/>
              </a:rPr>
              <a:t>  public static void main(String[] args) {</a:t>
            </a:r>
          </a:p>
          <a:p>
            <a:pPr algn="l"/>
            <a:r>
              <a:rPr lang="en-US" sz="1400">
                <a:latin typeface="Consolas" pitchFamily="49" charset="0"/>
              </a:rPr>
              <a:t>    Manager m = new Manager("Peter", 5000, 2000);</a:t>
            </a:r>
          </a:p>
          <a:p>
            <a:pPr algn="l"/>
            <a:r>
              <a:rPr lang="en-US" sz="1400">
                <a:latin typeface="Consolas" pitchFamily="49" charset="0"/>
              </a:rPr>
              <a:t>    Employee e = new Employee("John", 3000);</a:t>
            </a:r>
          </a:p>
          <a:p>
            <a:pPr algn="l"/>
            <a:r>
              <a:rPr lang="en-US" sz="1400">
                <a:latin typeface="Consolas" pitchFamily="49" charset="0"/>
              </a:rPr>
              <a:t>    System.out.println("Manager's salary : " </a:t>
            </a:r>
          </a:p>
          <a:p>
            <a:pPr algn="l"/>
            <a:r>
              <a:rPr lang="en-US" sz="1400">
                <a:latin typeface="Consolas" pitchFamily="49" charset="0"/>
              </a:rPr>
              <a:t>        + m.getGrossSalary());</a:t>
            </a:r>
          </a:p>
          <a:p>
            <a:pPr algn="l"/>
            <a:r>
              <a:rPr lang="en-US" sz="1400">
                <a:latin typeface="Consolas" pitchFamily="49" charset="0"/>
              </a:rPr>
              <a:t>    System.out.println("Employee's salary : " </a:t>
            </a:r>
          </a:p>
          <a:p>
            <a:pPr algn="l"/>
            <a:r>
              <a:rPr lang="en-US" sz="1400">
                <a:latin typeface="Consolas" pitchFamily="49" charset="0"/>
              </a:rPr>
              <a:t>        + e.getGrossSalary());</a:t>
            </a:r>
          </a:p>
          <a:p>
            <a:pPr algn="l"/>
            <a:r>
              <a:rPr lang="en-US" sz="1400">
                <a:latin typeface="Consolas" pitchFamily="49" charset="0"/>
              </a:rPr>
              <a:t>  }</a:t>
            </a:r>
          </a:p>
          <a:p>
            <a:pPr algn="l"/>
            <a:r>
              <a:rPr lang="en-US" sz="1400">
                <a:latin typeface="Consolas" pitchFamily="49" charset="0"/>
              </a:rPr>
              <a:t>}</a:t>
            </a:r>
          </a:p>
        </p:txBody>
      </p:sp>
      <p:sp>
        <p:nvSpPr>
          <p:cNvPr id="21512" name="Text Box 14"/>
          <p:cNvSpPr txBox="1">
            <a:spLocks noChangeArrowheads="1"/>
          </p:cNvSpPr>
          <p:nvPr/>
        </p:nvSpPr>
        <p:spPr bwMode="auto">
          <a:xfrm>
            <a:off x="5521325" y="4795838"/>
            <a:ext cx="3357563" cy="730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 b="1">
                <a:latin typeface="Lucida Console" pitchFamily="49" charset="0"/>
              </a:rPr>
              <a:t>- Output –</a:t>
            </a:r>
          </a:p>
          <a:p>
            <a:pPr algn="l"/>
            <a:r>
              <a:rPr lang="en-US" sz="1400">
                <a:latin typeface="Lucida Console" pitchFamily="49" charset="0"/>
              </a:rPr>
              <a:t>Manager's salary : 7000.0</a:t>
            </a:r>
          </a:p>
          <a:p>
            <a:pPr algn="l"/>
            <a:r>
              <a:rPr lang="en-US" sz="1400">
                <a:latin typeface="Lucida Console" pitchFamily="49" charset="0"/>
              </a:rPr>
              <a:t>Employee's salary : 3000.0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30200" y="877888"/>
            <a:ext cx="8610600" cy="5562600"/>
          </a:xfrm>
        </p:spPr>
        <p:txBody>
          <a:bodyPr/>
          <a:lstStyle/>
          <a:p>
            <a:pPr eaLnBrk="1" hangingPunct="1"/>
            <a:r>
              <a:rPr lang="en-US" smtClean="0"/>
              <a:t>A generic base class</a:t>
            </a:r>
          </a:p>
          <a:p>
            <a:pPr eaLnBrk="1" hangingPunct="1"/>
            <a:r>
              <a:rPr lang="en-US" smtClean="0"/>
              <a:t>Provides a partial implementation, leaving it to subclasses to complete the implementation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71F70B7E-08CF-4E1C-BFE1-6C0189D757B2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16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60291" name="Rectangle 3"/>
          <p:cNvSpPr>
            <a:spLocks noChangeArrowheads="1"/>
          </p:cNvSpPr>
          <p:nvPr/>
        </p:nvSpPr>
        <p:spPr bwMode="auto">
          <a:xfrm>
            <a:off x="1420813" y="3081338"/>
            <a:ext cx="1092200" cy="228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0301" name="AutoShape 13"/>
          <p:cNvSpPr>
            <a:spLocks/>
          </p:cNvSpPr>
          <p:nvPr/>
        </p:nvSpPr>
        <p:spPr bwMode="auto">
          <a:xfrm>
            <a:off x="4129088" y="3943350"/>
            <a:ext cx="2001837" cy="755650"/>
          </a:xfrm>
          <a:prstGeom prst="accentBorderCallout2">
            <a:avLst>
              <a:gd name="adj1" fmla="val 15125"/>
              <a:gd name="adj2" fmla="val -3806"/>
              <a:gd name="adj3" fmla="val 15125"/>
              <a:gd name="adj4" fmla="val -44648"/>
              <a:gd name="adj5" fmla="val -83194"/>
              <a:gd name="adj6" fmla="val -87074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Classes with abstract method must be declared abstract</a:t>
            </a:r>
          </a:p>
        </p:txBody>
      </p:sp>
      <p:sp>
        <p:nvSpPr>
          <p:cNvPr id="2060302" name="AutoShape 14"/>
          <p:cNvSpPr>
            <a:spLocks/>
          </p:cNvSpPr>
          <p:nvPr/>
        </p:nvSpPr>
        <p:spPr bwMode="auto">
          <a:xfrm>
            <a:off x="4473575" y="5846763"/>
            <a:ext cx="2470150" cy="755650"/>
          </a:xfrm>
          <a:prstGeom prst="accentBorderCallout2">
            <a:avLst>
              <a:gd name="adj1" fmla="val 15125"/>
              <a:gd name="adj2" fmla="val -3083"/>
              <a:gd name="adj3" fmla="val 15125"/>
              <a:gd name="adj4" fmla="val -15426"/>
              <a:gd name="adj5" fmla="val -7773"/>
              <a:gd name="adj6" fmla="val -66259"/>
            </a:avLst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Abstract method has no implementation(body). It is overridden by subclasses.</a:t>
            </a:r>
          </a:p>
        </p:txBody>
      </p:sp>
      <p:sp>
        <p:nvSpPr>
          <p:cNvPr id="2060290" name="Rectangle 2"/>
          <p:cNvSpPr>
            <a:spLocks noChangeArrowheads="1"/>
          </p:cNvSpPr>
          <p:nvPr/>
        </p:nvSpPr>
        <p:spPr bwMode="auto">
          <a:xfrm>
            <a:off x="808038" y="5508625"/>
            <a:ext cx="4157662" cy="271463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0292" name="Rectangle 4"/>
          <p:cNvSpPr>
            <a:spLocks noChangeArrowheads="1"/>
          </p:cNvSpPr>
          <p:nvPr/>
        </p:nvSpPr>
        <p:spPr bwMode="auto">
          <a:xfrm>
            <a:off x="539750" y="2955925"/>
            <a:ext cx="4787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public abstract class Mammal {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private String name;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public Mammal(String name) {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  this.name = </a:t>
            </a:r>
            <a:r>
              <a:rPr lang="en-US" sz="1600" dirty="0" smtClean="0">
                <a:latin typeface="Lucida Console" pitchFamily="49" charset="0"/>
              </a:rPr>
              <a:t>name;</a:t>
            </a:r>
          </a:p>
          <a:p>
            <a:pPr marL="469900" indent="-469900" eaLnBrk="0" hangingPunct="0"/>
            <a:r>
              <a:rPr lang="en-US" sz="1600" dirty="0" smtClean="0">
                <a:latin typeface="Lucida Console" pitchFamily="49" charset="0"/>
              </a:rPr>
              <a:t>  }</a:t>
            </a:r>
            <a:endParaRPr lang="en-US" sz="1600" dirty="0">
              <a:latin typeface="Lucida Console" pitchFamily="49" charset="0"/>
            </a:endParaRP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</a:t>
            </a:r>
          </a:p>
          <a:p>
            <a:pPr marL="469900" indent="-469900" eaLnBrk="0" hangingPunct="0"/>
            <a:r>
              <a:rPr lang="en-US" sz="1600" dirty="0" smtClean="0">
                <a:latin typeface="Lucida Console" pitchFamily="49" charset="0"/>
              </a:rPr>
              <a:t>  public </a:t>
            </a:r>
            <a:r>
              <a:rPr lang="en-US" sz="1600" dirty="0">
                <a:latin typeface="Lucida Console" pitchFamily="49" charset="0"/>
              </a:rPr>
              <a:t>String </a:t>
            </a:r>
            <a:r>
              <a:rPr lang="en-US" sz="1600" dirty="0" err="1">
                <a:latin typeface="Lucida Console" pitchFamily="49" charset="0"/>
              </a:rPr>
              <a:t>getName</a:t>
            </a:r>
            <a:r>
              <a:rPr lang="en-US" sz="1600" dirty="0">
                <a:latin typeface="Lucida Console" pitchFamily="49" charset="0"/>
              </a:rPr>
              <a:t>() {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 smtClean="0">
                <a:latin typeface="Lucida Console" pitchFamily="49" charset="0"/>
              </a:rPr>
              <a:t> return </a:t>
            </a:r>
            <a:r>
              <a:rPr lang="en-US" sz="1600" dirty="0">
                <a:latin typeface="Lucida Console" pitchFamily="49" charset="0"/>
              </a:rPr>
              <a:t>name;</a:t>
            </a:r>
          </a:p>
          <a:p>
            <a:pPr marL="469900" indent="-469900" eaLnBrk="0" hangingPunct="0"/>
            <a:r>
              <a:rPr lang="en-US" sz="1600" dirty="0" smtClean="0">
                <a:latin typeface="Lucida Console" pitchFamily="49" charset="0"/>
              </a:rPr>
              <a:t>  }</a:t>
            </a:r>
            <a:endParaRPr lang="en-US" sz="1600" dirty="0">
              <a:latin typeface="Lucida Console" pitchFamily="49" charset="0"/>
            </a:endParaRPr>
          </a:p>
          <a:p>
            <a:pPr marL="469900" indent="-469900" eaLnBrk="0" hangingPunct="0"/>
            <a:endParaRPr lang="en-US" sz="1600" dirty="0">
              <a:latin typeface="Lucida Console" pitchFamily="49" charset="0"/>
            </a:endParaRP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  public abstract void </a:t>
            </a:r>
            <a:r>
              <a:rPr lang="en-US" sz="1600" dirty="0" err="1">
                <a:latin typeface="Lucida Console" pitchFamily="49" charset="0"/>
              </a:rPr>
              <a:t>makeNoise</a:t>
            </a:r>
            <a:r>
              <a:rPr lang="en-US" sz="1600" dirty="0">
                <a:latin typeface="Lucida Console" pitchFamily="49" charset="0"/>
              </a:rPr>
              <a:t>();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	</a:t>
            </a:r>
          </a:p>
          <a:p>
            <a:pPr marL="469900" indent="-469900" eaLnBrk="0" hangingPunct="0"/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225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Class</a:t>
            </a:r>
          </a:p>
        </p:txBody>
      </p:sp>
      <p:sp>
        <p:nvSpPr>
          <p:cNvPr id="2060295" name="Text Box 7"/>
          <p:cNvSpPr txBox="1">
            <a:spLocks noChangeArrowheads="1"/>
          </p:cNvSpPr>
          <p:nvPr/>
        </p:nvSpPr>
        <p:spPr bwMode="auto">
          <a:xfrm>
            <a:off x="6642100" y="3659188"/>
            <a:ext cx="1371600" cy="434975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Mammal</a:t>
            </a:r>
          </a:p>
        </p:txBody>
      </p:sp>
      <p:sp>
        <p:nvSpPr>
          <p:cNvPr id="2060296" name="Text Box 8"/>
          <p:cNvSpPr txBox="1">
            <a:spLocks noChangeArrowheads="1"/>
          </p:cNvSpPr>
          <p:nvPr/>
        </p:nvSpPr>
        <p:spPr bwMode="auto">
          <a:xfrm>
            <a:off x="5761038" y="4876800"/>
            <a:ext cx="1371600" cy="434975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Cow</a:t>
            </a:r>
          </a:p>
        </p:txBody>
      </p:sp>
      <p:sp>
        <p:nvSpPr>
          <p:cNvPr id="2060297" name="Text Box 9"/>
          <p:cNvSpPr txBox="1">
            <a:spLocks noChangeArrowheads="1"/>
          </p:cNvSpPr>
          <p:nvPr/>
        </p:nvSpPr>
        <p:spPr bwMode="auto">
          <a:xfrm>
            <a:off x="7569200" y="4891088"/>
            <a:ext cx="1371600" cy="434975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Cat</a:t>
            </a:r>
          </a:p>
        </p:txBody>
      </p:sp>
      <p:cxnSp>
        <p:nvCxnSpPr>
          <p:cNvPr id="2060298" name="AutoShape 10"/>
          <p:cNvCxnSpPr>
            <a:cxnSpLocks noChangeShapeType="1"/>
            <a:stCxn id="2060296" idx="0"/>
            <a:endCxn id="2060295" idx="2"/>
          </p:cNvCxnSpPr>
          <p:nvPr/>
        </p:nvCxnSpPr>
        <p:spPr bwMode="auto">
          <a:xfrm rot="-5400000">
            <a:off x="6515100" y="4044951"/>
            <a:ext cx="744537" cy="881062"/>
          </a:xfrm>
          <a:prstGeom prst="bentConnector3">
            <a:avLst>
              <a:gd name="adj1" fmla="val 4989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299" name="AutoShape 11"/>
          <p:cNvCxnSpPr>
            <a:cxnSpLocks noChangeShapeType="1"/>
            <a:stCxn id="2060297" idx="0"/>
            <a:endCxn id="2060295" idx="2"/>
          </p:cNvCxnSpPr>
          <p:nvPr/>
        </p:nvCxnSpPr>
        <p:spPr bwMode="auto">
          <a:xfrm rot="5400000" flipH="1">
            <a:off x="7412037" y="4029076"/>
            <a:ext cx="758825" cy="9271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300" name="AutoShape 12"/>
          <p:cNvSpPr>
            <a:spLocks noChangeArrowheads="1"/>
          </p:cNvSpPr>
          <p:nvPr/>
        </p:nvSpPr>
        <p:spPr bwMode="auto">
          <a:xfrm>
            <a:off x="7204075" y="4121150"/>
            <a:ext cx="242888" cy="215900"/>
          </a:xfrm>
          <a:prstGeom prst="flowChartExtra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1" grpId="0" animBg="1"/>
      <p:bldP spid="2060301" grpId="0" animBg="1"/>
      <p:bldP spid="2060302" grpId="0" animBg="1"/>
      <p:bldP spid="2060290" grpId="0" animBg="1"/>
      <p:bldP spid="2060295" grpId="0" animBg="1"/>
      <p:bldP spid="2060296" grpId="0" animBg="1"/>
      <p:bldP spid="2060297" grpId="0" animBg="1"/>
      <p:bldP spid="20603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8438939-C37E-404D-923F-172E6C60DF4C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17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61318" name="Rectangle 6"/>
          <p:cNvSpPr>
            <a:spLocks noChangeArrowheads="1"/>
          </p:cNvSpPr>
          <p:nvPr/>
        </p:nvSpPr>
        <p:spPr bwMode="auto">
          <a:xfrm>
            <a:off x="490538" y="2400300"/>
            <a:ext cx="3638550" cy="76835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1329" name="AutoShape 17"/>
          <p:cNvSpPr>
            <a:spLocks/>
          </p:cNvSpPr>
          <p:nvPr/>
        </p:nvSpPr>
        <p:spPr bwMode="auto">
          <a:xfrm>
            <a:off x="5927725" y="561975"/>
            <a:ext cx="3116263" cy="568325"/>
          </a:xfrm>
          <a:prstGeom prst="accentBorderCallout2">
            <a:avLst>
              <a:gd name="adj1" fmla="val 20111"/>
              <a:gd name="adj2" fmla="val -2444"/>
              <a:gd name="adj3" fmla="val 20111"/>
              <a:gd name="adj4" fmla="val -33417"/>
              <a:gd name="adj5" fmla="val 104750"/>
              <a:gd name="adj6" fmla="val -6510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Use the </a:t>
            </a:r>
            <a:r>
              <a:rPr lang="en-US" sz="1400" b="1">
                <a:latin typeface="Tahoma" pitchFamily="34" charset="0"/>
              </a:rPr>
              <a:t>extends</a:t>
            </a:r>
            <a:r>
              <a:rPr lang="en-US" sz="1400">
                <a:latin typeface="Tahoma" pitchFamily="34" charset="0"/>
              </a:rPr>
              <a:t> keyword followed by the superclass's name</a:t>
            </a:r>
          </a:p>
        </p:txBody>
      </p:sp>
      <p:sp>
        <p:nvSpPr>
          <p:cNvPr id="2061315" name="Rectangle 3"/>
          <p:cNvSpPr>
            <a:spLocks noChangeArrowheads="1"/>
          </p:cNvSpPr>
          <p:nvPr/>
        </p:nvSpPr>
        <p:spPr bwMode="auto">
          <a:xfrm>
            <a:off x="2344738" y="1174750"/>
            <a:ext cx="1744662" cy="261938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20663" y="1133475"/>
            <a:ext cx="54864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public class Cow extends Mammal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public Cow(String name)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  super(name);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}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	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public void makeNoise()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  System.out.println("Moo!");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}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}</a:t>
            </a:r>
          </a:p>
        </p:txBody>
      </p:sp>
      <p:sp>
        <p:nvSpPr>
          <p:cNvPr id="2061314" name="Rectangle 2"/>
          <p:cNvSpPr>
            <a:spLocks noChangeArrowheads="1"/>
          </p:cNvSpPr>
          <p:nvPr/>
        </p:nvSpPr>
        <p:spPr bwMode="auto">
          <a:xfrm>
            <a:off x="7013575" y="1189038"/>
            <a:ext cx="1744663" cy="261937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1316" name="Rectangle 4"/>
          <p:cNvSpPr>
            <a:spLocks noChangeArrowheads="1"/>
          </p:cNvSpPr>
          <p:nvPr/>
        </p:nvSpPr>
        <p:spPr bwMode="auto">
          <a:xfrm>
            <a:off x="5176838" y="2398713"/>
            <a:ext cx="3716337" cy="76835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10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Create a Subclass?</a:t>
            </a:r>
          </a:p>
        </p:txBody>
      </p:sp>
      <p:sp>
        <p:nvSpPr>
          <p:cNvPr id="2061321" name="AutoShape 9"/>
          <p:cNvSpPr>
            <a:spLocks/>
          </p:cNvSpPr>
          <p:nvPr/>
        </p:nvSpPr>
        <p:spPr bwMode="auto">
          <a:xfrm>
            <a:off x="614363" y="3427413"/>
            <a:ext cx="2551112" cy="568325"/>
          </a:xfrm>
          <a:prstGeom prst="accentBorderCallout2">
            <a:avLst>
              <a:gd name="adj1" fmla="val 20111"/>
              <a:gd name="adj2" fmla="val 102986"/>
              <a:gd name="adj3" fmla="val 20111"/>
              <a:gd name="adj4" fmla="val 118421"/>
              <a:gd name="adj5" fmla="val -44972"/>
              <a:gd name="adj6" fmla="val 134352"/>
            </a:avLst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All abstract methods must be implemented in the subclass</a:t>
            </a:r>
          </a:p>
        </p:txBody>
      </p:sp>
      <p:graphicFrame>
        <p:nvGraphicFramePr>
          <p:cNvPr id="2061322" name="Object 10"/>
          <p:cNvGraphicFramePr>
            <a:graphicFrameLocks noChangeAspect="1"/>
          </p:cNvGraphicFramePr>
          <p:nvPr/>
        </p:nvGraphicFramePr>
        <p:xfrm>
          <a:off x="3694113" y="5367338"/>
          <a:ext cx="1036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lip" r:id="rId3" imgW="1037520" imgH="883800" progId="">
                  <p:embed/>
                </p:oleObj>
              </mc:Choice>
              <mc:Fallback>
                <p:oleObj name="Clip" r:id="rId3" imgW="1037520" imgH="8838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5367338"/>
                        <a:ext cx="103663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23" name="Object 11"/>
          <p:cNvGraphicFramePr>
            <a:graphicFrameLocks noChangeAspect="1"/>
          </p:cNvGraphicFramePr>
          <p:nvPr/>
        </p:nvGraphicFramePr>
        <p:xfrm>
          <a:off x="3624263" y="4140200"/>
          <a:ext cx="12271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lip" r:id="rId5" imgW="4587840" imgH="3938040" progId="">
                  <p:embed/>
                </p:oleObj>
              </mc:Choice>
              <mc:Fallback>
                <p:oleObj name="Clip" r:id="rId5" imgW="4587840" imgH="39380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140200"/>
                        <a:ext cx="12271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324" name="AutoShape 12"/>
          <p:cNvSpPr>
            <a:spLocks noChangeArrowheads="1"/>
          </p:cNvSpPr>
          <p:nvPr/>
        </p:nvSpPr>
        <p:spPr bwMode="auto">
          <a:xfrm>
            <a:off x="1211263" y="4900613"/>
            <a:ext cx="2025650" cy="628650"/>
          </a:xfrm>
          <a:prstGeom prst="rightArrow">
            <a:avLst>
              <a:gd name="adj1" fmla="val 50000"/>
              <a:gd name="adj2" fmla="val 80556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 sz="1200">
                <a:latin typeface="Tahoma" pitchFamily="34" charset="0"/>
              </a:rPr>
              <a:t>makeNoise()</a:t>
            </a:r>
          </a:p>
        </p:txBody>
      </p:sp>
      <p:sp>
        <p:nvSpPr>
          <p:cNvPr id="2061325" name="AutoShape 13"/>
          <p:cNvSpPr>
            <a:spLocks noChangeArrowheads="1"/>
          </p:cNvSpPr>
          <p:nvPr/>
        </p:nvSpPr>
        <p:spPr bwMode="blackWhite">
          <a:xfrm>
            <a:off x="6030913" y="4076700"/>
            <a:ext cx="1358900" cy="9017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latin typeface="Tahoma" pitchFamily="34" charset="0"/>
                <a:cs typeface="+mn-cs"/>
              </a:rPr>
              <a:t>Moo!</a:t>
            </a:r>
          </a:p>
        </p:txBody>
      </p:sp>
      <p:sp>
        <p:nvSpPr>
          <p:cNvPr id="2061326" name="AutoShape 14"/>
          <p:cNvSpPr>
            <a:spLocks noChangeArrowheads="1"/>
          </p:cNvSpPr>
          <p:nvPr/>
        </p:nvSpPr>
        <p:spPr bwMode="blackWhite">
          <a:xfrm>
            <a:off x="5995988" y="5294313"/>
            <a:ext cx="1358900" cy="9017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latin typeface="Tahoma" pitchFamily="34" charset="0"/>
                <a:cs typeface="+mn-cs"/>
              </a:rPr>
              <a:t>Meow!</a:t>
            </a:r>
          </a:p>
        </p:txBody>
      </p:sp>
      <p:sp>
        <p:nvSpPr>
          <p:cNvPr id="2061327" name="AutoShape 15"/>
          <p:cNvSpPr>
            <a:spLocks noChangeArrowheads="1"/>
          </p:cNvSpPr>
          <p:nvPr/>
        </p:nvSpPr>
        <p:spPr bwMode="auto">
          <a:xfrm>
            <a:off x="5154613" y="4422775"/>
            <a:ext cx="693737" cy="373063"/>
          </a:xfrm>
          <a:prstGeom prst="rightArrow">
            <a:avLst>
              <a:gd name="adj1" fmla="val 50000"/>
              <a:gd name="adj2" fmla="val 46489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endParaRPr lang="en-US" sz="1200">
              <a:latin typeface="Tahoma" pitchFamily="34" charset="0"/>
            </a:endParaRPr>
          </a:p>
        </p:txBody>
      </p:sp>
      <p:sp>
        <p:nvSpPr>
          <p:cNvPr id="2061328" name="AutoShape 16"/>
          <p:cNvSpPr>
            <a:spLocks noChangeArrowheads="1"/>
          </p:cNvSpPr>
          <p:nvPr/>
        </p:nvSpPr>
        <p:spPr bwMode="auto">
          <a:xfrm>
            <a:off x="5146675" y="5635625"/>
            <a:ext cx="693738" cy="373063"/>
          </a:xfrm>
          <a:prstGeom prst="rightArrow">
            <a:avLst>
              <a:gd name="adj1" fmla="val 50000"/>
              <a:gd name="adj2" fmla="val 46489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endParaRPr lang="en-US" sz="1200">
              <a:latin typeface="Tahoma" pitchFamily="34" charset="0"/>
            </a:endParaRPr>
          </a:p>
        </p:txBody>
      </p:sp>
      <p:sp>
        <p:nvSpPr>
          <p:cNvPr id="1043" name="Rectangle 5"/>
          <p:cNvSpPr>
            <a:spLocks noChangeArrowheads="1"/>
          </p:cNvSpPr>
          <p:nvPr/>
        </p:nvSpPr>
        <p:spPr bwMode="auto">
          <a:xfrm>
            <a:off x="4883150" y="1154113"/>
            <a:ext cx="426085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public class Cat extends Mammal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public Cat(String name)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  super(name);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}</a:t>
            </a:r>
          </a:p>
          <a:p>
            <a:pPr marL="469900" indent="-469900" eaLnBrk="0" hangingPunct="0"/>
            <a:endParaRPr lang="en-US" sz="1600">
              <a:latin typeface="Lucida Console" pitchFamily="49" charset="0"/>
            </a:endParaRP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public void makeNoise() {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  System.out.println("Meow!");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  }</a:t>
            </a:r>
          </a:p>
          <a:p>
            <a:pPr marL="469900" indent="-469900" eaLnBrk="0" hangingPunct="0"/>
            <a:r>
              <a:rPr lang="en-US" sz="160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8" grpId="0" animBg="1"/>
      <p:bldP spid="2061329" grpId="0" animBg="1"/>
      <p:bldP spid="2061315" grpId="0" animBg="1"/>
      <p:bldP spid="2061314" grpId="0" animBg="1"/>
      <p:bldP spid="2061316" grpId="0" animBg="1"/>
      <p:bldP spid="2061321" grpId="0" animBg="1"/>
      <p:bldP spid="2061324" grpId="0" animBg="1"/>
      <p:bldP spid="2061325" grpId="0" animBg="1"/>
      <p:bldP spid="2061326" grpId="0" animBg="1"/>
      <p:bldP spid="2061327" grpId="0" animBg="1"/>
      <p:bldP spid="20613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195FD73-DE2F-46A6-82C0-DF0A17391BFF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18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4: Abstract Class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Implement the following classes: 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Counter</a:t>
            </a:r>
            <a:r>
              <a:rPr lang="en-US" sz="2200" dirty="0" smtClean="0"/>
              <a:t> is an abstract class (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increment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decrement</a:t>
            </a:r>
            <a:r>
              <a:rPr lang="en-US" sz="2200" dirty="0" smtClean="0"/>
              <a:t> are abstract methods)</a:t>
            </a:r>
          </a:p>
          <a:p>
            <a:pPr lvl="1" eaLnBrk="1" hangingPunct="1"/>
            <a:r>
              <a:rPr lang="en-US" sz="2200" dirty="0" err="1" smtClean="0">
                <a:solidFill>
                  <a:schemeClr val="tx1"/>
                </a:solidFill>
                <a:latin typeface="Lucida Console" pitchFamily="49" charset="0"/>
              </a:rPr>
              <a:t>ForeverCounter</a:t>
            </a:r>
            <a:r>
              <a:rPr lang="en-US" sz="2200" dirty="0" smtClean="0"/>
              <a:t> will count from 0,1,2 …. </a:t>
            </a:r>
          </a:p>
          <a:p>
            <a:pPr lvl="1" eaLnBrk="1" hangingPunct="1"/>
            <a:r>
              <a:rPr lang="en-US" sz="2200" dirty="0" err="1" smtClean="0">
                <a:solidFill>
                  <a:schemeClr val="tx1"/>
                </a:solidFill>
                <a:latin typeface="Lucida Console" pitchFamily="49" charset="0"/>
              </a:rPr>
              <a:t>CircularCounter</a:t>
            </a:r>
            <a:r>
              <a:rPr lang="en-US" sz="2200" dirty="0" smtClean="0"/>
              <a:t> will count from 0,1,2, …limit,0,1,2 ..limit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latin typeface="Lucida Console" pitchFamily="49" charset="0"/>
              </a:rPr>
              <a:t>CounterTest.java</a:t>
            </a:r>
            <a:r>
              <a:rPr lang="en-US" sz="2400" dirty="0" smtClean="0"/>
              <a:t> is provided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11622088"/>
              <a:ext cx="0" cy="0"/>
            </p14:xfrm>
          </p:contentPart>
        </mc:Choice>
        <mc:Fallback xmlns="">
          <p:pic>
            <p:nvPicPr>
              <p:cNvPr id="205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4288" y="11622088"/>
                <a:ext cx="0" cy="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3365500"/>
            <a:ext cx="4429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8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9539BD1F-E104-4B03-89EC-8F08354DAEED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19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4: Abstract Class</a:t>
            </a:r>
          </a:p>
        </p:txBody>
      </p:sp>
      <p:sp>
        <p:nvSpPr>
          <p:cNvPr id="2130951" name="Text Box 7"/>
          <p:cNvSpPr txBox="1">
            <a:spLocks noChangeArrowheads="1"/>
          </p:cNvSpPr>
          <p:nvPr/>
        </p:nvSpPr>
        <p:spPr bwMode="auto">
          <a:xfrm>
            <a:off x="2201863" y="979488"/>
            <a:ext cx="4895850" cy="5608637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sz="1400" b="1" dirty="0">
                <a:latin typeface="Lucida Console" pitchFamily="49" charset="0"/>
              </a:rPr>
              <a:t>Output –</a:t>
            </a:r>
          </a:p>
          <a:p>
            <a:pPr>
              <a:spcBef>
                <a:spcPct val="50000"/>
              </a:spcBef>
              <a:buFontTx/>
              <a:buChar char="-"/>
            </a:pPr>
            <a:endParaRPr lang="en-US" sz="1400" b="1" dirty="0">
              <a:latin typeface="Lucida Console" pitchFamily="49" charset="0"/>
            </a:endParaRPr>
          </a:p>
          <a:p>
            <a:pPr algn="l"/>
            <a:r>
              <a:rPr lang="en-US" sz="1400" b="1" dirty="0">
                <a:latin typeface="Lucida Console" pitchFamily="49" charset="0"/>
              </a:rPr>
              <a:t>Forever: 0,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0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Incrementing ...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1,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1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2,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2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3,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3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4,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4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5,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5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6,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0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7,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1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8,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2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9,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3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10,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4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Decrementing ...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9,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3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8,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2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7,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1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6,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0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5,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5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4,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4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3,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3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2,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2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1,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1</a:t>
            </a:r>
          </a:p>
          <a:p>
            <a:pPr algn="l"/>
            <a:r>
              <a:rPr lang="en-US" sz="1400" b="1" dirty="0">
                <a:latin typeface="Lucida Console" pitchFamily="49" charset="0"/>
              </a:rPr>
              <a:t>Forever: 0, </a:t>
            </a:r>
            <a:r>
              <a:rPr lang="en-US" sz="1400" b="1" dirty="0" smtClean="0">
                <a:latin typeface="Lucida Console" pitchFamily="49" charset="0"/>
              </a:rPr>
              <a:t>Circular: </a:t>
            </a:r>
            <a:r>
              <a:rPr lang="en-US" sz="1400" b="1" dirty="0">
                <a:latin typeface="Lucida Console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11622088"/>
              <a:ext cx="0" cy="0"/>
            </p14:xfrm>
          </p:contentPart>
        </mc:Choice>
        <mc:Fallback xmlns="">
          <p:pic>
            <p:nvPicPr>
              <p:cNvPr id="307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288" y="116220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0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BB1C9C3-869E-432B-9906-B63067F71D0B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  <a:p>
            <a:pPr lvl="1" eaLnBrk="1" hangingPunct="1"/>
            <a:r>
              <a:rPr lang="en-US" smtClean="0"/>
              <a:t>To be able to use inheritance in object oriented design and implementation</a:t>
            </a:r>
          </a:p>
          <a:p>
            <a:pPr eaLnBrk="1" hangingPunct="1"/>
            <a:r>
              <a:rPr lang="en-US" smtClean="0"/>
              <a:t>Content</a:t>
            </a:r>
          </a:p>
          <a:p>
            <a:pPr lvl="1" eaLnBrk="1" hangingPunct="1"/>
            <a:r>
              <a:rPr lang="en-US" smtClean="0"/>
              <a:t>Inheritance</a:t>
            </a:r>
          </a:p>
          <a:p>
            <a:pPr lvl="1" eaLnBrk="1" hangingPunct="1"/>
            <a:r>
              <a:rPr lang="en-US" smtClean="0"/>
              <a:t>Abstract class</a:t>
            </a:r>
          </a:p>
          <a:p>
            <a:pPr lvl="1" eaLnBrk="1" hangingPunct="1"/>
            <a:r>
              <a:rPr lang="en-US" smtClean="0"/>
              <a:t>Interface </a:t>
            </a:r>
          </a:p>
          <a:p>
            <a:pPr lvl="1" eaLnBrk="1" hangingPunct="1"/>
            <a:r>
              <a:rPr lang="en-US" smtClean="0"/>
              <a:t>Polymorphism</a:t>
            </a:r>
          </a:p>
          <a:p>
            <a:pPr eaLnBrk="1" hangingPunct="1"/>
            <a:r>
              <a:rPr lang="en-US" smtClean="0"/>
              <a:t>After this lecture, you should be able to</a:t>
            </a:r>
          </a:p>
          <a:p>
            <a:pPr lvl="1" eaLnBrk="1" hangingPunct="1"/>
            <a:r>
              <a:rPr lang="en-US" smtClean="0"/>
              <a:t>Apply inheritance &amp; polymorphism in your coding</a:t>
            </a:r>
          </a:p>
        </p:txBody>
      </p:sp>
      <p:pic>
        <p:nvPicPr>
          <p:cNvPr id="12294" name="Picture 4" descr="j02566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2341563"/>
            <a:ext cx="17192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9CE33C72-6CC6-4ED3-BF6C-27AEB0D9F392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20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64386" name="Rectangle 2"/>
          <p:cNvSpPr>
            <a:spLocks noChangeArrowheads="1"/>
          </p:cNvSpPr>
          <p:nvPr/>
        </p:nvSpPr>
        <p:spPr bwMode="auto">
          <a:xfrm>
            <a:off x="1630363" y="2465388"/>
            <a:ext cx="1184275" cy="2286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4387" name="AutoShape 3"/>
          <p:cNvSpPr>
            <a:spLocks/>
          </p:cNvSpPr>
          <p:nvPr/>
        </p:nvSpPr>
        <p:spPr bwMode="auto">
          <a:xfrm>
            <a:off x="4865688" y="1673225"/>
            <a:ext cx="2170112" cy="755650"/>
          </a:xfrm>
          <a:prstGeom prst="accentBorderCallout2">
            <a:avLst>
              <a:gd name="adj1" fmla="val 15125"/>
              <a:gd name="adj2" fmla="val -3509"/>
              <a:gd name="adj3" fmla="val 15125"/>
              <a:gd name="adj4" fmla="val -47694"/>
              <a:gd name="adj5" fmla="val 105884"/>
              <a:gd name="adj6" fmla="val -93491"/>
            </a:avLst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A template is specified using the </a:t>
            </a:r>
            <a:r>
              <a:rPr lang="en-US" sz="1400" b="1">
                <a:latin typeface="Tahoma" pitchFamily="34" charset="0"/>
              </a:rPr>
              <a:t>interface</a:t>
            </a:r>
            <a:r>
              <a:rPr lang="en-US" sz="1400">
                <a:latin typeface="Tahoma" pitchFamily="34" charset="0"/>
              </a:rPr>
              <a:t> keyword.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interface is a group of related methods with empty bodies. </a:t>
            </a:r>
          </a:p>
        </p:txBody>
      </p:sp>
      <p:sp>
        <p:nvSpPr>
          <p:cNvPr id="2064392" name="Rectangle 8"/>
          <p:cNvSpPr>
            <a:spLocks noChangeArrowheads="1"/>
          </p:cNvSpPr>
          <p:nvPr/>
        </p:nvSpPr>
        <p:spPr bwMode="auto">
          <a:xfrm>
            <a:off x="758825" y="4230688"/>
            <a:ext cx="1814513" cy="950912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class</a:t>
            </a:r>
          </a:p>
        </p:txBody>
      </p:sp>
      <p:sp>
        <p:nvSpPr>
          <p:cNvPr id="2064393" name="Text Box 9"/>
          <p:cNvSpPr txBox="1">
            <a:spLocks noChangeArrowheads="1"/>
          </p:cNvSpPr>
          <p:nvPr/>
        </p:nvSpPr>
        <p:spPr bwMode="auto">
          <a:xfrm>
            <a:off x="636588" y="5281613"/>
            <a:ext cx="2046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  <a:cs typeface="Tahoma" pitchFamily="34" charset="0"/>
              </a:rPr>
              <a:t>Complete Implementation</a:t>
            </a:r>
          </a:p>
        </p:txBody>
      </p:sp>
      <p:sp>
        <p:nvSpPr>
          <p:cNvPr id="2064394" name="Rectangle 10"/>
          <p:cNvSpPr>
            <a:spLocks noChangeArrowheads="1"/>
          </p:cNvSpPr>
          <p:nvPr/>
        </p:nvSpPr>
        <p:spPr bwMode="auto">
          <a:xfrm>
            <a:off x="3594100" y="4243388"/>
            <a:ext cx="1814513" cy="950912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abstract</a:t>
            </a:r>
          </a:p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class</a:t>
            </a:r>
          </a:p>
        </p:txBody>
      </p:sp>
      <p:sp>
        <p:nvSpPr>
          <p:cNvPr id="2064395" name="Text Box 11"/>
          <p:cNvSpPr txBox="1">
            <a:spLocks noChangeArrowheads="1"/>
          </p:cNvSpPr>
          <p:nvPr/>
        </p:nvSpPr>
        <p:spPr bwMode="auto">
          <a:xfrm>
            <a:off x="3503613" y="5357813"/>
            <a:ext cx="20462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  <a:cs typeface="Tahoma" pitchFamily="34" charset="0"/>
              </a:rPr>
              <a:t>Partial Implementation</a:t>
            </a:r>
            <a:br>
              <a:rPr lang="en-US">
                <a:latin typeface="Tahoma" pitchFamily="34" charset="0"/>
                <a:cs typeface="Tahoma" pitchFamily="34" charset="0"/>
              </a:rPr>
            </a:br>
            <a:r>
              <a:rPr lang="en-US">
                <a:latin typeface="Tahoma" pitchFamily="34" charset="0"/>
                <a:cs typeface="Tahoma" pitchFamily="34" charset="0"/>
              </a:rPr>
              <a:t>(Some methods have no body)</a:t>
            </a:r>
          </a:p>
        </p:txBody>
      </p:sp>
      <p:pic>
        <p:nvPicPr>
          <p:cNvPr id="2064396" name="Picture 12" descr="MCj04175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406775"/>
            <a:ext cx="146685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39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3003550"/>
            <a:ext cx="1600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398" name="Rectangle 14"/>
          <p:cNvSpPr>
            <a:spLocks noChangeArrowheads="1"/>
          </p:cNvSpPr>
          <p:nvPr/>
        </p:nvSpPr>
        <p:spPr bwMode="auto">
          <a:xfrm>
            <a:off x="6415088" y="4227513"/>
            <a:ext cx="1814512" cy="950912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Interface</a:t>
            </a:r>
          </a:p>
        </p:txBody>
      </p:sp>
      <p:pic>
        <p:nvPicPr>
          <p:cNvPr id="206439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092450"/>
            <a:ext cx="1562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400" name="Text Box 16"/>
          <p:cNvSpPr txBox="1">
            <a:spLocks noChangeArrowheads="1"/>
          </p:cNvSpPr>
          <p:nvPr/>
        </p:nvSpPr>
        <p:spPr bwMode="auto">
          <a:xfrm>
            <a:off x="5873750" y="5372100"/>
            <a:ext cx="3052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  <a:cs typeface="Tahoma" pitchFamily="34" charset="0"/>
              </a:rPr>
              <a:t>No implementation</a:t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r>
              <a:rPr lang="en-US" dirty="0">
                <a:latin typeface="Tahoma" pitchFamily="34" charset="0"/>
                <a:cs typeface="Tahoma" pitchFamily="34" charset="0"/>
              </a:rPr>
              <a:t>(All methods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have </a:t>
            </a:r>
            <a:r>
              <a:rPr lang="en-US" dirty="0">
                <a:latin typeface="Tahoma" pitchFamily="34" charset="0"/>
                <a:cs typeface="Tahoma" pitchFamily="34" charset="0"/>
              </a:rPr>
              <a:t>no body)</a:t>
            </a:r>
          </a:p>
        </p:txBody>
      </p:sp>
      <p:sp>
        <p:nvSpPr>
          <p:cNvPr id="23569" name="Text Box 6"/>
          <p:cNvSpPr txBox="1">
            <a:spLocks noChangeArrowheads="1"/>
          </p:cNvSpPr>
          <p:nvPr/>
        </p:nvSpPr>
        <p:spPr bwMode="auto">
          <a:xfrm>
            <a:off x="704850" y="2408238"/>
            <a:ext cx="31305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>
                <a:latin typeface="Lucida Console" pitchFamily="49" charset="0"/>
              </a:rPr>
              <a:t>public interface Pet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public void tame();</a:t>
            </a:r>
          </a:p>
          <a:p>
            <a:pPr algn="l"/>
            <a:r>
              <a:rPr lang="en-US" sz="160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386" grpId="0" animBg="1"/>
      <p:bldP spid="2064387" grpId="0" animBg="1"/>
      <p:bldP spid="2064392" grpId="0" animBg="1"/>
      <p:bldP spid="2064393" grpId="0"/>
      <p:bldP spid="2064394" grpId="0" animBg="1"/>
      <p:bldP spid="2064395" grpId="0"/>
      <p:bldP spid="2064398" grpId="0" animBg="1"/>
      <p:bldP spid="20644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5BFCEDD1-C585-49D0-97B6-BD13C8EB99EE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21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065410" name="Rectangle 2"/>
          <p:cNvSpPr>
            <a:spLocks noChangeArrowheads="1"/>
          </p:cNvSpPr>
          <p:nvPr/>
        </p:nvSpPr>
        <p:spPr bwMode="auto">
          <a:xfrm>
            <a:off x="4641850" y="2085975"/>
            <a:ext cx="1822450" cy="306388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65411" name="Rectangle 3"/>
          <p:cNvSpPr>
            <a:spLocks noChangeArrowheads="1"/>
          </p:cNvSpPr>
          <p:nvPr/>
        </p:nvSpPr>
        <p:spPr bwMode="auto">
          <a:xfrm>
            <a:off x="969963" y="4257675"/>
            <a:ext cx="5927725" cy="833438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subclass must provide implementations of the methods specified in the interface.</a:t>
            </a:r>
            <a:endParaRPr lang="en-US" sz="2400" smtClean="0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684213" y="2062163"/>
            <a:ext cx="666432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>
                <a:latin typeface="Lucida Console" pitchFamily="49" charset="0"/>
              </a:rPr>
              <a:t>public class Cat extends Mammal implements Pet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public Cat(String name)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  super(name);</a:t>
            </a:r>
          </a:p>
          <a:p>
            <a:pPr algn="l"/>
            <a:r>
              <a:rPr lang="en-US" sz="1600">
                <a:latin typeface="Lucida Console" pitchFamily="49" charset="0"/>
              </a:rPr>
              <a:t>  }</a:t>
            </a:r>
          </a:p>
          <a:p>
            <a:pPr algn="l"/>
            <a:r>
              <a:rPr lang="en-US" sz="1600">
                <a:latin typeface="Lucida Console" pitchFamily="49" charset="0"/>
              </a:rPr>
              <a:t> </a:t>
            </a:r>
          </a:p>
          <a:p>
            <a:pPr algn="l"/>
            <a:r>
              <a:rPr lang="en-US" sz="1600">
                <a:latin typeface="Lucida Console" pitchFamily="49" charset="0"/>
              </a:rPr>
              <a:t>  public void makeNoise()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  System.out.println("Meow!");</a:t>
            </a:r>
          </a:p>
          <a:p>
            <a:pPr algn="l"/>
            <a:r>
              <a:rPr lang="en-US" sz="1600">
                <a:latin typeface="Lucida Console" pitchFamily="49" charset="0"/>
              </a:rPr>
              <a:t>	}</a:t>
            </a:r>
          </a:p>
          <a:p>
            <a:pPr algn="l"/>
            <a:endParaRPr lang="en-US" sz="1600">
              <a:latin typeface="Lucida Console" pitchFamily="49" charset="0"/>
            </a:endParaRPr>
          </a:p>
          <a:p>
            <a:pPr algn="l"/>
            <a:r>
              <a:rPr lang="en-US" sz="1600">
                <a:latin typeface="Lucida Console" pitchFamily="49" charset="0"/>
              </a:rPr>
              <a:t>  public void tame() {</a:t>
            </a:r>
          </a:p>
          <a:p>
            <a:pPr algn="l"/>
            <a:r>
              <a:rPr lang="en-US" sz="1600">
                <a:latin typeface="Lucida Console" pitchFamily="49" charset="0"/>
              </a:rPr>
              <a:t>    System.out.println("Scratch behind the ear!");</a:t>
            </a:r>
          </a:p>
          <a:p>
            <a:pPr algn="l"/>
            <a:r>
              <a:rPr lang="en-US" sz="1600">
                <a:latin typeface="Lucida Console" pitchFamily="49" charset="0"/>
              </a:rPr>
              <a:t>  }</a:t>
            </a:r>
          </a:p>
          <a:p>
            <a:pPr algn="l"/>
            <a:r>
              <a:rPr lang="en-US" sz="1600">
                <a:latin typeface="Lucida Console" pitchFamily="49" charset="0"/>
              </a:rPr>
              <a:t>}</a:t>
            </a:r>
          </a:p>
        </p:txBody>
      </p:sp>
      <p:sp>
        <p:nvSpPr>
          <p:cNvPr id="2065415" name="AutoShape 7"/>
          <p:cNvSpPr>
            <a:spLocks/>
          </p:cNvSpPr>
          <p:nvPr/>
        </p:nvSpPr>
        <p:spPr bwMode="auto">
          <a:xfrm>
            <a:off x="5183188" y="5418138"/>
            <a:ext cx="2001837" cy="523875"/>
          </a:xfrm>
          <a:prstGeom prst="accentBorderCallout2">
            <a:avLst>
              <a:gd name="adj1" fmla="val 21819"/>
              <a:gd name="adj2" fmla="val -3806"/>
              <a:gd name="adj3" fmla="val 21819"/>
              <a:gd name="adj4" fmla="val -54162"/>
              <a:gd name="adj5" fmla="val -60907"/>
              <a:gd name="adj6" fmla="val -106343"/>
            </a:avLst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The tame() method is defined.</a:t>
            </a:r>
          </a:p>
        </p:txBody>
      </p:sp>
      <p:sp>
        <p:nvSpPr>
          <p:cNvPr id="2065416" name="AutoShape 8"/>
          <p:cNvSpPr>
            <a:spLocks/>
          </p:cNvSpPr>
          <p:nvPr/>
        </p:nvSpPr>
        <p:spPr bwMode="auto">
          <a:xfrm>
            <a:off x="6624638" y="2425700"/>
            <a:ext cx="2063750" cy="787400"/>
          </a:xfrm>
          <a:prstGeom prst="accentBorderCallout2">
            <a:avLst>
              <a:gd name="adj1" fmla="val 14514"/>
              <a:gd name="adj2" fmla="val -3694"/>
              <a:gd name="adj3" fmla="val 14514"/>
              <a:gd name="adj4" fmla="val -38616"/>
              <a:gd name="adj5" fmla="val -3023"/>
              <a:gd name="adj6" fmla="val -74694"/>
            </a:avLst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Use the keyword </a:t>
            </a:r>
            <a:r>
              <a:rPr lang="en-US" sz="1400" b="1">
                <a:latin typeface="Tahoma" pitchFamily="34" charset="0"/>
              </a:rPr>
              <a:t>implements </a:t>
            </a:r>
            <a:r>
              <a:rPr lang="en-US" sz="1400">
                <a:latin typeface="Tahoma" pitchFamily="34" charset="0"/>
              </a:rPr>
              <a:t>followed by the interface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410" grpId="0" animBg="1"/>
      <p:bldP spid="2065411" grpId="0" animBg="1"/>
      <p:bldP spid="2065415" grpId="0" animBg="1"/>
      <p:bldP spid="20654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AF377CF-50F8-4691-BDCB-6F9A77F28C23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22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5a: Interfaces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040688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 an interface </a:t>
            </a:r>
            <a:r>
              <a:rPr lang="en-US" sz="2400" dirty="0" err="1" smtClean="0"/>
              <a:t>TaxableProduct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Modify the classes in Exercise 1 so that we can compute the </a:t>
            </a:r>
            <a:r>
              <a:rPr lang="en-US" sz="2400" dirty="0" smtClean="0"/>
              <a:t>taxes (tax rate = 7%) </a:t>
            </a:r>
            <a:r>
              <a:rPr lang="en-US" sz="2400" dirty="0" smtClean="0"/>
              <a:t>for computers, digital cameras, laptops, and printers:</a:t>
            </a:r>
          </a:p>
          <a:p>
            <a:pPr lvl="1" eaLnBrk="1" hangingPunct="1"/>
            <a:r>
              <a:rPr lang="en-US" sz="2200" dirty="0" smtClean="0"/>
              <a:t>Find the best class to implement the interface</a:t>
            </a:r>
          </a:p>
          <a:p>
            <a:pPr lvl="1" eaLnBrk="1" hangingPunct="1"/>
            <a:r>
              <a:rPr lang="en-US" sz="2200" dirty="0" smtClean="0"/>
              <a:t>Implement the interface</a:t>
            </a:r>
            <a:endParaRPr lang="en-US" sz="1000" dirty="0" smtClean="0"/>
          </a:p>
          <a:p>
            <a:pPr eaLnBrk="1" hangingPunct="1"/>
            <a:r>
              <a:rPr lang="en-US" sz="2400" dirty="0" smtClean="0"/>
              <a:t>TaxTest.java is provided.</a:t>
            </a:r>
          </a:p>
        </p:txBody>
      </p:sp>
      <p:graphicFrame>
        <p:nvGraphicFramePr>
          <p:cNvPr id="2123798" name="Group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1617767"/>
              </p:ext>
            </p:extLst>
          </p:nvPr>
        </p:nvGraphicFramePr>
        <p:xfrm>
          <a:off x="985044" y="1518261"/>
          <a:ext cx="7202487" cy="1314642"/>
        </p:xfrm>
        <a:graphic>
          <a:graphicData uri="http://schemas.openxmlformats.org/drawingml/2006/table">
            <a:tbl>
              <a:tblPr/>
              <a:tblGrid>
                <a:gridCol w="7202487"/>
              </a:tblGrid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TaxableProduct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computeTax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():double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  <p:sp>
        <p:nvSpPr>
          <p:cNvPr id="2123799" name="Text Box 23"/>
          <p:cNvSpPr txBox="1">
            <a:spLocks noChangeArrowheads="1"/>
          </p:cNvSpPr>
          <p:nvPr/>
        </p:nvSpPr>
        <p:spPr bwMode="auto">
          <a:xfrm>
            <a:off x="2138363" y="5681663"/>
            <a:ext cx="4895850" cy="649287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sz="1400" b="1">
                <a:latin typeface="Lucida Console" pitchFamily="49" charset="0"/>
              </a:rPr>
              <a:t>Output –</a:t>
            </a:r>
          </a:p>
          <a:p>
            <a:pPr algn="l"/>
            <a:r>
              <a:rPr lang="en-US" sz="1400" b="1">
                <a:latin typeface="Lucida Console" pitchFamily="49" charset="0"/>
              </a:rPr>
              <a:t>The tax for a $2500.0 laptop is $175.0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9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11622088"/>
              <a:ext cx="0" cy="0"/>
            </p14:xfrm>
          </p:contentPart>
        </mc:Choice>
        <mc:Fallback xmlns="">
          <p:pic>
            <p:nvPicPr>
              <p:cNvPr id="409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288" y="116220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B4D146D-3DCD-43CC-8C23-0928C60E8DF4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23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5b: Using Interfaces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443913" cy="5562600"/>
          </a:xfrm>
        </p:spPr>
        <p:txBody>
          <a:bodyPr/>
          <a:lstStyle/>
          <a:p>
            <a:pPr eaLnBrk="1" hangingPunct="1"/>
            <a:r>
              <a:rPr lang="en-US" sz="2400" smtClean="0"/>
              <a:t>Create a class TaxCalculator with the static method  calculateTotalPayableTax.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method accepts a list of TaxableProducts and output the total amount of tax that is to be paid for the products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TaxCalculatorTest.java is provided to test your application.</a:t>
            </a:r>
          </a:p>
        </p:txBody>
      </p:sp>
      <p:graphicFrame>
        <p:nvGraphicFramePr>
          <p:cNvPr id="2131973" name="Group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846225"/>
              </p:ext>
            </p:extLst>
          </p:nvPr>
        </p:nvGraphicFramePr>
        <p:xfrm>
          <a:off x="1046163" y="3255963"/>
          <a:ext cx="7202487" cy="1022034"/>
        </p:xfrm>
        <a:graphic>
          <a:graphicData uri="http://schemas.openxmlformats.org/drawingml/2006/table">
            <a:tbl>
              <a:tblPr/>
              <a:tblGrid>
                <a:gridCol w="7202487"/>
              </a:tblGrid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TaxCalculator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calculateTotalPayableTax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products:ArrayList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TaxableProduct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&gt;):double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  <p:sp>
        <p:nvSpPr>
          <p:cNvPr id="2131983" name="Text Box 15"/>
          <p:cNvSpPr txBox="1">
            <a:spLocks noChangeArrowheads="1"/>
          </p:cNvSpPr>
          <p:nvPr/>
        </p:nvSpPr>
        <p:spPr bwMode="auto">
          <a:xfrm>
            <a:off x="2152650" y="5557838"/>
            <a:ext cx="4895850" cy="649287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sz="1400" b="1">
                <a:latin typeface="Lucida Console" pitchFamily="49" charset="0"/>
              </a:rPr>
              <a:t>Output –</a:t>
            </a:r>
          </a:p>
          <a:p>
            <a:pPr algn="l"/>
            <a:r>
              <a:rPr lang="en-US" sz="1400" b="1">
                <a:latin typeface="Lucida Console" pitchFamily="49" charset="0"/>
              </a:rPr>
              <a:t>The total tax is $525.0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11622088"/>
              <a:ext cx="0" cy="0"/>
            </p14:xfrm>
          </p:contentPart>
        </mc:Choice>
        <mc:Fallback xmlns="">
          <p:pic>
            <p:nvPicPr>
              <p:cNvPr id="512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288" y="1162208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FF7AD6B6-E672-4069-A81A-46AF18A8FC93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24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Inherited Methods &amp; Overriding</a:t>
            </a:r>
            <a:br>
              <a:rPr lang="en-US" sz="2800" smtClean="0"/>
            </a:br>
            <a:r>
              <a:rPr lang="en-US" sz="1200" smtClean="0">
                <a:solidFill>
                  <a:schemeClr val="tx1"/>
                </a:solidFill>
              </a:rPr>
              <a:t>Java 5.0 Program Design P334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Java class is automatically an extension of the standard class Object.</a:t>
            </a:r>
          </a:p>
          <a:p>
            <a:pPr eaLnBrk="1" hangingPunct="1"/>
            <a:r>
              <a:rPr lang="en-US" dirty="0" smtClean="0"/>
              <a:t>The class Object specifies some basic behaviors common to all objects.</a:t>
            </a:r>
          </a:p>
          <a:p>
            <a:pPr lvl="1" eaLnBrk="1" hangingPunct="1"/>
            <a:r>
              <a:rPr lang="en-US" dirty="0" smtClean="0"/>
              <a:t>Examples</a:t>
            </a:r>
          </a:p>
          <a:p>
            <a:pPr lvl="2" eaLnBrk="1" hangingPunct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 eaLnBrk="1" hangingPunct="1"/>
            <a:r>
              <a:rPr lang="en-US" dirty="0" smtClean="0"/>
              <a:t>equals()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121400" y="3024188"/>
            <a:ext cx="1087438" cy="436562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>
                <a:latin typeface="Tahoma" pitchFamily="34" charset="0"/>
              </a:rPr>
              <a:t>Object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4532313" y="4492625"/>
            <a:ext cx="1087437" cy="436563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>
                <a:latin typeface="Tahoma" pitchFamily="34" charset="0"/>
              </a:rPr>
              <a:t>String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6129338" y="5632450"/>
            <a:ext cx="1087437" cy="436563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>
                <a:latin typeface="Tahoma" pitchFamily="34" charset="0"/>
              </a:rPr>
              <a:t>Point</a:t>
            </a: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6126163" y="4491038"/>
            <a:ext cx="1087437" cy="436562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>
                <a:latin typeface="Tahoma" pitchFamily="34" charset="0"/>
              </a:rPr>
              <a:t>Point2D</a:t>
            </a:r>
          </a:p>
        </p:txBody>
      </p:sp>
      <p:cxnSp>
        <p:nvCxnSpPr>
          <p:cNvPr id="25610" name="AutoShape 8"/>
          <p:cNvCxnSpPr>
            <a:cxnSpLocks noChangeShapeType="1"/>
            <a:stCxn id="25607" idx="0"/>
            <a:endCxn id="25606" idx="2"/>
          </p:cNvCxnSpPr>
          <p:nvPr/>
        </p:nvCxnSpPr>
        <p:spPr bwMode="auto">
          <a:xfrm rot="-5400000">
            <a:off x="5374481" y="3182144"/>
            <a:ext cx="993775" cy="15890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9"/>
          <p:cNvCxnSpPr>
            <a:cxnSpLocks noChangeShapeType="1"/>
            <a:stCxn id="25609" idx="0"/>
            <a:endCxn id="25606" idx="2"/>
          </p:cNvCxnSpPr>
          <p:nvPr/>
        </p:nvCxnSpPr>
        <p:spPr bwMode="auto">
          <a:xfrm rot="5400000" flipH="1">
            <a:off x="6172200" y="3973513"/>
            <a:ext cx="992188" cy="4762"/>
          </a:xfrm>
          <a:prstGeom prst="bentConnector3">
            <a:avLst>
              <a:gd name="adj1" fmla="val 5007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0"/>
          <p:cNvCxnSpPr>
            <a:cxnSpLocks noChangeShapeType="1"/>
          </p:cNvCxnSpPr>
          <p:nvPr/>
        </p:nvCxnSpPr>
        <p:spPr bwMode="auto">
          <a:xfrm>
            <a:off x="7096125" y="6334125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25613" name="AutoShape 11"/>
          <p:cNvCxnSpPr>
            <a:cxnSpLocks noChangeShapeType="1"/>
            <a:stCxn id="25608" idx="0"/>
            <a:endCxn id="25609" idx="2"/>
          </p:cNvCxnSpPr>
          <p:nvPr/>
        </p:nvCxnSpPr>
        <p:spPr bwMode="auto">
          <a:xfrm flipH="1" flipV="1">
            <a:off x="6670675" y="4946650"/>
            <a:ext cx="317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Rectangle 12"/>
          <p:cNvSpPr>
            <a:spLocks noChangeArrowheads="1"/>
          </p:cNvSpPr>
          <p:nvPr/>
        </p:nvSpPr>
        <p:spPr bwMode="auto">
          <a:xfrm>
            <a:off x="7658100" y="4475163"/>
            <a:ext cx="1087438" cy="436562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>
                <a:latin typeface="Tahoma" pitchFamily="34" charset="0"/>
              </a:rPr>
              <a:t>Scanner</a:t>
            </a:r>
          </a:p>
        </p:txBody>
      </p:sp>
      <p:cxnSp>
        <p:nvCxnSpPr>
          <p:cNvPr id="25615" name="AutoShape 13"/>
          <p:cNvCxnSpPr>
            <a:cxnSpLocks noChangeShapeType="1"/>
          </p:cNvCxnSpPr>
          <p:nvPr/>
        </p:nvCxnSpPr>
        <p:spPr bwMode="auto">
          <a:xfrm rot="5400000" flipH="1">
            <a:off x="6946106" y="3199607"/>
            <a:ext cx="976313" cy="1536700"/>
          </a:xfrm>
          <a:prstGeom prst="bentConnector3">
            <a:avLst>
              <a:gd name="adj1" fmla="val 5008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Isosceles Triangle 1"/>
          <p:cNvSpPr>
            <a:spLocks noChangeArrowheads="1"/>
          </p:cNvSpPr>
          <p:nvPr/>
        </p:nvSpPr>
        <p:spPr bwMode="auto">
          <a:xfrm>
            <a:off x="6570663" y="3489325"/>
            <a:ext cx="188912" cy="1952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defTabSz="762000" eaLnBrk="0" hangingPunct="0">
              <a:tabLst>
                <a:tab pos="228600" algn="l"/>
              </a:tabLst>
            </a:pPr>
            <a:endParaRPr lang="en-US"/>
          </a:p>
        </p:txBody>
      </p:sp>
      <p:sp>
        <p:nvSpPr>
          <p:cNvPr id="25617" name="Isosceles Triangle 18"/>
          <p:cNvSpPr>
            <a:spLocks noChangeArrowheads="1"/>
          </p:cNvSpPr>
          <p:nvPr/>
        </p:nvSpPr>
        <p:spPr bwMode="auto">
          <a:xfrm>
            <a:off x="6573838" y="4951413"/>
            <a:ext cx="187325" cy="1952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defTabSz="762000" eaLnBrk="0" hangingPunct="0">
              <a:tabLst>
                <a:tab pos="228600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E45256D9-405D-405D-ACFF-D053B8274443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25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toString() Method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a meaningful textual representation of the object.</a:t>
            </a:r>
          </a:p>
          <a:p>
            <a:pPr eaLnBrk="1" hangingPunct="1"/>
            <a:r>
              <a:rPr lang="en-US" smtClean="0"/>
              <a:t>Can be useful when debugging a program.</a:t>
            </a:r>
          </a:p>
        </p:txBody>
      </p:sp>
      <p:sp>
        <p:nvSpPr>
          <p:cNvPr id="2079748" name="Text Box 4"/>
          <p:cNvSpPr txBox="1">
            <a:spLocks noChangeArrowheads="1"/>
          </p:cNvSpPr>
          <p:nvPr/>
        </p:nvSpPr>
        <p:spPr bwMode="auto">
          <a:xfrm>
            <a:off x="696913" y="2425700"/>
            <a:ext cx="5143500" cy="3208338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200">
                <a:latin typeface="Lucida Console" pitchFamily="49" charset="0"/>
              </a:rPr>
              <a:t>public class MyPoint {		</a:t>
            </a:r>
          </a:p>
          <a:p>
            <a:pPr algn="l"/>
            <a:r>
              <a:rPr lang="en-US" sz="1200">
                <a:latin typeface="Lucida Console" pitchFamily="49" charset="0"/>
              </a:rPr>
              <a:t>	private int x;</a:t>
            </a:r>
          </a:p>
          <a:p>
            <a:pPr algn="l"/>
            <a:r>
              <a:rPr lang="en-US" sz="1200">
                <a:latin typeface="Lucida Console" pitchFamily="49" charset="0"/>
              </a:rPr>
              <a:t>	private int y;</a:t>
            </a:r>
          </a:p>
          <a:p>
            <a:pPr algn="l"/>
            <a:endParaRPr lang="en-US" sz="1200">
              <a:latin typeface="Lucida Console" pitchFamily="49" charset="0"/>
            </a:endParaRPr>
          </a:p>
          <a:p>
            <a:pPr algn="l"/>
            <a:r>
              <a:rPr lang="en-US" sz="1200">
                <a:latin typeface="Lucida Console" pitchFamily="49" charset="0"/>
              </a:rPr>
              <a:t>	public MyPoint(int x, int y) {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    this.x = x;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    this.y = y;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}</a:t>
            </a:r>
          </a:p>
          <a:p>
            <a:pPr algn="l"/>
            <a:endParaRPr lang="en-US" sz="1200">
              <a:latin typeface="Lucida Console" pitchFamily="49" charset="0"/>
            </a:endParaRPr>
          </a:p>
          <a:p>
            <a:pPr algn="l"/>
            <a:r>
              <a:rPr lang="en-US" sz="1200">
                <a:latin typeface="Lucida Console" pitchFamily="49" charset="0"/>
              </a:rPr>
              <a:t>    public String toString() {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    return “MyPoint[" + x + "," + y + "]";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}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public static void main(String[] args) {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    MyPoint p = new MyPoint(1,2);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    System.out.println(p);</a:t>
            </a:r>
          </a:p>
          <a:p>
            <a:pPr algn="l"/>
            <a:r>
              <a:rPr lang="en-US" sz="1200">
                <a:latin typeface="Lucida Console" pitchFamily="49" charset="0"/>
              </a:rPr>
              <a:t>    }</a:t>
            </a:r>
          </a:p>
          <a:p>
            <a:pPr algn="l"/>
            <a:r>
              <a:rPr lang="en-US" sz="1200">
                <a:latin typeface="Lucida Console" pitchFamily="49" charset="0"/>
              </a:rPr>
              <a:t>}</a:t>
            </a:r>
          </a:p>
        </p:txBody>
      </p:sp>
      <p:sp>
        <p:nvSpPr>
          <p:cNvPr id="2079749" name="Text Box 5"/>
          <p:cNvSpPr txBox="1">
            <a:spLocks noChangeArrowheads="1"/>
          </p:cNvSpPr>
          <p:nvPr/>
        </p:nvSpPr>
        <p:spPr bwMode="auto">
          <a:xfrm>
            <a:off x="5729288" y="4314825"/>
            <a:ext cx="2957512" cy="561975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- With toString() method –</a:t>
            </a:r>
          </a:p>
          <a:p>
            <a:pPr algn="l">
              <a:spcBef>
                <a:spcPct val="50000"/>
              </a:spcBef>
            </a:pPr>
            <a:r>
              <a:rPr lang="en-US" sz="1200">
                <a:latin typeface="Lucida Console" pitchFamily="49" charset="0"/>
              </a:rPr>
              <a:t>MyPoint[1,2]</a:t>
            </a:r>
          </a:p>
        </p:txBody>
      </p:sp>
      <p:sp>
        <p:nvSpPr>
          <p:cNvPr id="2079750" name="Text Box 6"/>
          <p:cNvSpPr txBox="1">
            <a:spLocks noChangeArrowheads="1"/>
          </p:cNvSpPr>
          <p:nvPr/>
        </p:nvSpPr>
        <p:spPr bwMode="auto">
          <a:xfrm>
            <a:off x="5740400" y="5026025"/>
            <a:ext cx="2957513" cy="561975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- Without toString() method –</a:t>
            </a:r>
          </a:p>
          <a:p>
            <a:pPr algn="l">
              <a:spcBef>
                <a:spcPct val="50000"/>
              </a:spcBef>
            </a:pPr>
            <a:r>
              <a:rPr lang="en-US" sz="1200">
                <a:latin typeface="Lucida Console" pitchFamily="49" charset="0"/>
              </a:rPr>
              <a:t>MyPoint@7d772e</a:t>
            </a:r>
          </a:p>
        </p:txBody>
      </p:sp>
      <p:pic>
        <p:nvPicPr>
          <p:cNvPr id="26633" name="Picture 7" descr="MCj0325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1617663"/>
            <a:ext cx="15303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49" grpId="0" animBg="1"/>
      <p:bldP spid="20797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5032E39-3824-4CD3-AD6C-F7089D4914E0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26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instanceof Operator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z="2400" smtClean="0">
                <a:solidFill>
                  <a:srgbClr val="FF0000"/>
                </a:solidFill>
                <a:latin typeface="Lucida Console" pitchFamily="49" charset="0"/>
              </a:rPr>
              <a:t>instanceof</a:t>
            </a:r>
            <a:r>
              <a:rPr lang="en-US" smtClean="0"/>
              <a:t> operator is use to check the type of object that the "reference" points to.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84868" name="Text Box 4"/>
          <p:cNvSpPr txBox="1">
            <a:spLocks noChangeArrowheads="1"/>
          </p:cNvSpPr>
          <p:nvPr/>
        </p:nvSpPr>
        <p:spPr bwMode="auto">
          <a:xfrm>
            <a:off x="722313" y="2006600"/>
            <a:ext cx="6138862" cy="2019300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>
                <a:latin typeface="Lucida Console" pitchFamily="49" charset="0"/>
              </a:rPr>
              <a:t>public class InstanceOfDemo {</a:t>
            </a:r>
          </a:p>
          <a:p>
            <a:pPr algn="l"/>
            <a:r>
              <a:rPr lang="en-US" sz="1400">
                <a:latin typeface="Lucida Console" pitchFamily="49" charset="0"/>
              </a:rPr>
              <a:t>  public static void main(String[] args) {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Manager m = new Manager("Peter", 5000, 2000);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Employee e = new Employee("John", 3000);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System.out.println(e instanceof Manager);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System.out.println(m instanceof Manager);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}</a:t>
            </a:r>
          </a:p>
          <a:p>
            <a:pPr algn="l"/>
            <a:r>
              <a:rPr lang="en-US" sz="1400">
                <a:latin typeface="Lucida Console" pitchFamily="49" charset="0"/>
              </a:rPr>
              <a:t>}</a:t>
            </a:r>
          </a:p>
          <a:p>
            <a:pPr algn="l"/>
            <a:endParaRPr lang="en-US" sz="1400">
              <a:latin typeface="Lucida Console" pitchFamily="49" charset="0"/>
            </a:endParaRPr>
          </a:p>
        </p:txBody>
      </p:sp>
      <p:sp>
        <p:nvSpPr>
          <p:cNvPr id="2084869" name="Text Box 5"/>
          <p:cNvSpPr txBox="1">
            <a:spLocks noChangeArrowheads="1"/>
          </p:cNvSpPr>
          <p:nvPr/>
        </p:nvSpPr>
        <p:spPr bwMode="auto">
          <a:xfrm>
            <a:off x="4967288" y="3932238"/>
            <a:ext cx="2957512" cy="741362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- Output –</a:t>
            </a:r>
          </a:p>
          <a:p>
            <a:pPr algn="l"/>
            <a:r>
              <a:rPr lang="en-US" sz="1400">
                <a:latin typeface="Lucida Console" pitchFamily="49" charset="0"/>
              </a:rPr>
              <a:t>false</a:t>
            </a:r>
          </a:p>
          <a:p>
            <a:pPr algn="l"/>
            <a:r>
              <a:rPr lang="en-US" sz="1400">
                <a:latin typeface="Lucida Console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8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8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48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9FC9C83D-29EC-4576-BB7D-BD53D8C023B8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27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6: </a:t>
            </a:r>
            <a:r>
              <a:rPr lang="en-US" smtClean="0"/>
              <a:t>instanceof</a:t>
            </a:r>
            <a:endParaRPr lang="en-US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the </a:t>
            </a:r>
            <a:r>
              <a:rPr lang="en-US" smtClean="0">
                <a:solidFill>
                  <a:srgbClr val="FF0000"/>
                </a:solidFill>
              </a:rPr>
              <a:t>calManagerAvgGrossSalary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method in the EmployeeTest class.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87940" name="Text Box 4"/>
          <p:cNvSpPr txBox="1">
            <a:spLocks noChangeArrowheads="1"/>
          </p:cNvSpPr>
          <p:nvPr/>
        </p:nvSpPr>
        <p:spPr bwMode="auto">
          <a:xfrm>
            <a:off x="352425" y="1922463"/>
            <a:ext cx="8607425" cy="4359275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>
                <a:latin typeface="Lucida Console" pitchFamily="49" charset="0"/>
              </a:rPr>
              <a:t>import java.util.ArrayList;</a:t>
            </a:r>
          </a:p>
          <a:p>
            <a:pPr algn="l"/>
            <a:endParaRPr lang="en-US" sz="1400">
              <a:latin typeface="Lucida Console" pitchFamily="49" charset="0"/>
            </a:endParaRPr>
          </a:p>
          <a:p>
            <a:pPr algn="l"/>
            <a:r>
              <a:rPr lang="en-US" sz="1400">
                <a:latin typeface="Lucida Console" pitchFamily="49" charset="0"/>
              </a:rPr>
              <a:t>public class EmployeeTest {</a:t>
            </a:r>
          </a:p>
          <a:p>
            <a:pPr algn="l"/>
            <a:endParaRPr lang="en-US" sz="1400">
              <a:latin typeface="Lucida Console" pitchFamily="49" charset="0"/>
            </a:endParaRPr>
          </a:p>
          <a:p>
            <a:pPr algn="l"/>
            <a:r>
              <a:rPr lang="en-US" sz="1400">
                <a:latin typeface="Lucida Console" pitchFamily="49" charset="0"/>
              </a:rPr>
              <a:t>  public static double calManagerAvgGrossSalary(ArrayList&lt;Employee&gt; empList) {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// complete the code</a:t>
            </a:r>
          </a:p>
          <a:p>
            <a:pPr algn="l"/>
            <a:r>
              <a:rPr lang="en-US" sz="1400">
                <a:latin typeface="Lucida Console" pitchFamily="49" charset="0"/>
              </a:rPr>
              <a:t>  }</a:t>
            </a:r>
          </a:p>
          <a:p>
            <a:pPr algn="l"/>
            <a:endParaRPr lang="en-US" sz="1400">
              <a:latin typeface="Lucida Console" pitchFamily="49" charset="0"/>
            </a:endParaRPr>
          </a:p>
          <a:p>
            <a:pPr algn="l"/>
            <a:r>
              <a:rPr lang="en-US" sz="1400">
                <a:latin typeface="Lucida Console" pitchFamily="49" charset="0"/>
              </a:rPr>
              <a:t>  public static void main(String[] args) {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ArrayList&lt;Employee&gt; empList = new ArrayList&lt;Employee&gt;();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Manager("Albert", 5000, 2000));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Manager("Benny", 7000, 1500));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Manager("Charles", 9000, 1000));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Employee("Danny", 1500));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Employee("Edward", 4000));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Employee("Fred", 3500));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empList.add(new Employee("George", 3500));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  System.out.println(calManagerAvgGrossSalary(empList));</a:t>
            </a:r>
          </a:p>
          <a:p>
            <a:pPr algn="l"/>
            <a:r>
              <a:rPr lang="en-US" sz="1400">
                <a:latin typeface="Lucida Console" pitchFamily="49" charset="0"/>
              </a:rPr>
              <a:t>  }</a:t>
            </a:r>
          </a:p>
          <a:p>
            <a:pPr algn="l"/>
            <a:r>
              <a:rPr lang="en-US" sz="1400">
                <a:latin typeface="Lucida Console" pitchFamily="49" charset="0"/>
              </a:rPr>
              <a:t>}</a:t>
            </a:r>
          </a:p>
        </p:txBody>
      </p:sp>
      <p:sp>
        <p:nvSpPr>
          <p:cNvPr id="2087941" name="Text Box 5"/>
          <p:cNvSpPr txBox="1">
            <a:spLocks noChangeArrowheads="1"/>
          </p:cNvSpPr>
          <p:nvPr/>
        </p:nvSpPr>
        <p:spPr bwMode="auto">
          <a:xfrm>
            <a:off x="6342063" y="4335463"/>
            <a:ext cx="2600325" cy="741362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sz="1400" b="1">
                <a:latin typeface="Lucida Console" pitchFamily="49" charset="0"/>
              </a:rPr>
              <a:t> Output –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Lucida Console" pitchFamily="49" charset="0"/>
              </a:rPr>
              <a:t>8500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0A816128-CEFA-4994-A357-4CEF2EDF2655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28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equals() method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Determines whether its parameter is a object that is equivalent to the invoking object.</a:t>
            </a:r>
          </a:p>
          <a:p>
            <a:pPr eaLnBrk="1" hangingPunct="1"/>
            <a:endParaRPr lang="en-US" smtClean="0"/>
          </a:p>
        </p:txBody>
      </p:sp>
      <p:sp>
        <p:nvSpPr>
          <p:cNvPr id="2081796" name="Text Box 4"/>
          <p:cNvSpPr txBox="1">
            <a:spLocks noChangeArrowheads="1"/>
          </p:cNvSpPr>
          <p:nvPr/>
        </p:nvSpPr>
        <p:spPr bwMode="auto">
          <a:xfrm>
            <a:off x="755650" y="2036763"/>
            <a:ext cx="6211888" cy="4185761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// ...</a:t>
            </a:r>
          </a:p>
          <a:p>
            <a:pPr algn="l"/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>
                <a:latin typeface="Lucida Console" pitchFamily="49" charset="0"/>
              </a:rPr>
              <a:t>  public </a:t>
            </a:r>
            <a:r>
              <a:rPr lang="en-US" sz="1400" dirty="0" err="1">
                <a:latin typeface="Lucida Console" pitchFamily="49" charset="0"/>
              </a:rPr>
              <a:t>boolean</a:t>
            </a:r>
            <a:r>
              <a:rPr lang="en-US" sz="1400" dirty="0">
                <a:latin typeface="Lucida Console" pitchFamily="49" charset="0"/>
              </a:rPr>
              <a:t> equals(Object 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if (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instanceof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          </a:t>
            </a:r>
            <a:r>
              <a:rPr lang="en-US" sz="1400" dirty="0" err="1" smtClean="0">
                <a:latin typeface="Lucida Console" pitchFamily="49" charset="0"/>
              </a:rPr>
              <a:t>MyPoint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another = (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if (</a:t>
            </a:r>
            <a:r>
              <a:rPr lang="en-US" sz="1400" dirty="0" err="1">
                <a:latin typeface="Lucida Console" pitchFamily="49" charset="0"/>
              </a:rPr>
              <a:t>another.x</a:t>
            </a:r>
            <a:r>
              <a:rPr lang="en-US" sz="1400" dirty="0">
                <a:latin typeface="Lucida Console" pitchFamily="49" charset="0"/>
              </a:rPr>
              <a:t> == x &amp;&amp; </a:t>
            </a:r>
            <a:r>
              <a:rPr lang="en-US" sz="1400" dirty="0" err="1">
                <a:latin typeface="Lucida Console" pitchFamily="49" charset="0"/>
              </a:rPr>
              <a:t>another.y</a:t>
            </a:r>
            <a:r>
              <a:rPr lang="en-US" sz="1400" dirty="0">
                <a:latin typeface="Lucida Console" pitchFamily="49" charset="0"/>
              </a:rPr>
              <a:t> == y)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    return true;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  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  return false;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}</a:t>
            </a:r>
          </a:p>
          <a:p>
            <a:pPr algn="l"/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>
                <a:latin typeface="Lucida Console" pitchFamily="49" charset="0"/>
              </a:rPr>
              <a:t>  public 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 p1 = new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(1,2);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 p2 = new </a:t>
            </a:r>
            <a:r>
              <a:rPr lang="en-US" sz="1400" dirty="0" err="1">
                <a:latin typeface="Lucida Console" pitchFamily="49" charset="0"/>
              </a:rPr>
              <a:t>MyPoint</a:t>
            </a:r>
            <a:r>
              <a:rPr lang="en-US" sz="1400" dirty="0">
                <a:latin typeface="Lucida Console" pitchFamily="49" charset="0"/>
              </a:rPr>
              <a:t>(1,2);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System.out.println</a:t>
            </a:r>
            <a:r>
              <a:rPr lang="en-US" sz="1400" dirty="0">
                <a:latin typeface="Lucida Console" pitchFamily="49" charset="0"/>
              </a:rPr>
              <a:t>(p1.equals(p2));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}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30727" name="AutoShape 5"/>
          <p:cNvSpPr>
            <a:spLocks/>
          </p:cNvSpPr>
          <p:nvPr/>
        </p:nvSpPr>
        <p:spPr bwMode="auto">
          <a:xfrm>
            <a:off x="5578475" y="5200650"/>
            <a:ext cx="3022600" cy="749300"/>
          </a:xfrm>
          <a:prstGeom prst="accentBorderCallout2">
            <a:avLst>
              <a:gd name="adj1" fmla="val 15255"/>
              <a:gd name="adj2" fmla="val -2523"/>
              <a:gd name="adj3" fmla="val 15255"/>
              <a:gd name="adj4" fmla="val -39810"/>
              <a:gd name="adj5" fmla="val -272245"/>
              <a:gd name="adj6" fmla="val -78519"/>
            </a:avLst>
          </a:prstGeom>
          <a:solidFill>
            <a:srgbClr val="CC99FF"/>
          </a:solidFill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Returns false unless the object is an object created using the MyPoint class</a:t>
            </a:r>
          </a:p>
        </p:txBody>
      </p:sp>
      <p:sp>
        <p:nvSpPr>
          <p:cNvPr id="30728" name="AutoShape 6"/>
          <p:cNvSpPr>
            <a:spLocks/>
          </p:cNvSpPr>
          <p:nvPr/>
        </p:nvSpPr>
        <p:spPr bwMode="auto">
          <a:xfrm>
            <a:off x="5589588" y="3697288"/>
            <a:ext cx="3006725" cy="1370012"/>
          </a:xfrm>
          <a:prstGeom prst="accentBorderCallout2">
            <a:avLst>
              <a:gd name="adj1" fmla="val 8343"/>
              <a:gd name="adj2" fmla="val -2532"/>
              <a:gd name="adj3" fmla="val 8343"/>
              <a:gd name="adj4" fmla="val -25556"/>
              <a:gd name="adj5" fmla="val -24333"/>
              <a:gd name="adj6" fmla="val -49366"/>
            </a:avLst>
          </a:prstGeom>
          <a:solidFill>
            <a:srgbClr val="CC99FF"/>
          </a:solidFill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An instance of MyPoint object is an instance of Object. An instance of Object might not be an instance of MyPoint. Thus, we need to do a cast to tell the compiler than we know indeed it is a MyPoint object.</a:t>
            </a:r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3859213" y="3362325"/>
            <a:ext cx="93027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V="1">
            <a:off x="1954213" y="3144838"/>
            <a:ext cx="2357437" cy="158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31" name="Picture 9" descr="MCBD1993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555750"/>
            <a:ext cx="187166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D8532F6-08F3-4E12-A89F-80EFD94AC6C2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29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equals() Method: Guidelines</a:t>
            </a:r>
          </a:p>
        </p:txBody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Reflexivity</a:t>
            </a:r>
          </a:p>
          <a:p>
            <a:pPr lvl="1" eaLnBrk="1" hangingPunct="1"/>
            <a:r>
              <a:rPr lang="en-US" sz="2000" smtClean="0">
                <a:latin typeface="Lucida Console" pitchFamily="49" charset="0"/>
              </a:rPr>
              <a:t>x.equals(x)</a:t>
            </a:r>
            <a:r>
              <a:rPr lang="en-US" sz="2200" smtClean="0"/>
              <a:t> should always be true.</a:t>
            </a:r>
          </a:p>
          <a:p>
            <a:pPr eaLnBrk="1" hangingPunct="1"/>
            <a:r>
              <a:rPr lang="en-US" sz="2400" smtClean="0"/>
              <a:t>Symmetry</a:t>
            </a:r>
          </a:p>
          <a:p>
            <a:pPr lvl="1" eaLnBrk="1" hangingPunct="1"/>
            <a:r>
              <a:rPr lang="en-US" sz="2200" smtClean="0"/>
              <a:t>If </a:t>
            </a:r>
            <a:r>
              <a:rPr lang="en-US" sz="2000" smtClean="0">
                <a:latin typeface="Lucida Console" pitchFamily="49" charset="0"/>
              </a:rPr>
              <a:t>x.equals(y)</a:t>
            </a:r>
            <a:r>
              <a:rPr lang="en-US" sz="2200" smtClean="0"/>
              <a:t> is true, then y</a:t>
            </a:r>
            <a:r>
              <a:rPr lang="en-US" sz="2000" smtClean="0">
                <a:latin typeface="Lucida Console" pitchFamily="49" charset="0"/>
              </a:rPr>
              <a:t>.equals(x) </a:t>
            </a:r>
            <a:r>
              <a:rPr lang="en-US" sz="2200" smtClean="0"/>
              <a:t>should be true.</a:t>
            </a:r>
          </a:p>
          <a:p>
            <a:pPr eaLnBrk="1" hangingPunct="1"/>
            <a:r>
              <a:rPr lang="en-US" sz="2400" smtClean="0"/>
              <a:t>Transitivity</a:t>
            </a:r>
          </a:p>
          <a:p>
            <a:pPr lvl="1" eaLnBrk="1" hangingPunct="1"/>
            <a:r>
              <a:rPr lang="en-US" sz="2200" smtClean="0"/>
              <a:t>If </a:t>
            </a:r>
            <a:r>
              <a:rPr lang="en-US" sz="2000" smtClean="0">
                <a:latin typeface="Lucida Console" pitchFamily="49" charset="0"/>
              </a:rPr>
              <a:t>x.equals(y</a:t>
            </a:r>
            <a:r>
              <a:rPr lang="en-US" sz="2200" smtClean="0"/>
              <a:t>) and </a:t>
            </a:r>
            <a:r>
              <a:rPr lang="en-US" sz="2000" smtClean="0">
                <a:latin typeface="Lucida Console" pitchFamily="49" charset="0"/>
              </a:rPr>
              <a:t>y.equals(z)</a:t>
            </a:r>
            <a:r>
              <a:rPr lang="en-US" sz="2200" smtClean="0"/>
              <a:t> are true, then </a:t>
            </a:r>
            <a:r>
              <a:rPr lang="en-US" sz="2000" smtClean="0">
                <a:latin typeface="Lucida Console" pitchFamily="49" charset="0"/>
              </a:rPr>
              <a:t>x.equals(z)</a:t>
            </a:r>
            <a:r>
              <a:rPr lang="en-US" sz="2200" smtClean="0"/>
              <a:t> should be true</a:t>
            </a:r>
          </a:p>
          <a:p>
            <a:pPr eaLnBrk="1" hangingPunct="1"/>
            <a:r>
              <a:rPr lang="en-US" sz="2400" smtClean="0"/>
              <a:t>Consistency</a:t>
            </a:r>
          </a:p>
          <a:p>
            <a:pPr lvl="1" eaLnBrk="1" hangingPunct="1"/>
            <a:r>
              <a:rPr lang="en-US" sz="2200" smtClean="0"/>
              <a:t>While the objects to which x and y refer are unchanged, repeated evaluations of </a:t>
            </a:r>
            <a:r>
              <a:rPr lang="en-US" sz="2000" smtClean="0">
                <a:latin typeface="Lucida Console" pitchFamily="49" charset="0"/>
              </a:rPr>
              <a:t>x.equals(y)</a:t>
            </a:r>
            <a:r>
              <a:rPr lang="en-US" sz="2200" smtClean="0"/>
              <a:t> should return the same value.</a:t>
            </a:r>
          </a:p>
          <a:p>
            <a:pPr eaLnBrk="1" hangingPunct="1"/>
            <a:r>
              <a:rPr lang="en-US" sz="2400" smtClean="0"/>
              <a:t>Physicality</a:t>
            </a:r>
          </a:p>
          <a:p>
            <a:pPr lvl="1" eaLnBrk="1" hangingPunct="1"/>
            <a:r>
              <a:rPr lang="en-US" sz="2000" smtClean="0">
                <a:latin typeface="Lucida Console" pitchFamily="49" charset="0"/>
              </a:rPr>
              <a:t>x.equals(null)</a:t>
            </a:r>
            <a:r>
              <a:rPr lang="en-US" sz="2200" smtClean="0"/>
              <a:t> should return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2DB747E2-1986-4606-A8A7-427B58DCA9BF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Organizes objects in a top-down fashion from the most general to the least general.</a:t>
            </a:r>
          </a:p>
          <a:p>
            <a:pPr eaLnBrk="1" hangingPunct="1"/>
            <a:r>
              <a:rPr lang="en-US" i="1" dirty="0" smtClean="0"/>
              <a:t>is-a</a:t>
            </a:r>
            <a:r>
              <a:rPr lang="en-US" dirty="0" smtClean="0"/>
              <a:t> relationship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059268" name="Text Box 4"/>
          <p:cNvSpPr txBox="1">
            <a:spLocks noChangeArrowheads="1"/>
          </p:cNvSpPr>
          <p:nvPr/>
        </p:nvSpPr>
        <p:spPr bwMode="auto">
          <a:xfrm>
            <a:off x="987425" y="3410779"/>
            <a:ext cx="1897062" cy="434975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Mammal</a:t>
            </a:r>
          </a:p>
        </p:txBody>
      </p:sp>
      <p:sp>
        <p:nvSpPr>
          <p:cNvPr id="2059269" name="Line 5"/>
          <p:cNvSpPr>
            <a:spLocks noChangeShapeType="1"/>
          </p:cNvSpPr>
          <p:nvPr/>
        </p:nvSpPr>
        <p:spPr bwMode="auto">
          <a:xfrm>
            <a:off x="1939925" y="3866392"/>
            <a:ext cx="0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9270" name="AutoShape 6"/>
          <p:cNvSpPr>
            <a:spLocks noChangeArrowheads="1"/>
          </p:cNvSpPr>
          <p:nvPr/>
        </p:nvSpPr>
        <p:spPr bwMode="auto">
          <a:xfrm>
            <a:off x="1817687" y="3866392"/>
            <a:ext cx="242888" cy="215900"/>
          </a:xfrm>
          <a:prstGeom prst="flowChartExtra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59271" name="Text Box 7"/>
          <p:cNvSpPr txBox="1">
            <a:spLocks noChangeArrowheads="1"/>
          </p:cNvSpPr>
          <p:nvPr/>
        </p:nvSpPr>
        <p:spPr bwMode="auto">
          <a:xfrm>
            <a:off x="992187" y="4915729"/>
            <a:ext cx="1897063" cy="434975"/>
          </a:xfrm>
          <a:prstGeom prst="rect">
            <a:avLst/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Human</a:t>
            </a:r>
          </a:p>
        </p:txBody>
      </p:sp>
      <p:sp>
        <p:nvSpPr>
          <p:cNvPr id="2059272" name="Text Box 8"/>
          <p:cNvSpPr txBox="1">
            <a:spLocks noChangeArrowheads="1"/>
          </p:cNvSpPr>
          <p:nvPr/>
        </p:nvSpPr>
        <p:spPr bwMode="auto">
          <a:xfrm>
            <a:off x="2911475" y="3445704"/>
            <a:ext cx="28559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 eaLnBrk="1" hangingPunct="1"/>
            <a:r>
              <a:rPr lang="en-US" sz="1600">
                <a:latin typeface="Tahoma" pitchFamily="34" charset="0"/>
              </a:rPr>
              <a:t>A Human is a Mammal.</a:t>
            </a:r>
          </a:p>
        </p:txBody>
      </p:sp>
      <p:sp>
        <p:nvSpPr>
          <p:cNvPr id="2059273" name="Text Box 9"/>
          <p:cNvSpPr txBox="1">
            <a:spLocks noChangeArrowheads="1"/>
          </p:cNvSpPr>
          <p:nvPr/>
        </p:nvSpPr>
        <p:spPr bwMode="auto">
          <a:xfrm>
            <a:off x="2911475" y="4814129"/>
            <a:ext cx="31781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600">
                <a:latin typeface="Tahoma" pitchFamily="34" charset="0"/>
              </a:rPr>
              <a:t>All characteristics of Mammal are characteristics of a Human.</a:t>
            </a:r>
          </a:p>
        </p:txBody>
      </p:sp>
      <p:sp>
        <p:nvSpPr>
          <p:cNvPr id="2059274" name="AutoShape 10"/>
          <p:cNvSpPr>
            <a:spLocks/>
          </p:cNvSpPr>
          <p:nvPr/>
        </p:nvSpPr>
        <p:spPr bwMode="auto">
          <a:xfrm>
            <a:off x="2451100" y="2653542"/>
            <a:ext cx="1995487" cy="395287"/>
          </a:xfrm>
          <a:prstGeom prst="accentBorderCallout2">
            <a:avLst>
              <a:gd name="adj1" fmla="val 28917"/>
              <a:gd name="adj2" fmla="val -3819"/>
              <a:gd name="adj3" fmla="val 28917"/>
              <a:gd name="adj4" fmla="val -14162"/>
              <a:gd name="adj5" fmla="val 183134"/>
              <a:gd name="adj6" fmla="val -24903"/>
            </a:avLst>
          </a:prstGeom>
          <a:solidFill>
            <a:srgbClr val="FFCC99"/>
          </a:solidFill>
          <a:ln w="19050" algn="ctr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superclass/base class</a:t>
            </a:r>
            <a:r>
              <a:rPr lang="en-US"/>
              <a:t> </a:t>
            </a:r>
          </a:p>
        </p:txBody>
      </p:sp>
      <p:sp>
        <p:nvSpPr>
          <p:cNvPr id="2059275" name="AutoShape 11"/>
          <p:cNvSpPr>
            <a:spLocks/>
          </p:cNvSpPr>
          <p:nvPr/>
        </p:nvSpPr>
        <p:spPr bwMode="auto">
          <a:xfrm>
            <a:off x="2449512" y="5785679"/>
            <a:ext cx="1995488" cy="395288"/>
          </a:xfrm>
          <a:prstGeom prst="accentBorderCallout2">
            <a:avLst>
              <a:gd name="adj1" fmla="val 28917"/>
              <a:gd name="adj2" fmla="val -3819"/>
              <a:gd name="adj3" fmla="val 28917"/>
              <a:gd name="adj4" fmla="val -12250"/>
              <a:gd name="adj5" fmla="val -113653"/>
              <a:gd name="adj6" fmla="val -21162"/>
            </a:avLst>
          </a:prstGeom>
          <a:solidFill>
            <a:srgbClr val="FFCC99"/>
          </a:solidFill>
          <a:ln w="19050" algn="ctr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subclass/derived class</a:t>
            </a:r>
            <a:r>
              <a:rPr lang="en-US"/>
              <a:t> </a:t>
            </a:r>
          </a:p>
        </p:txBody>
      </p:sp>
      <p:sp>
        <p:nvSpPr>
          <p:cNvPr id="2059276" name="Text Box 12"/>
          <p:cNvSpPr txBox="1">
            <a:spLocks noChangeArrowheads="1"/>
          </p:cNvSpPr>
          <p:nvPr/>
        </p:nvSpPr>
        <p:spPr bwMode="auto">
          <a:xfrm>
            <a:off x="5334000" y="3013904"/>
            <a:ext cx="2727325" cy="74295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public class Mammal {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// ...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2059277" name="Text Box 13"/>
          <p:cNvSpPr txBox="1">
            <a:spLocks noChangeArrowheads="1"/>
          </p:cNvSpPr>
          <p:nvPr/>
        </p:nvSpPr>
        <p:spPr bwMode="auto">
          <a:xfrm>
            <a:off x="4948237" y="3950529"/>
            <a:ext cx="3967163" cy="74295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public class Human </a:t>
            </a:r>
            <a:r>
              <a:rPr lang="en-US" sz="1400" b="1">
                <a:latin typeface="Lucida Console" pitchFamily="49" charset="0"/>
                <a:cs typeface="+mn-cs"/>
              </a:rPr>
              <a:t>extends</a:t>
            </a:r>
            <a:r>
              <a:rPr lang="en-US" sz="1400">
                <a:latin typeface="Lucida Console" pitchFamily="49" charset="0"/>
                <a:cs typeface="+mn-cs"/>
              </a:rPr>
              <a:t> Mammal {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  // ...</a:t>
            </a:r>
          </a:p>
          <a:p>
            <a:pPr defTabSz="762000" eaLnBrk="0" hangingPunct="0">
              <a:tabLst>
                <a:tab pos="228600" algn="l"/>
              </a:tabLst>
              <a:defRPr/>
            </a:pPr>
            <a:r>
              <a:rPr lang="en-US" sz="1400">
                <a:latin typeface="Lucida Console" pitchFamily="49" charset="0"/>
                <a:cs typeface="+mn-cs"/>
              </a:rPr>
              <a:t>}</a:t>
            </a:r>
          </a:p>
        </p:txBody>
      </p:sp>
      <p:pic>
        <p:nvPicPr>
          <p:cNvPr id="2059279" name="Picture 15" descr="MCPE07010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4490279"/>
            <a:ext cx="10239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280" name="AutoShape 16"/>
          <p:cNvSpPr>
            <a:spLocks/>
          </p:cNvSpPr>
          <p:nvPr/>
        </p:nvSpPr>
        <p:spPr bwMode="auto">
          <a:xfrm>
            <a:off x="4948237" y="5615195"/>
            <a:ext cx="2500313" cy="766763"/>
          </a:xfrm>
          <a:prstGeom prst="accentBorderCallout2">
            <a:avLst>
              <a:gd name="adj1" fmla="val 14907"/>
              <a:gd name="adj2" fmla="val 103046"/>
              <a:gd name="adj3" fmla="val 14907"/>
              <a:gd name="adj4" fmla="val 119620"/>
              <a:gd name="adj5" fmla="val -184987"/>
              <a:gd name="adj6" fmla="val 105033"/>
            </a:avLst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>
                <a:latin typeface="Tahoma" pitchFamily="34" charset="0"/>
              </a:rPr>
              <a:t>Keyword </a:t>
            </a:r>
            <a:r>
              <a:rPr lang="en-US" sz="1400" b="1">
                <a:latin typeface="Tahoma" pitchFamily="34" charset="0"/>
              </a:rPr>
              <a:t>extends</a:t>
            </a:r>
            <a:r>
              <a:rPr lang="en-US" sz="1400">
                <a:latin typeface="Tahoma" pitchFamily="34" charset="0"/>
              </a:rPr>
              <a:t> indicates</a:t>
            </a:r>
            <a:br>
              <a:rPr lang="en-US" sz="1400">
                <a:latin typeface="Tahoma" pitchFamily="34" charset="0"/>
              </a:rPr>
            </a:br>
            <a:r>
              <a:rPr lang="en-US" sz="1400">
                <a:latin typeface="Tahoma" pitchFamily="34" charset="0"/>
              </a:rPr>
              <a:t>that Human is a sub-class of Mammal</a:t>
            </a:r>
          </a:p>
        </p:txBody>
      </p:sp>
      <p:pic>
        <p:nvPicPr>
          <p:cNvPr id="2059281" name="Picture 17" descr="MCj041164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426654"/>
            <a:ext cx="11509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282" name="Picture 18" descr="MCj043668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601154"/>
            <a:ext cx="1042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283" name="Picture 19" descr="j01496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656717"/>
            <a:ext cx="10509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68" grpId="0" animBg="1"/>
      <p:bldP spid="2059269" grpId="0" animBg="1"/>
      <p:bldP spid="2059270" grpId="0" animBg="1"/>
      <p:bldP spid="2059271" grpId="0" animBg="1"/>
      <p:bldP spid="2059272" grpId="0"/>
      <p:bldP spid="2059273" grpId="0"/>
      <p:bldP spid="2059274" grpId="0" animBg="1"/>
      <p:bldP spid="2059275" grpId="0" animBg="1"/>
      <p:bldP spid="2059276" grpId="0" animBg="1"/>
      <p:bldP spid="2059277" grpId="0" animBg="1"/>
      <p:bldP spid="20592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345DCADE-448C-43AE-BB47-FDB4E7F58EF8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30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7: Inherited Methods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 smtClean="0"/>
              <a:t>Write a Box class that represents the sides of a rectangle.</a:t>
            </a:r>
          </a:p>
          <a:p>
            <a:pPr marL="952500" lvl="1" indent="-495300" eaLnBrk="1" hangingPunct="1"/>
            <a:r>
              <a:rPr lang="en-US" dirty="0" smtClean="0"/>
              <a:t>Implements a specific constructor that takes in 3 parameters</a:t>
            </a:r>
          </a:p>
          <a:p>
            <a:pPr marL="952500" lvl="1" indent="-495300" eaLnBrk="1" hangingPunct="1"/>
            <a:r>
              <a:rPr lang="en-US" dirty="0" smtClean="0"/>
              <a:t>Overrides the equals() and </a:t>
            </a:r>
            <a:r>
              <a:rPr lang="en-US" dirty="0" err="1" smtClean="0"/>
              <a:t>toString</a:t>
            </a:r>
            <a:r>
              <a:rPr lang="en-US" dirty="0" smtClean="0"/>
              <a:t>() methods in Object.</a:t>
            </a:r>
          </a:p>
          <a:p>
            <a:pPr marL="533400" indent="-533400" eaLnBrk="1" hangingPunct="1"/>
            <a:r>
              <a:rPr lang="en-US" dirty="0" smtClean="0"/>
              <a:t>BoxTest.java is provided</a:t>
            </a: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32774" name="AutoShape 4"/>
          <p:cNvSpPr>
            <a:spLocks noChangeArrowheads="1"/>
          </p:cNvSpPr>
          <p:nvPr/>
        </p:nvSpPr>
        <p:spPr bwMode="auto">
          <a:xfrm>
            <a:off x="214313" y="4522788"/>
            <a:ext cx="2759075" cy="1704975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525463" y="62579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length</a:t>
            </a:r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2846388" y="592137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breadth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155950" y="5065713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height</a:t>
            </a:r>
          </a:p>
        </p:txBody>
      </p:sp>
      <p:sp>
        <p:nvSpPr>
          <p:cNvPr id="2083848" name="Text Box 8"/>
          <p:cNvSpPr txBox="1">
            <a:spLocks noChangeArrowheads="1"/>
          </p:cNvSpPr>
          <p:nvPr/>
        </p:nvSpPr>
        <p:spPr bwMode="auto">
          <a:xfrm>
            <a:off x="4152900" y="4940300"/>
            <a:ext cx="4895850" cy="1052513"/>
          </a:xfrm>
          <a:prstGeom prst="rect">
            <a:avLst/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sz="1400" b="1">
                <a:latin typeface="Lucida Console" pitchFamily="49" charset="0"/>
              </a:rPr>
              <a:t>Output –</a:t>
            </a:r>
          </a:p>
          <a:p>
            <a:pPr algn="l"/>
            <a:r>
              <a:rPr lang="en-US" sz="1400" b="1">
                <a:latin typeface="Lucida Console" pitchFamily="49" charset="0"/>
              </a:rPr>
              <a:t>b1 == b2</a:t>
            </a:r>
          </a:p>
          <a:p>
            <a:pPr algn="l"/>
            <a:r>
              <a:rPr lang="en-US" sz="1400" b="1">
                <a:latin typeface="Lucida Console" pitchFamily="49" charset="0"/>
              </a:rPr>
              <a:t>b1 is Length=10.0,Breadth=9.0,Height=8.0</a:t>
            </a:r>
          </a:p>
          <a:p>
            <a:pPr algn="l"/>
            <a:r>
              <a:rPr lang="en-US" sz="1400" b="1">
                <a:latin typeface="Lucida Console" pitchFamily="49" charset="0"/>
              </a:rPr>
              <a:t>b2 is Length=10.0,Breadth=9.0,Height=8.0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CBD3ABAD-74BD-4785-B473-317F26385B6A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31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Syntactic Polymorphism	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Java can determine which method to invoke at compile time.</a:t>
            </a:r>
          </a:p>
          <a:p>
            <a:pPr eaLnBrk="1" hangingPunct="1"/>
            <a:r>
              <a:rPr lang="en-US" sz="2400" smtClean="0"/>
              <a:t>Example</a:t>
            </a:r>
          </a:p>
          <a:p>
            <a:pPr lvl="1" eaLnBrk="1" hangingPunct="1"/>
            <a:r>
              <a:rPr lang="en-US" sz="2200" smtClean="0"/>
              <a:t>Function overloading like method </a:t>
            </a:r>
            <a:r>
              <a:rPr lang="en-US" sz="2000" smtClean="0">
                <a:latin typeface="Lucida Console" pitchFamily="49" charset="0"/>
              </a:rPr>
              <a:t>Math.min()</a:t>
            </a:r>
            <a:r>
              <a:rPr lang="en-US" sz="2200" smtClean="0"/>
              <a:t>.</a:t>
            </a:r>
          </a:p>
          <a:p>
            <a:pPr lvl="2" eaLnBrk="1" hangingPunct="1"/>
            <a:r>
              <a:rPr lang="en-US" sz="2000" smtClean="0"/>
              <a:t>The method invoked depends on the types of the actual arguments.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91012" name="Rectangle 4"/>
          <p:cNvSpPr>
            <a:spLocks noChangeArrowheads="1"/>
          </p:cNvSpPr>
          <p:nvPr/>
        </p:nvSpPr>
        <p:spPr bwMode="auto">
          <a:xfrm>
            <a:off x="641350" y="3711575"/>
            <a:ext cx="7977188" cy="2316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int a, b, c;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double x, y, z;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c = Math.min(a, b);   // invokes integer min()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z = Math.min(x, y);   // invokes double min()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8546391D-5FA8-4628-A0A9-6737FF1A48DB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32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Pure Polymorphism</a:t>
            </a:r>
            <a:br>
              <a:rPr lang="en-US" sz="2800" smtClean="0"/>
            </a:br>
            <a:r>
              <a:rPr lang="en-US" sz="1200" smtClean="0">
                <a:solidFill>
                  <a:schemeClr val="tx1"/>
                </a:solidFill>
              </a:rPr>
              <a:t>Java 5.0 Program Design P485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Polymorphism</a:t>
            </a:r>
          </a:p>
          <a:p>
            <a:pPr lvl="1" eaLnBrk="1" hangingPunct="1"/>
            <a:r>
              <a:rPr lang="en-US" smtClean="0"/>
              <a:t>The method to invoke can only be determined at execution time (Late binding).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792538" y="4129088"/>
          <a:ext cx="1036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Clip" r:id="rId3" imgW="1037520" imgH="883800" progId="">
                  <p:embed/>
                </p:oleObj>
              </mc:Choice>
              <mc:Fallback>
                <p:oleObj name="Clip" r:id="rId3" imgW="1037520" imgH="883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129088"/>
                        <a:ext cx="103663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722688" y="2901950"/>
          <a:ext cx="12271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Clip" r:id="rId5" imgW="4587840" imgH="3938040" progId="">
                  <p:embed/>
                </p:oleObj>
              </mc:Choice>
              <mc:Fallback>
                <p:oleObj name="Clip" r:id="rId5" imgW="4587840" imgH="3938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901950"/>
                        <a:ext cx="12271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6"/>
          <p:cNvSpPr>
            <a:spLocks noChangeArrowheads="1"/>
          </p:cNvSpPr>
          <p:nvPr/>
        </p:nvSpPr>
        <p:spPr bwMode="auto">
          <a:xfrm>
            <a:off x="1309688" y="3662363"/>
            <a:ext cx="2025650" cy="628650"/>
          </a:xfrm>
          <a:prstGeom prst="rightArrow">
            <a:avLst>
              <a:gd name="adj1" fmla="val 50000"/>
              <a:gd name="adj2" fmla="val 80556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r>
              <a:rPr lang="en-US" sz="1200">
                <a:latin typeface="Tahoma" pitchFamily="34" charset="0"/>
              </a:rPr>
              <a:t>makeNoise()</a:t>
            </a:r>
          </a:p>
        </p:txBody>
      </p:sp>
      <p:sp>
        <p:nvSpPr>
          <p:cNvPr id="2092039" name="AutoShape 7"/>
          <p:cNvSpPr>
            <a:spLocks noChangeArrowheads="1"/>
          </p:cNvSpPr>
          <p:nvPr/>
        </p:nvSpPr>
        <p:spPr bwMode="blackWhite">
          <a:xfrm>
            <a:off x="6129338" y="2838450"/>
            <a:ext cx="1358900" cy="9017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latin typeface="Tahoma" pitchFamily="34" charset="0"/>
                <a:cs typeface="+mn-cs"/>
              </a:rPr>
              <a:t>Moo!</a:t>
            </a:r>
          </a:p>
        </p:txBody>
      </p:sp>
      <p:sp>
        <p:nvSpPr>
          <p:cNvPr id="2092040" name="AutoShape 8"/>
          <p:cNvSpPr>
            <a:spLocks noChangeArrowheads="1"/>
          </p:cNvSpPr>
          <p:nvPr/>
        </p:nvSpPr>
        <p:spPr bwMode="blackWhite">
          <a:xfrm>
            <a:off x="6094413" y="4056063"/>
            <a:ext cx="1358900" cy="9017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latin typeface="Tahoma" pitchFamily="34" charset="0"/>
                <a:cs typeface="+mn-cs"/>
              </a:rPr>
              <a:t>Meow!</a:t>
            </a:r>
          </a:p>
        </p:txBody>
      </p:sp>
      <p:sp>
        <p:nvSpPr>
          <p:cNvPr id="7179" name="AutoShape 9"/>
          <p:cNvSpPr>
            <a:spLocks noChangeArrowheads="1"/>
          </p:cNvSpPr>
          <p:nvPr/>
        </p:nvSpPr>
        <p:spPr bwMode="auto">
          <a:xfrm>
            <a:off x="5253038" y="3184525"/>
            <a:ext cx="693737" cy="373063"/>
          </a:xfrm>
          <a:prstGeom prst="rightArrow">
            <a:avLst>
              <a:gd name="adj1" fmla="val 50000"/>
              <a:gd name="adj2" fmla="val 46489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endParaRPr lang="en-US" sz="1200">
              <a:latin typeface="Tahoma" pitchFamily="34" charset="0"/>
            </a:endParaRPr>
          </a:p>
        </p:txBody>
      </p:sp>
      <p:sp>
        <p:nvSpPr>
          <p:cNvPr id="7180" name="AutoShape 10"/>
          <p:cNvSpPr>
            <a:spLocks noChangeArrowheads="1"/>
          </p:cNvSpPr>
          <p:nvPr/>
        </p:nvSpPr>
        <p:spPr bwMode="auto">
          <a:xfrm>
            <a:off x="5245100" y="4397375"/>
            <a:ext cx="693738" cy="373063"/>
          </a:xfrm>
          <a:prstGeom prst="rightArrow">
            <a:avLst>
              <a:gd name="adj1" fmla="val 50000"/>
              <a:gd name="adj2" fmla="val 46489"/>
            </a:avLst>
          </a:prstGeom>
          <a:solidFill>
            <a:srgbClr val="CC99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>
              <a:tabLst>
                <a:tab pos="228600" algn="l"/>
              </a:tabLst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2F485DE0-ABD4-413C-87B9-0BB08FA1E1E7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33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8: Polymorphism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952500" lvl="1" indent="-495300" eaLnBrk="1" hangingPunct="1"/>
            <a:endParaRPr lang="en-US" sz="2200" smtClean="0"/>
          </a:p>
          <a:p>
            <a:pPr marL="533400" indent="-533400" eaLnBrk="1" hangingPunct="1"/>
            <a:endParaRPr lang="en-US" sz="2400" smtClean="0"/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458788" y="1068388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Create toString() methods for the following classes: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ElectronicProduct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Computer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Laptop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DigitalCamera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chemeClr val="accent2"/>
                </a:solidFill>
                <a:latin typeface="Tahoma" pitchFamily="34" charset="0"/>
              </a:rPr>
              <a:t>Printer</a:t>
            </a: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The toString() methods should output useful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21A2D354-8EDE-448D-BC6F-233DA8987A4D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34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8: Polymorphism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952500" lvl="1" indent="-495300" eaLnBrk="1" hangingPunct="1"/>
            <a:endParaRPr lang="en-US" sz="2200" smtClean="0"/>
          </a:p>
          <a:p>
            <a:pPr marL="533400" indent="-533400" eaLnBrk="1" hangingPunct="1"/>
            <a:endParaRPr lang="en-US" sz="2400" smtClean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58788" y="1068388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Implement </a:t>
            </a:r>
            <a:r>
              <a:rPr lang="en-US" sz="2400" dirty="0" err="1">
                <a:solidFill>
                  <a:schemeClr val="accent2"/>
                </a:solidFill>
                <a:latin typeface="Tahoma" pitchFamily="34" charset="0"/>
              </a:rPr>
              <a:t>createReport</a:t>
            </a: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 method of </a:t>
            </a:r>
            <a:r>
              <a:rPr lang="en-US" sz="2400" dirty="0" err="1">
                <a:solidFill>
                  <a:schemeClr val="accent2"/>
                </a:solidFill>
                <a:latin typeface="Tahoma" pitchFamily="34" charset="0"/>
              </a:rPr>
              <a:t>ProductReportCreator</a:t>
            </a:r>
            <a:endParaRPr lang="en-US" sz="2400" dirty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  <a:latin typeface="Tahoma" pitchFamily="34" charset="0"/>
              </a:rPr>
              <a:t>Input: A list of electronic products 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  <a:latin typeface="Tahoma" pitchFamily="34" charset="0"/>
              </a:rPr>
              <a:t>Output: Information of each product to the console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  <a:latin typeface="Tahoma" pitchFamily="34" charset="0"/>
              </a:rPr>
              <a:t>You should make use of the </a:t>
            </a:r>
            <a:r>
              <a:rPr lang="en-US" sz="2200" dirty="0" err="1">
                <a:solidFill>
                  <a:schemeClr val="accent2"/>
                </a:solidFill>
                <a:latin typeface="Tahoma" pitchFamily="34" charset="0"/>
              </a:rPr>
              <a:t>toString</a:t>
            </a:r>
            <a:r>
              <a:rPr lang="en-US" sz="2200" dirty="0">
                <a:solidFill>
                  <a:schemeClr val="accent2"/>
                </a:solidFill>
                <a:latin typeface="Tahoma" pitchFamily="34" charset="0"/>
              </a:rPr>
              <a:t>() methods</a:t>
            </a: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Create a main method to test the functionality</a:t>
            </a: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Running “java </a:t>
            </a:r>
            <a:r>
              <a:rPr lang="en-US" sz="2400" dirty="0" err="1">
                <a:solidFill>
                  <a:schemeClr val="accent2"/>
                </a:solidFill>
                <a:latin typeface="Tahoma" pitchFamily="34" charset="0"/>
              </a:rPr>
              <a:t>ProductReportCreator</a:t>
            </a: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ahoma" pitchFamily="34" charset="0"/>
              </a:rPr>
              <a:t>&gt; </a:t>
            </a:r>
            <a:r>
              <a:rPr lang="en-US" sz="2400" dirty="0">
                <a:solidFill>
                  <a:schemeClr val="accent2"/>
                </a:solidFill>
                <a:latin typeface="Tahoma" pitchFamily="34" charset="0"/>
              </a:rPr>
              <a:t>report.txt” should produce the report in report.txt file</a:t>
            </a:r>
            <a:endParaRPr lang="en-US" sz="280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accent2"/>
              </a:solidFill>
              <a:latin typeface="Tahoma" pitchFamily="34" charset="0"/>
            </a:endParaRPr>
          </a:p>
        </p:txBody>
      </p:sp>
      <p:graphicFrame>
        <p:nvGraphicFramePr>
          <p:cNvPr id="2126853" name="Group 5"/>
          <p:cNvGraphicFramePr>
            <a:graphicFrameLocks noGrp="1"/>
          </p:cNvGraphicFramePr>
          <p:nvPr>
            <p:ph sz="half" idx="2"/>
          </p:nvPr>
        </p:nvGraphicFramePr>
        <p:xfrm>
          <a:off x="1062038" y="4835525"/>
          <a:ext cx="7265987" cy="1233171"/>
        </p:xfrm>
        <a:graphic>
          <a:graphicData uri="http://schemas.openxmlformats.org/drawingml/2006/table">
            <a:tbl>
              <a:tblPr/>
              <a:tblGrid>
                <a:gridCol w="72659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ProductReportCreator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createReport(products:ArrayList&lt;ElectronicProduct&gt;):void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66700" y="238117"/>
            <a:ext cx="8610600" cy="685800"/>
          </a:xfrm>
        </p:spPr>
        <p:txBody>
          <a:bodyPr/>
          <a:lstStyle/>
          <a:p>
            <a:r>
              <a:rPr lang="en-US" dirty="0" smtClean="0"/>
              <a:t>Useful Interfaces: Comparable</a:t>
            </a:r>
            <a:br>
              <a:rPr lang="en-US" dirty="0" smtClean="0"/>
            </a:br>
            <a:r>
              <a:rPr lang="en-SG" sz="1200" dirty="0" smtClean="0">
                <a:solidFill>
                  <a:schemeClr val="tx1"/>
                </a:solidFill>
              </a:rPr>
              <a:t>https</a:t>
            </a:r>
            <a:r>
              <a:rPr lang="en-SG" sz="1200" dirty="0">
                <a:solidFill>
                  <a:schemeClr val="tx1"/>
                </a:solidFill>
              </a:rPr>
              <a:t>://docs.oracle.com/javase/8/docs/api/java/lang/Comparable.html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https://docs.oracle.com/javase/tutorial/collections/interfaces/order.html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SG" sz="1200" dirty="0"/>
              <a:t/>
            </a:r>
            <a:br>
              <a:rPr lang="en-SG" sz="1200" dirty="0"/>
            </a:b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is used to sort a collection of objects of a particular class.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F6314498-D349-4506-B15E-EE05C9620D26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35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46699" y="3199539"/>
            <a:ext cx="6219825" cy="24628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400" dirty="0" smtClean="0">
                <a:latin typeface="Lucida Console" panose="020B0609040504020204" pitchFamily="49" charset="0"/>
              </a:rPr>
              <a:t>public </a:t>
            </a:r>
            <a:r>
              <a:rPr lang="en-US" sz="1400" dirty="0">
                <a:latin typeface="Lucida Console" panose="020B0609040504020204" pitchFamily="49" charset="0"/>
              </a:rPr>
              <a:t>class Student 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implements Comparable&lt;Student&gt; </a:t>
            </a:r>
            <a:r>
              <a:rPr lang="en-US" sz="1400" dirty="0">
                <a:latin typeface="Lucida Console" panose="020B0609040504020204" pitchFamily="49" charset="0"/>
              </a:rPr>
              <a:t>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private String </a:t>
            </a:r>
            <a:r>
              <a:rPr lang="en-US" sz="1400" dirty="0" smtClean="0">
                <a:latin typeface="Lucida Console" panose="020B0609040504020204" pitchFamily="49" charset="0"/>
              </a:rPr>
              <a:t>name;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private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age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latin typeface="Lucida Console" panose="020B0609040504020204" pitchFamily="49" charset="0"/>
              </a:rPr>
              <a:t>// …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b="1" dirty="0">
                <a:latin typeface="Lucida Console" panose="020B0609040504020204" pitchFamily="49" charset="0"/>
              </a:rPr>
              <a:t>public </a:t>
            </a:r>
            <a:r>
              <a:rPr lang="en-US" sz="1400" b="1" dirty="0" err="1">
                <a:latin typeface="Lucida Console" panose="020B0609040504020204" pitchFamily="49" charset="0"/>
              </a:rPr>
              <a:t>int</a:t>
            </a:r>
            <a:r>
              <a:rPr lang="en-US" sz="1400" b="1" dirty="0"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compareTo</a:t>
            </a:r>
            <a:r>
              <a:rPr lang="en-US" sz="1400" b="1" dirty="0">
                <a:latin typeface="Lucida Console" panose="020B0609040504020204" pitchFamily="49" charset="0"/>
              </a:rPr>
              <a:t>(Student another) {</a:t>
            </a:r>
            <a:br>
              <a:rPr lang="en-US" sz="1400" b="1" dirty="0">
                <a:latin typeface="Lucida Console" panose="020B0609040504020204" pitchFamily="49" charset="0"/>
              </a:rPr>
            </a:br>
            <a:r>
              <a:rPr lang="en-US" sz="1400" b="1" dirty="0">
                <a:latin typeface="Lucida Console" panose="020B0609040504020204" pitchFamily="49" charset="0"/>
              </a:rPr>
              <a:t>    return </a:t>
            </a:r>
            <a:r>
              <a:rPr lang="en-US" sz="1400" b="1" dirty="0" err="1">
                <a:latin typeface="Lucida Console" panose="020B0609040504020204" pitchFamily="49" charset="0"/>
              </a:rPr>
              <a:t>name.compareTo</a:t>
            </a:r>
            <a:r>
              <a:rPr lang="en-US" sz="1400" b="1" dirty="0">
                <a:latin typeface="Lucida Console" panose="020B0609040504020204" pitchFamily="49" charset="0"/>
              </a:rPr>
              <a:t>(another.name);</a:t>
            </a:r>
            <a:br>
              <a:rPr lang="en-US" sz="1400" b="1" dirty="0">
                <a:latin typeface="Lucida Console" panose="020B0609040504020204" pitchFamily="49" charset="0"/>
              </a:rPr>
            </a:br>
            <a:r>
              <a:rPr lang="en-US" sz="1400" b="1" dirty="0">
                <a:latin typeface="Lucida Console" panose="020B0609040504020204" pitchFamily="49" charset="0"/>
              </a:rPr>
              <a:t>  </a:t>
            </a:r>
            <a:r>
              <a:rPr lang="en-US" sz="1400" b="1" dirty="0" smtClean="0">
                <a:latin typeface="Lucida Console" panose="020B0609040504020204" pitchFamily="49" charset="0"/>
              </a:rPr>
              <a:t>}</a:t>
            </a:r>
            <a:br>
              <a:rPr lang="en-US" sz="1400" b="1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public </a:t>
            </a:r>
            <a:r>
              <a:rPr lang="en-US" sz="1400" dirty="0">
                <a:latin typeface="Lucida Console" panose="020B0609040504020204" pitchFamily="49" charset="0"/>
              </a:rPr>
              <a:t>String </a:t>
            </a:r>
            <a:r>
              <a:rPr lang="en-US" sz="1400" dirty="0" err="1">
                <a:latin typeface="Lucida Console" panose="020B0609040504020204" pitchFamily="49" charset="0"/>
              </a:rPr>
              <a:t>toString</a:t>
            </a:r>
            <a:r>
              <a:rPr lang="en-US" sz="1400" dirty="0">
                <a:latin typeface="Lucida Console" panose="020B0609040504020204" pitchFamily="49" charset="0"/>
              </a:rPr>
              <a:t>()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return "( name=" + name + ", age=" + age + " )";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}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-276762" y="2128087"/>
            <a:ext cx="8874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Step 1: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Make target class implements </a:t>
            </a:r>
            <a:r>
              <a:rPr lang="en-US" sz="2800" b="1" dirty="0" smtClean="0">
                <a:solidFill>
                  <a:schemeClr val="accent2"/>
                </a:solidFill>
                <a:latin typeface="+mn-lt"/>
                <a:cs typeface="+mn-cs"/>
              </a:rPr>
              <a:t>Comparable</a:t>
            </a:r>
          </a:p>
          <a:p>
            <a:pPr lvl="1"/>
            <a:r>
              <a:rPr lang="en-SG" sz="2800" dirty="0">
                <a:solidFill>
                  <a:srgbClr val="FF0000"/>
                </a:solidFill>
                <a:latin typeface="+mn-lt"/>
                <a:cs typeface="+mn-cs"/>
              </a:rPr>
              <a:t>Step 2: </a:t>
            </a:r>
            <a:r>
              <a:rPr lang="en-SG" sz="2800" dirty="0" smtClean="0">
                <a:solidFill>
                  <a:schemeClr val="accent2"/>
                </a:solidFill>
                <a:latin typeface="+mn-lt"/>
                <a:cs typeface="+mn-cs"/>
              </a:rPr>
              <a:t>Write </a:t>
            </a:r>
            <a:r>
              <a:rPr lang="en-SG" sz="2800" dirty="0">
                <a:solidFill>
                  <a:schemeClr val="accent2"/>
                </a:solidFill>
                <a:latin typeface="+mn-lt"/>
                <a:cs typeface="+mn-cs"/>
              </a:rPr>
              <a:t>the method </a:t>
            </a:r>
            <a:r>
              <a:rPr lang="en-SG" sz="2800" b="1" dirty="0" err="1" smtClean="0">
                <a:solidFill>
                  <a:schemeClr val="accent2"/>
                </a:solidFill>
                <a:latin typeface="+mn-lt"/>
                <a:cs typeface="+mn-cs"/>
              </a:rPr>
              <a:t>compareTo</a:t>
            </a:r>
            <a:endParaRPr lang="en-US" sz="2800" b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5674569" y="5385746"/>
            <a:ext cx="3323657" cy="571569"/>
          </a:xfrm>
          <a:prstGeom prst="accentBorderCallout2">
            <a:avLst>
              <a:gd name="adj1" fmla="val 8343"/>
              <a:gd name="adj2" fmla="val -2532"/>
              <a:gd name="adj3" fmla="val 8343"/>
              <a:gd name="adj4" fmla="val -25556"/>
              <a:gd name="adj5" fmla="val -141420"/>
              <a:gd name="adj6" fmla="val -47383"/>
            </a:avLst>
          </a:prstGeom>
          <a:solidFill>
            <a:srgbClr val="CC99FF"/>
          </a:solidFill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tabLst>
                <a:tab pos="228600" algn="l"/>
              </a:tabLst>
            </a:pPr>
            <a:r>
              <a:rPr lang="en-US" sz="1400" dirty="0" err="1" smtClean="0">
                <a:latin typeface="Tahoma" pitchFamily="34" charset="0"/>
              </a:rPr>
              <a:t>compareTo</a:t>
            </a:r>
            <a:r>
              <a:rPr lang="en-US" sz="1400" dirty="0" smtClean="0">
                <a:latin typeface="Tahoma" pitchFamily="34" charset="0"/>
              </a:rPr>
              <a:t> method of String class: </a:t>
            </a:r>
            <a:br>
              <a:rPr lang="en-US" sz="1400" dirty="0" smtClean="0">
                <a:latin typeface="Tahoma" pitchFamily="34" charset="0"/>
              </a:rPr>
            </a:br>
            <a:r>
              <a:rPr lang="en-US" sz="1400" dirty="0" smtClean="0">
                <a:latin typeface="Tahoma" pitchFamily="34" charset="0"/>
              </a:rPr>
              <a:t>compares two strings lexicographically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555973" y="4558746"/>
            <a:ext cx="3012714" cy="1370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4785" y="3611215"/>
            <a:ext cx="4354368" cy="13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          </a:t>
            </a:r>
          </a:p>
          <a:p>
            <a:r>
              <a:rPr lang="en-US" smtClean="0"/>
              <a:t>                        </a:t>
            </a:r>
            <a:fld id="{BE37A1C8-D33F-4ACE-BAB7-463E3424B75C}" type="slidenum">
              <a:rPr lang="en-US" b="1" smtClean="0"/>
              <a:pPr/>
              <a:t>36</a:t>
            </a:fld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54180" y="1041607"/>
            <a:ext cx="500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Step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cs typeface="+mn-cs"/>
              </a:rPr>
              <a:t>: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Use </a:t>
            </a:r>
            <a:r>
              <a:rPr lang="en-US" sz="2800" dirty="0" err="1" smtClean="0">
                <a:solidFill>
                  <a:schemeClr val="accent2"/>
                </a:solidFill>
                <a:latin typeface="+mn-lt"/>
                <a:cs typeface="+mn-cs"/>
              </a:rPr>
              <a:t>Collections.sort</a:t>
            </a:r>
            <a:endParaRPr lang="en-US" sz="2800" dirty="0" smtClean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58732" y="1666903"/>
            <a:ext cx="7743825" cy="3756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 dirty="0">
                <a:latin typeface="Lucida Console" panose="020B0609040504020204" pitchFamily="49" charset="0"/>
              </a:rPr>
              <a:t>import </a:t>
            </a:r>
            <a:r>
              <a:rPr lang="en-US" sz="1400" dirty="0" err="1">
                <a:latin typeface="Lucida Console" panose="020B0609040504020204" pitchFamily="49" charset="0"/>
              </a:rPr>
              <a:t>java.util.ArrayList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import </a:t>
            </a:r>
            <a:r>
              <a:rPr lang="en-US" sz="1400" dirty="0" err="1">
                <a:latin typeface="Lucida Console" panose="020B0609040504020204" pitchFamily="49" charset="0"/>
              </a:rPr>
              <a:t>java.util.Collections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public class </a:t>
            </a:r>
            <a:r>
              <a:rPr lang="en-US" sz="1400" dirty="0" err="1">
                <a:latin typeface="Lucida Console" panose="020B0609040504020204" pitchFamily="49" charset="0"/>
              </a:rPr>
              <a:t>StudentTest</a:t>
            </a:r>
            <a:r>
              <a:rPr lang="en-US" sz="1400" dirty="0">
                <a:latin typeface="Lucida Console" panose="020B0609040504020204" pitchFamily="49" charset="0"/>
              </a:rPr>
              <a:t>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400" dirty="0" err="1">
                <a:latin typeface="Lucida Console" panose="020B0609040504020204" pitchFamily="49" charset="0"/>
              </a:rPr>
              <a:t>args</a:t>
            </a:r>
            <a:r>
              <a:rPr lang="en-US" sz="1400" dirty="0">
                <a:latin typeface="Lucida Console" panose="020B0609040504020204" pitchFamily="49" charset="0"/>
              </a:rPr>
              <a:t>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&lt;Student&gt; </a:t>
            </a:r>
            <a:r>
              <a:rPr lang="en-US" sz="1400" dirty="0" err="1">
                <a:latin typeface="Lucida Console" panose="020B0609040504020204" pitchFamily="49" charset="0"/>
              </a:rPr>
              <a:t>sList</a:t>
            </a:r>
            <a:r>
              <a:rPr lang="en-US" sz="1400" dirty="0">
                <a:latin typeface="Lucida Console" panose="020B0609040504020204" pitchFamily="49" charset="0"/>
              </a:rPr>
              <a:t> = new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&lt;Student&gt;();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Student("Charlie", 12));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Student("Amy", 13));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Student("Billy", </a:t>
            </a:r>
            <a:r>
              <a:rPr lang="en-US" sz="1400" dirty="0" smtClean="0">
                <a:latin typeface="Lucida Console" panose="020B0609040504020204" pitchFamily="49" charset="0"/>
              </a:rPr>
              <a:t>11));</a:t>
            </a: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Collections.sort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sList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System.out.println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sList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}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5518163"/>
            <a:ext cx="8348662" cy="5238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</a:rPr>
              <a:t>- output -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</a:rPr>
              <a:t>[( name=Amy, age=13 ), ( name=Billy, </a:t>
            </a:r>
            <a:r>
              <a:rPr lang="en-US" sz="1400" dirty="0" smtClean="0">
                <a:latin typeface="Lucida Console" panose="020B0609040504020204" pitchFamily="49" charset="0"/>
              </a:rPr>
              <a:t>age=11 </a:t>
            </a:r>
            <a:r>
              <a:rPr lang="en-US" sz="1400" dirty="0">
                <a:latin typeface="Lucida Console" panose="020B0609040504020204" pitchFamily="49" charset="0"/>
              </a:rPr>
              <a:t>), ( name=Charlie, age=12 )]</a:t>
            </a:r>
            <a:endParaRPr lang="en-US" sz="140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66700" y="355807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9pPr>
          </a:lstStyle>
          <a:p>
            <a:r>
              <a:rPr lang="en-US" kern="0" dirty="0" smtClean="0"/>
              <a:t>Useful Interfaces: Comparable</a:t>
            </a:r>
            <a:br>
              <a:rPr lang="en-US" kern="0" dirty="0" smtClean="0"/>
            </a:br>
            <a:r>
              <a:rPr lang="en-US" sz="1200" kern="0" dirty="0" smtClean="0">
                <a:solidFill>
                  <a:schemeClr val="tx1"/>
                </a:solidFill>
              </a:rPr>
              <a:t/>
            </a:r>
            <a:br>
              <a:rPr lang="en-US" sz="1200" kern="0" dirty="0" smtClean="0">
                <a:solidFill>
                  <a:schemeClr val="tx1"/>
                </a:solidFill>
              </a:rPr>
            </a:br>
            <a:r>
              <a:rPr lang="en-SG" sz="1200" kern="0" dirty="0" smtClean="0"/>
              <a:t/>
            </a:r>
            <a:br>
              <a:rPr lang="en-SG" sz="1200" kern="0" dirty="0" smtClean="0"/>
            </a:br>
            <a:endParaRPr lang="en-US" sz="12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66700" y="238117"/>
            <a:ext cx="8610600" cy="685800"/>
          </a:xfrm>
        </p:spPr>
        <p:txBody>
          <a:bodyPr/>
          <a:lstStyle/>
          <a:p>
            <a:r>
              <a:rPr lang="en-US" dirty="0" smtClean="0"/>
              <a:t>Useful Interfaces: Comparator</a:t>
            </a:r>
            <a:br>
              <a:rPr lang="en-US" dirty="0" smtClean="0"/>
            </a:br>
            <a:r>
              <a:rPr lang="en-SG" sz="1200" dirty="0" smtClean="0">
                <a:solidFill>
                  <a:schemeClr val="tx1"/>
                </a:solidFill>
              </a:rPr>
              <a:t>https</a:t>
            </a:r>
            <a:r>
              <a:rPr lang="en-SG" sz="1200" dirty="0">
                <a:solidFill>
                  <a:schemeClr val="tx1"/>
                </a:solidFill>
              </a:rPr>
              <a:t>://</a:t>
            </a:r>
            <a:r>
              <a:rPr lang="en-SG" sz="1200" dirty="0" smtClean="0">
                <a:solidFill>
                  <a:schemeClr val="tx1"/>
                </a:solidFill>
              </a:rPr>
              <a:t>docs.oracle.com/javase/8/docs/api/java/util/Comparator.html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https://docs.oracle.com/javase/tutorial/collections/interfaces/order.html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SG" sz="1200" dirty="0"/>
              <a:t/>
            </a:r>
            <a:br>
              <a:rPr lang="en-SG" sz="1200" dirty="0"/>
            </a:b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Comparator interface is used to sort a collection of objects of a particular class.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F6314498-D349-4506-B15E-EE05C9620D26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37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40856" y="2022194"/>
            <a:ext cx="776834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Step 1: </a:t>
            </a:r>
            <a:r>
              <a:rPr lang="en-US" sz="2800" dirty="0">
                <a:solidFill>
                  <a:schemeClr val="accent2"/>
                </a:solidFill>
                <a:latin typeface="+mn-lt"/>
                <a:cs typeface="+mn-cs"/>
              </a:rPr>
              <a:t>C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reate a </a:t>
            </a:r>
            <a:r>
              <a:rPr lang="en-US" sz="2800" b="1" dirty="0" smtClean="0">
                <a:solidFill>
                  <a:schemeClr val="accent2"/>
                </a:solidFill>
                <a:latin typeface="+mn-lt"/>
                <a:cs typeface="+mn-cs"/>
              </a:rPr>
              <a:t>new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 class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that implements </a:t>
            </a:r>
            <a:b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</a:b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           </a:t>
            </a:r>
            <a:r>
              <a:rPr lang="en-US" sz="2800" b="1" dirty="0" smtClean="0">
                <a:solidFill>
                  <a:schemeClr val="accent2"/>
                </a:solidFill>
                <a:latin typeface="+mn-lt"/>
                <a:cs typeface="+mn-cs"/>
              </a:rPr>
              <a:t>Comparator</a:t>
            </a:r>
          </a:p>
          <a:p>
            <a:pPr lvl="1"/>
            <a:r>
              <a:rPr lang="en-SG" sz="2800" dirty="0">
                <a:solidFill>
                  <a:srgbClr val="FF0000"/>
                </a:solidFill>
                <a:latin typeface="+mn-lt"/>
                <a:cs typeface="+mn-cs"/>
              </a:rPr>
              <a:t>Step 2: </a:t>
            </a:r>
            <a:r>
              <a:rPr lang="en-SG" sz="2800" dirty="0">
                <a:solidFill>
                  <a:schemeClr val="accent2"/>
                </a:solidFill>
                <a:latin typeface="+mn-lt"/>
                <a:cs typeface="+mn-cs"/>
              </a:rPr>
              <a:t>I</a:t>
            </a:r>
            <a:r>
              <a:rPr lang="en-SG" sz="2800" dirty="0" smtClean="0">
                <a:solidFill>
                  <a:schemeClr val="accent2"/>
                </a:solidFill>
                <a:latin typeface="+mn-lt"/>
                <a:cs typeface="+mn-cs"/>
              </a:rPr>
              <a:t>mplement </a:t>
            </a:r>
            <a:r>
              <a:rPr lang="en-SG" sz="2800" dirty="0">
                <a:solidFill>
                  <a:schemeClr val="accent2"/>
                </a:solidFill>
                <a:latin typeface="+mn-lt"/>
                <a:cs typeface="+mn-cs"/>
              </a:rPr>
              <a:t>the method </a:t>
            </a:r>
            <a:r>
              <a:rPr lang="en-SG" sz="2800" b="1" dirty="0">
                <a:solidFill>
                  <a:schemeClr val="accent2"/>
                </a:solidFill>
                <a:latin typeface="+mn-lt"/>
                <a:cs typeface="+mn-cs"/>
              </a:rPr>
              <a:t>compare</a:t>
            </a:r>
          </a:p>
          <a:p>
            <a:pPr lvl="1"/>
            <a:endParaRPr lang="en-US" sz="2800" dirty="0" smtClean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01029" y="3700971"/>
            <a:ext cx="7470415" cy="184730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latin typeface="Lucida Console" panose="020B0609040504020204" pitchFamily="49" charset="0"/>
              </a:rPr>
              <a:t>import </a:t>
            </a:r>
            <a:r>
              <a:rPr lang="en-US" sz="1600" b="1" dirty="0" err="1">
                <a:latin typeface="Lucida Console" panose="020B0609040504020204" pitchFamily="49" charset="0"/>
              </a:rPr>
              <a:t>java.util</a:t>
            </a:r>
            <a:r>
              <a:rPr lang="en-US" sz="1600" b="1" dirty="0" smtClean="0">
                <a:latin typeface="Lucida Console" panose="020B0609040504020204" pitchFamily="49" charset="0"/>
              </a:rPr>
              <a:t>.*;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public class </a:t>
            </a:r>
            <a:r>
              <a:rPr lang="en-US" sz="1600" dirty="0" err="1" smtClean="0">
                <a:latin typeface="Lucida Console" panose="020B0609040504020204" pitchFamily="49" charset="0"/>
              </a:rPr>
              <a:t>AgeComparator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implements Comparator&lt;Student&gt; </a:t>
            </a:r>
            <a:r>
              <a:rPr lang="en-US" sz="1600" dirty="0">
                <a:latin typeface="Lucida Console" panose="020B0609040504020204" pitchFamily="49" charset="0"/>
              </a:rPr>
              <a:t>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b="1" dirty="0">
                <a:latin typeface="Lucida Console" panose="020B0609040504020204" pitchFamily="49" charset="0"/>
              </a:rPr>
              <a:t>public </a:t>
            </a:r>
            <a:r>
              <a:rPr lang="en-US" sz="1600" b="1" dirty="0" err="1">
                <a:latin typeface="Lucida Console" panose="020B0609040504020204" pitchFamily="49" charset="0"/>
              </a:rPr>
              <a:t>int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compare</a:t>
            </a:r>
            <a:r>
              <a:rPr lang="en-US" sz="1600" b="1" dirty="0">
                <a:latin typeface="Lucida Console" panose="020B0609040504020204" pitchFamily="49" charset="0"/>
              </a:rPr>
              <a:t>(Student s1, Student s2) </a:t>
            </a:r>
            <a:r>
              <a:rPr lang="en-US" sz="1600" b="1" dirty="0" smtClean="0">
                <a:latin typeface="Lucida Console" panose="020B0609040504020204" pitchFamily="49" charset="0"/>
              </a:rPr>
              <a:t>{</a:t>
            </a:r>
            <a:br>
              <a:rPr lang="en-US" sz="1600" b="1" dirty="0" smtClean="0">
                <a:latin typeface="Lucida Console" panose="020B0609040504020204" pitchFamily="49" charset="0"/>
              </a:rPr>
            </a:b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 smtClean="0">
                <a:latin typeface="Lucida Console" panose="020B0609040504020204" pitchFamily="49" charset="0"/>
              </a:rPr>
              <a:t>   return </a:t>
            </a:r>
            <a:r>
              <a:rPr lang="en-SG" sz="1600" b="1" dirty="0">
                <a:latin typeface="Lucida Console" panose="020B0609040504020204" pitchFamily="49" charset="0"/>
              </a:rPr>
              <a:t>s1.getAge()-s2.getAge</a:t>
            </a:r>
            <a:r>
              <a:rPr lang="en-SG" sz="1600" b="1" dirty="0" smtClean="0">
                <a:latin typeface="Lucida Console" panose="020B0609040504020204" pitchFamily="49" charset="0"/>
              </a:rPr>
              <a:t>();</a:t>
            </a:r>
            <a:r>
              <a:rPr lang="en-US" sz="1600" b="1" dirty="0">
                <a:latin typeface="Lucida Console" panose="020B0609040504020204" pitchFamily="49" charset="0"/>
              </a:rPr>
              <a:t/>
            </a:r>
            <a:br>
              <a:rPr lang="en-US" sz="1600" b="1" dirty="0">
                <a:latin typeface="Lucida Console" panose="020B0609040504020204" pitchFamily="49" charset="0"/>
              </a:rPr>
            </a:br>
            <a:r>
              <a:rPr lang="en-US" sz="1600" b="1" dirty="0" smtClean="0">
                <a:latin typeface="Lucida Console" panose="020B0609040504020204" pitchFamily="49" charset="0"/>
              </a:rPr>
              <a:t>  }</a:t>
            </a:r>
            <a:r>
              <a:rPr lang="en-US" sz="1600" b="1" dirty="0">
                <a:latin typeface="Lucida Console" panose="020B0609040504020204" pitchFamily="49" charset="0"/>
              </a:rPr>
              <a:t/>
            </a:r>
            <a:br>
              <a:rPr lang="en-US" sz="1600" b="1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18" y="4827128"/>
            <a:ext cx="3199782" cy="18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          </a:t>
            </a:r>
          </a:p>
          <a:p>
            <a:r>
              <a:rPr lang="en-US" smtClean="0"/>
              <a:t>                        </a:t>
            </a:r>
            <a:fld id="{BE37A1C8-D33F-4ACE-BAB7-463E3424B75C}" type="slidenum">
              <a:rPr lang="en-US" b="1" smtClean="0"/>
              <a:pPr/>
              <a:t>38</a:t>
            </a:fld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54180" y="1041607"/>
            <a:ext cx="500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Step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cs typeface="+mn-cs"/>
              </a:rPr>
              <a:t>: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cs typeface="+mn-cs"/>
              </a:rPr>
              <a:t>Use </a:t>
            </a:r>
            <a:r>
              <a:rPr lang="en-US" sz="2800" dirty="0" err="1" smtClean="0">
                <a:solidFill>
                  <a:schemeClr val="accent2"/>
                </a:solidFill>
                <a:latin typeface="+mn-lt"/>
                <a:cs typeface="+mn-cs"/>
              </a:rPr>
              <a:t>Collections.sort</a:t>
            </a:r>
            <a:endParaRPr lang="en-US" sz="2800" dirty="0" smtClean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66700" y="355807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ahoma" pitchFamily="34" charset="0"/>
              </a:defRPr>
            </a:lvl9pPr>
          </a:lstStyle>
          <a:p>
            <a:r>
              <a:rPr lang="en-US" kern="0" dirty="0" smtClean="0"/>
              <a:t>Useful Interfaces: Comparator</a:t>
            </a:r>
            <a:br>
              <a:rPr lang="en-US" kern="0" dirty="0" smtClean="0"/>
            </a:br>
            <a:r>
              <a:rPr lang="en-US" sz="1200" kern="0" dirty="0" smtClean="0">
                <a:solidFill>
                  <a:schemeClr val="tx1"/>
                </a:solidFill>
              </a:rPr>
              <a:t/>
            </a:r>
            <a:br>
              <a:rPr lang="en-US" sz="1200" kern="0" dirty="0" smtClean="0">
                <a:solidFill>
                  <a:schemeClr val="tx1"/>
                </a:solidFill>
              </a:rPr>
            </a:br>
            <a:r>
              <a:rPr lang="en-SG" sz="1200" kern="0" dirty="0" smtClean="0"/>
              <a:t/>
            </a:r>
            <a:br>
              <a:rPr lang="en-SG" sz="1200" kern="0" dirty="0" smtClean="0"/>
            </a:br>
            <a:endParaRPr lang="en-US" sz="1200" kern="0" dirty="0" smtClean="0">
              <a:solidFill>
                <a:schemeClr val="tx1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00087" y="1666773"/>
            <a:ext cx="7743825" cy="37560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 dirty="0">
                <a:latin typeface="Lucida Console" panose="020B0609040504020204" pitchFamily="49" charset="0"/>
              </a:rPr>
              <a:t>import </a:t>
            </a:r>
            <a:r>
              <a:rPr lang="en-US" sz="1400" dirty="0" err="1">
                <a:latin typeface="Lucida Console" panose="020B0609040504020204" pitchFamily="49" charset="0"/>
              </a:rPr>
              <a:t>java.util.ArrayList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import </a:t>
            </a:r>
            <a:r>
              <a:rPr lang="en-US" sz="1400" dirty="0" err="1">
                <a:latin typeface="Lucida Console" panose="020B0609040504020204" pitchFamily="49" charset="0"/>
              </a:rPr>
              <a:t>java.util.Collections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public class </a:t>
            </a:r>
            <a:r>
              <a:rPr lang="en-US" sz="1400" dirty="0" err="1">
                <a:latin typeface="Lucida Console" panose="020B0609040504020204" pitchFamily="49" charset="0"/>
              </a:rPr>
              <a:t>StudentTest</a:t>
            </a:r>
            <a:r>
              <a:rPr lang="en-US" sz="1400" dirty="0">
                <a:latin typeface="Lucida Console" panose="020B0609040504020204" pitchFamily="49" charset="0"/>
              </a:rPr>
              <a:t>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400" dirty="0" err="1">
                <a:latin typeface="Lucida Console" panose="020B0609040504020204" pitchFamily="49" charset="0"/>
              </a:rPr>
              <a:t>args</a:t>
            </a:r>
            <a:r>
              <a:rPr lang="en-US" sz="1400" dirty="0">
                <a:latin typeface="Lucida Console" panose="020B0609040504020204" pitchFamily="49" charset="0"/>
              </a:rPr>
              <a:t>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&lt;Student&gt; </a:t>
            </a:r>
            <a:r>
              <a:rPr lang="en-US" sz="1400" dirty="0" err="1">
                <a:latin typeface="Lucida Console" panose="020B0609040504020204" pitchFamily="49" charset="0"/>
              </a:rPr>
              <a:t>sList</a:t>
            </a:r>
            <a:r>
              <a:rPr lang="en-US" sz="1400" dirty="0">
                <a:latin typeface="Lucida Console" panose="020B0609040504020204" pitchFamily="49" charset="0"/>
              </a:rPr>
              <a:t> = new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&lt;Student&gt;();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Student("Charlie", 12));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Student("Amy", 13));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sList.add</a:t>
            </a:r>
            <a:r>
              <a:rPr lang="en-US" sz="1400" dirty="0">
                <a:latin typeface="Lucida Console" panose="020B0609040504020204" pitchFamily="49" charset="0"/>
              </a:rPr>
              <a:t>(new Student("Billy", 11));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Collections.sort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sList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new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AgeComparator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());</a:t>
            </a: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System.out.println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sList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}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5095" y="5578407"/>
            <a:ext cx="8348662" cy="5238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latin typeface="Lucida Console" panose="020B0609040504020204" pitchFamily="49" charset="0"/>
              </a:rPr>
              <a:t>- output -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[( name=Billy, age=11 ), ( name=Charlie, age=12 ), ( name=Amy, age=13 )]</a:t>
            </a:r>
            <a:endParaRPr lang="en-US" sz="140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versus Comparator	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</a:p>
          <a:p>
            <a:pPr lvl="1"/>
            <a:r>
              <a:rPr lang="en-US" smtClean="0"/>
              <a:t>Pros</a:t>
            </a:r>
            <a:r>
              <a:rPr lang="en-US" smtClean="0"/>
              <a:t>: </a:t>
            </a:r>
            <a:r>
              <a:rPr lang="en-US" dirty="0" smtClean="0"/>
              <a:t>The comparison can leverage private fields </a:t>
            </a:r>
          </a:p>
          <a:p>
            <a:pPr lvl="1"/>
            <a:r>
              <a:rPr lang="en-US" smtClean="0"/>
              <a:t>Cons</a:t>
            </a:r>
            <a:r>
              <a:rPr lang="en-US" smtClean="0"/>
              <a:t>: </a:t>
            </a:r>
            <a:r>
              <a:rPr lang="en-US" dirty="0"/>
              <a:t>Only 1 ordering behavior is </a:t>
            </a:r>
            <a:r>
              <a:rPr lang="en-US" dirty="0" smtClean="0"/>
              <a:t>possible</a:t>
            </a:r>
          </a:p>
          <a:p>
            <a:pPr lvl="1"/>
            <a:endParaRPr lang="en-US" dirty="0"/>
          </a:p>
          <a:p>
            <a:r>
              <a:rPr lang="en-US" dirty="0" smtClean="0"/>
              <a:t>Comparator</a:t>
            </a:r>
          </a:p>
          <a:p>
            <a:pPr lvl="1"/>
            <a:r>
              <a:rPr lang="en-US" smtClean="0"/>
              <a:t>Pros</a:t>
            </a:r>
            <a:r>
              <a:rPr lang="en-US" smtClean="0"/>
              <a:t>: </a:t>
            </a:r>
            <a:r>
              <a:rPr lang="en-US" dirty="0" smtClean="0"/>
              <a:t>Allow us to </a:t>
            </a:r>
            <a:r>
              <a:rPr lang="en-US" dirty="0"/>
              <a:t>specify different sorting </a:t>
            </a:r>
            <a:r>
              <a:rPr lang="en-US" dirty="0" smtClean="0"/>
              <a:t>order</a:t>
            </a:r>
          </a:p>
          <a:p>
            <a:pPr lvl="1"/>
            <a:r>
              <a:rPr lang="en-US" smtClean="0"/>
              <a:t>Cons</a:t>
            </a:r>
            <a:r>
              <a:rPr lang="en-US" smtClean="0"/>
              <a:t>: </a:t>
            </a:r>
            <a:r>
              <a:rPr lang="en-US" dirty="0" smtClean="0"/>
              <a:t>Cannot directly leverage </a:t>
            </a:r>
            <a:r>
              <a:rPr lang="en-US" dirty="0"/>
              <a:t>on private fields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43DAB88A-EEA6-497B-AF41-551EF3D5DDB7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39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D4490A22-C6C9-4976-85B1-5A98CBC11ACF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4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 of Inheritance</a:t>
            </a:r>
          </a:p>
        </p:txBody>
      </p:sp>
      <p:sp>
        <p:nvSpPr>
          <p:cNvPr id="204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inherits properties and methods from the base class</a:t>
            </a:r>
          </a:p>
          <a:p>
            <a:pPr eaLnBrk="1" hangingPunct="1"/>
            <a:r>
              <a:rPr lang="en-US" smtClean="0"/>
              <a:t>Primary benefit of inheritance is </a:t>
            </a:r>
            <a:r>
              <a:rPr lang="en-US" smtClean="0">
                <a:solidFill>
                  <a:srgbClr val="FF0000"/>
                </a:solidFill>
              </a:rPr>
              <a:t>code reuse</a:t>
            </a:r>
          </a:p>
        </p:txBody>
      </p:sp>
      <p:sp>
        <p:nvSpPr>
          <p:cNvPr id="2048004" name="Rectangle 4"/>
          <p:cNvSpPr>
            <a:spLocks noChangeArrowheads="1"/>
          </p:cNvSpPr>
          <p:nvPr/>
        </p:nvSpPr>
        <p:spPr bwMode="auto">
          <a:xfrm>
            <a:off x="3559175" y="2697163"/>
            <a:ext cx="1423988" cy="7048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>
                <a:latin typeface="Tahoma" pitchFamily="34" charset="0"/>
                <a:cs typeface="Tahoma" pitchFamily="34" charset="0"/>
              </a:rPr>
              <a:t>Employee</a:t>
            </a:r>
          </a:p>
        </p:txBody>
      </p:sp>
      <p:sp>
        <p:nvSpPr>
          <p:cNvPr id="2048005" name="Rectangle 5"/>
          <p:cNvSpPr>
            <a:spLocks noChangeArrowheads="1"/>
          </p:cNvSpPr>
          <p:nvPr/>
        </p:nvSpPr>
        <p:spPr bwMode="auto">
          <a:xfrm>
            <a:off x="4657725" y="4540250"/>
            <a:ext cx="1423988" cy="7048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>
                <a:latin typeface="Tahoma" pitchFamily="34" charset="0"/>
                <a:cs typeface="Tahoma" pitchFamily="34" charset="0"/>
              </a:rPr>
              <a:t>Engineer</a:t>
            </a:r>
          </a:p>
        </p:txBody>
      </p:sp>
      <p:sp>
        <p:nvSpPr>
          <p:cNvPr id="2048006" name="Rectangle 6"/>
          <p:cNvSpPr>
            <a:spLocks noChangeArrowheads="1"/>
          </p:cNvSpPr>
          <p:nvPr/>
        </p:nvSpPr>
        <p:spPr bwMode="auto">
          <a:xfrm>
            <a:off x="2487613" y="4540250"/>
            <a:ext cx="1423987" cy="7048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>
              <a:tabLst>
                <a:tab pos="228600" algn="l"/>
              </a:tabLst>
              <a:defRPr/>
            </a:pPr>
            <a:r>
              <a:rPr lang="en-US">
                <a:latin typeface="Tahoma" pitchFamily="34" charset="0"/>
                <a:cs typeface="Tahoma" pitchFamily="34" charset="0"/>
              </a:rPr>
              <a:t>Manager</a:t>
            </a:r>
          </a:p>
        </p:txBody>
      </p:sp>
      <p:cxnSp>
        <p:nvCxnSpPr>
          <p:cNvPr id="2048008" name="AutoShape 8"/>
          <p:cNvCxnSpPr>
            <a:cxnSpLocks noChangeShapeType="1"/>
            <a:stCxn id="2048005" idx="0"/>
            <a:endCxn id="2048004" idx="2"/>
          </p:cNvCxnSpPr>
          <p:nvPr/>
        </p:nvCxnSpPr>
        <p:spPr bwMode="auto">
          <a:xfrm rot="5400000" flipH="1">
            <a:off x="4266406" y="3421857"/>
            <a:ext cx="1109663" cy="1098550"/>
          </a:xfrm>
          <a:prstGeom prst="bentConnector3">
            <a:avLst>
              <a:gd name="adj1" fmla="val 4993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009" name="AutoShape 9"/>
          <p:cNvCxnSpPr>
            <a:cxnSpLocks noChangeShapeType="1"/>
            <a:stCxn id="2048006" idx="0"/>
            <a:endCxn id="2048004" idx="2"/>
          </p:cNvCxnSpPr>
          <p:nvPr/>
        </p:nvCxnSpPr>
        <p:spPr bwMode="auto">
          <a:xfrm rot="-5400000">
            <a:off x="3181350" y="3435350"/>
            <a:ext cx="1109663" cy="1071563"/>
          </a:xfrm>
          <a:prstGeom prst="bentConnector3">
            <a:avLst>
              <a:gd name="adj1" fmla="val 4993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010" name="AutoShape 10"/>
          <p:cNvSpPr>
            <a:spLocks noChangeArrowheads="1"/>
          </p:cNvSpPr>
          <p:nvPr/>
        </p:nvSpPr>
        <p:spPr bwMode="auto">
          <a:xfrm>
            <a:off x="4071938" y="3438525"/>
            <a:ext cx="387350" cy="2635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048011" name="Text Box 11"/>
          <p:cNvSpPr txBox="1">
            <a:spLocks noChangeArrowheads="1"/>
          </p:cNvSpPr>
          <p:nvPr/>
        </p:nvSpPr>
        <p:spPr bwMode="auto">
          <a:xfrm>
            <a:off x="5489575" y="2773363"/>
            <a:ext cx="3316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Common characteristics are defined once at the base class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48013" name="Picture 13" descr="MCj035547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5102225"/>
            <a:ext cx="773113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14" name="Picture 14" descr="MCj012988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4916488"/>
            <a:ext cx="13541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16" name="Picture 16" descr="MCBD07033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386013"/>
            <a:ext cx="87471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17" name="Text Box 17"/>
          <p:cNvSpPr txBox="1">
            <a:spLocks noChangeArrowheads="1"/>
          </p:cNvSpPr>
          <p:nvPr/>
        </p:nvSpPr>
        <p:spPr bwMode="auto">
          <a:xfrm>
            <a:off x="254000" y="3616325"/>
            <a:ext cx="3316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Look for common behaviours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4" grpId="0" animBg="1"/>
      <p:bldP spid="2048005" grpId="0" animBg="1"/>
      <p:bldP spid="2048006" grpId="0" animBg="1"/>
      <p:bldP spid="2048010" grpId="0" animBg="1"/>
      <p:bldP spid="2048011" grpId="0"/>
      <p:bldP spid="20480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051D210-75F2-45B9-9AFC-E145AB28CE60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40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9: Comparable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Employee class created for Exercise 3.</a:t>
            </a:r>
          </a:p>
          <a:p>
            <a:pPr eaLnBrk="1" hangingPunct="1"/>
            <a:r>
              <a:rPr lang="en-US" dirty="0" smtClean="0"/>
              <a:t>Modify the Employee class such that the following code produces the right output:</a:t>
            </a:r>
            <a:endParaRPr lang="en-US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1511" name="Text Box 12"/>
          <p:cNvSpPr txBox="1">
            <a:spLocks noChangeArrowheads="1"/>
          </p:cNvSpPr>
          <p:nvPr/>
        </p:nvSpPr>
        <p:spPr bwMode="auto">
          <a:xfrm>
            <a:off x="1448975" y="3089257"/>
            <a:ext cx="6157705" cy="28931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 smtClean="0">
                <a:latin typeface="Consolas" pitchFamily="49" charset="0"/>
              </a:rPr>
              <a:t>import </a:t>
            </a:r>
            <a:r>
              <a:rPr lang="en-US" sz="1400" dirty="0" err="1" smtClean="0">
                <a:latin typeface="Consolas" pitchFamily="49" charset="0"/>
              </a:rPr>
              <a:t>java.util</a:t>
            </a:r>
            <a:r>
              <a:rPr lang="en-US" sz="1400" dirty="0" smtClean="0">
                <a:latin typeface="Consolas" pitchFamily="49" charset="0"/>
              </a:rPr>
              <a:t>.*;</a:t>
            </a:r>
          </a:p>
          <a:p>
            <a:pPr algn="l"/>
            <a:endParaRPr lang="en-US" sz="1400" dirty="0" smtClean="0">
              <a:latin typeface="Consolas" pitchFamily="49" charset="0"/>
            </a:endParaRPr>
          </a:p>
          <a:p>
            <a:pPr algn="l"/>
            <a:r>
              <a:rPr lang="en-US" sz="1400" dirty="0" smtClean="0">
                <a:latin typeface="Consolas" pitchFamily="49" charset="0"/>
              </a:rPr>
              <a:t>public </a:t>
            </a:r>
            <a:r>
              <a:rPr lang="en-US" sz="1400" dirty="0">
                <a:latin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</a:rPr>
              <a:t>EmployeeSortingTest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 public static void main(String[] </a:t>
            </a:r>
            <a:r>
              <a:rPr lang="en-US" sz="1400" dirty="0" err="1">
                <a:latin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</a:rPr>
              <a:t>) {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ArrayList</a:t>
            </a:r>
            <a:r>
              <a:rPr lang="en-US" sz="1400" dirty="0" smtClean="0">
                <a:latin typeface="Consolas" pitchFamily="49" charset="0"/>
              </a:rPr>
              <a:t>&lt;Employee&gt; </a:t>
            </a:r>
            <a:r>
              <a:rPr lang="en-US" sz="1400" dirty="0" err="1" smtClean="0">
                <a:latin typeface="Consolas" pitchFamily="49" charset="0"/>
              </a:rPr>
              <a:t>empList</a:t>
            </a:r>
            <a:r>
              <a:rPr lang="en-US" sz="1400" dirty="0" smtClean="0">
                <a:latin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</a:rPr>
              <a:t>ArrayList</a:t>
            </a:r>
            <a:r>
              <a:rPr lang="en-US" sz="1400" dirty="0" smtClean="0">
                <a:latin typeface="Consolas" pitchFamily="49" charset="0"/>
              </a:rPr>
              <a:t>&lt;Employee&gt;();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empList.add</a:t>
            </a:r>
            <a:r>
              <a:rPr lang="en-US" sz="1400" dirty="0" smtClean="0">
                <a:latin typeface="Consolas" pitchFamily="49" charset="0"/>
              </a:rPr>
              <a:t>(new </a:t>
            </a:r>
            <a:r>
              <a:rPr lang="en-US" sz="1400" dirty="0">
                <a:latin typeface="Consolas" pitchFamily="49" charset="0"/>
              </a:rPr>
              <a:t>Employee ("Peter", 5000</a:t>
            </a:r>
            <a:r>
              <a:rPr lang="en-US" sz="1400" dirty="0" smtClean="0">
                <a:latin typeface="Consolas" pitchFamily="49" charset="0"/>
              </a:rPr>
              <a:t>));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empList.add</a:t>
            </a:r>
            <a:r>
              <a:rPr lang="en-US" sz="1400" dirty="0" smtClean="0">
                <a:latin typeface="Consolas" pitchFamily="49" charset="0"/>
              </a:rPr>
              <a:t>(new Employee(</a:t>
            </a:r>
            <a:r>
              <a:rPr lang="en-US" sz="1400" dirty="0">
                <a:latin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</a:rPr>
              <a:t>Zack", </a:t>
            </a:r>
            <a:r>
              <a:rPr lang="en-US" sz="1400" dirty="0">
                <a:latin typeface="Consolas" pitchFamily="49" charset="0"/>
              </a:rPr>
              <a:t>3000</a:t>
            </a:r>
            <a:r>
              <a:rPr lang="en-US" sz="1400" dirty="0" smtClean="0">
                <a:latin typeface="Consolas" pitchFamily="49" charset="0"/>
              </a:rPr>
              <a:t>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Collections.sort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for (</a:t>
            </a:r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=0;i&lt;</a:t>
            </a:r>
            <a:r>
              <a:rPr lang="en-US" sz="1400" dirty="0" err="1" smtClean="0">
                <a:latin typeface="Consolas" pitchFamily="49" charset="0"/>
              </a:rPr>
              <a:t>empList.size</a:t>
            </a:r>
            <a:r>
              <a:rPr lang="en-US" sz="1400" dirty="0" smtClean="0">
                <a:latin typeface="Consolas" pitchFamily="49" charset="0"/>
              </a:rPr>
              <a:t>();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++){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}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}</a:t>
            </a:r>
            <a:endParaRPr lang="en-US" sz="1400" dirty="0">
              <a:latin typeface="Consolas" pitchFamily="49" charset="0"/>
            </a:endParaRPr>
          </a:p>
          <a:p>
            <a:pPr algn="l"/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21512" name="Text Box 14"/>
          <p:cNvSpPr txBox="1">
            <a:spLocks noChangeArrowheads="1"/>
          </p:cNvSpPr>
          <p:nvPr/>
        </p:nvSpPr>
        <p:spPr bwMode="auto">
          <a:xfrm>
            <a:off x="3108739" y="5508151"/>
            <a:ext cx="3357563" cy="73866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 b="1" dirty="0">
                <a:latin typeface="Lucida Console" pitchFamily="49" charset="0"/>
              </a:rPr>
              <a:t>- Output –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Zack,baseSalary</a:t>
            </a:r>
            <a:r>
              <a:rPr lang="en-US" sz="1400" dirty="0" smtClean="0">
                <a:latin typeface="Lucida Console" pitchFamily="49" charset="0"/>
              </a:rPr>
              <a:t>=3000.0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Peter,baseSalary</a:t>
            </a:r>
            <a:r>
              <a:rPr lang="en-US" sz="1400" dirty="0" smtClean="0">
                <a:latin typeface="Lucida Console" pitchFamily="49" charset="0"/>
              </a:rPr>
              <a:t>=5000.0</a:t>
            </a:r>
            <a:endParaRPr lang="en-US" sz="1400" dirty="0">
              <a:latin typeface="Lucida Console" pitchFamily="49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1130" r="14036" b="56526"/>
          <a:stretch/>
        </p:blipFill>
        <p:spPr bwMode="auto">
          <a:xfrm>
            <a:off x="5913783" y="2492531"/>
            <a:ext cx="2769704" cy="14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051D210-75F2-45B9-9AFC-E145AB28CE60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41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10: </a:t>
            </a:r>
            <a:r>
              <a:rPr lang="en-US" dirty="0" smtClean="0"/>
              <a:t>Comparator - I</a:t>
            </a:r>
            <a:endParaRPr 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Employee class created for Exercise 3.</a:t>
            </a:r>
          </a:p>
          <a:p>
            <a:pPr eaLnBrk="1" hangingPunct="1"/>
            <a:r>
              <a:rPr lang="en-US" dirty="0" smtClean="0"/>
              <a:t>Create </a:t>
            </a:r>
            <a:r>
              <a:rPr lang="en-US" b="1" dirty="0" err="1" smtClean="0"/>
              <a:t>BaseSalaryComparator</a:t>
            </a:r>
            <a:r>
              <a:rPr lang="en-US" dirty="0" smtClean="0"/>
              <a:t> class such that the following code produces the right output:</a:t>
            </a:r>
            <a:endParaRPr lang="en-US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1511" name="Text Box 12"/>
          <p:cNvSpPr txBox="1">
            <a:spLocks noChangeArrowheads="1"/>
          </p:cNvSpPr>
          <p:nvPr/>
        </p:nvSpPr>
        <p:spPr bwMode="auto">
          <a:xfrm>
            <a:off x="1256819" y="3089257"/>
            <a:ext cx="6157705" cy="28931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 smtClean="0">
                <a:latin typeface="Consolas" pitchFamily="49" charset="0"/>
              </a:rPr>
              <a:t>import </a:t>
            </a:r>
            <a:r>
              <a:rPr lang="en-US" sz="1400" dirty="0" err="1" smtClean="0">
                <a:latin typeface="Consolas" pitchFamily="49" charset="0"/>
              </a:rPr>
              <a:t>java.util</a:t>
            </a:r>
            <a:r>
              <a:rPr lang="en-US" sz="1400" dirty="0" smtClean="0">
                <a:latin typeface="Consolas" pitchFamily="49" charset="0"/>
              </a:rPr>
              <a:t>.*;</a:t>
            </a:r>
          </a:p>
          <a:p>
            <a:pPr algn="l"/>
            <a:endParaRPr lang="en-US" sz="1400" dirty="0" smtClean="0">
              <a:latin typeface="Consolas" pitchFamily="49" charset="0"/>
            </a:endParaRPr>
          </a:p>
          <a:p>
            <a:pPr algn="l"/>
            <a:r>
              <a:rPr lang="en-US" sz="1400" dirty="0" smtClean="0">
                <a:latin typeface="Consolas" pitchFamily="49" charset="0"/>
              </a:rPr>
              <a:t>public </a:t>
            </a:r>
            <a:r>
              <a:rPr lang="en-US" sz="1400" dirty="0">
                <a:latin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</a:rPr>
              <a:t>EmployeeSortingTest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 public static void main(String[] </a:t>
            </a:r>
            <a:r>
              <a:rPr lang="en-US" sz="1400" dirty="0" err="1">
                <a:latin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</a:rPr>
              <a:t>) {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ArrayList</a:t>
            </a:r>
            <a:r>
              <a:rPr lang="en-US" sz="1400" dirty="0" smtClean="0">
                <a:latin typeface="Consolas" pitchFamily="49" charset="0"/>
              </a:rPr>
              <a:t>&lt;Employee&gt; </a:t>
            </a:r>
            <a:r>
              <a:rPr lang="en-US" sz="1400" dirty="0" err="1" smtClean="0">
                <a:latin typeface="Consolas" pitchFamily="49" charset="0"/>
              </a:rPr>
              <a:t>empList</a:t>
            </a:r>
            <a:r>
              <a:rPr lang="en-US" sz="1400" dirty="0" smtClean="0">
                <a:latin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</a:rPr>
              <a:t>ArrayList</a:t>
            </a:r>
            <a:r>
              <a:rPr lang="en-US" sz="1400" dirty="0" smtClean="0">
                <a:latin typeface="Consolas" pitchFamily="49" charset="0"/>
              </a:rPr>
              <a:t>&lt;Employee&gt;();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empList.add</a:t>
            </a:r>
            <a:r>
              <a:rPr lang="en-US" sz="1400" dirty="0" smtClean="0">
                <a:latin typeface="Consolas" pitchFamily="49" charset="0"/>
              </a:rPr>
              <a:t>(new Employee ("Peter", 5000));</a:t>
            </a:r>
            <a:endParaRPr lang="en-US" sz="1400" dirty="0">
              <a:latin typeface="Consolas" pitchFamily="49" charset="0"/>
            </a:endParaRP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empList.add</a:t>
            </a:r>
            <a:r>
              <a:rPr lang="en-US" sz="1400" dirty="0" smtClean="0">
                <a:latin typeface="Consolas" pitchFamily="49" charset="0"/>
              </a:rPr>
              <a:t>(new Employee(</a:t>
            </a:r>
            <a:r>
              <a:rPr lang="en-US" sz="1400" dirty="0">
                <a:latin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</a:rPr>
              <a:t>Zack", </a:t>
            </a:r>
            <a:r>
              <a:rPr lang="en-US" sz="1400" dirty="0">
                <a:latin typeface="Consolas" pitchFamily="49" charset="0"/>
              </a:rPr>
              <a:t>3000</a:t>
            </a:r>
            <a:r>
              <a:rPr lang="en-US" sz="1400" dirty="0" smtClean="0">
                <a:latin typeface="Consolas" pitchFamily="49" charset="0"/>
              </a:rPr>
              <a:t>));</a:t>
            </a:r>
            <a:endParaRPr lang="en-US" sz="1400" dirty="0">
              <a:latin typeface="Consolas" pitchFamily="49" charset="0"/>
            </a:endParaRP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Collections.sort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empList,new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BaseSalaryComparator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for (</a:t>
            </a:r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=0;i&lt;</a:t>
            </a:r>
            <a:r>
              <a:rPr lang="en-US" sz="1400" dirty="0" err="1" smtClean="0">
                <a:latin typeface="Consolas" pitchFamily="49" charset="0"/>
              </a:rPr>
              <a:t>empList.size</a:t>
            </a:r>
            <a:r>
              <a:rPr lang="en-US" sz="1400" dirty="0" smtClean="0">
                <a:latin typeface="Consolas" pitchFamily="49" charset="0"/>
              </a:rPr>
              <a:t>();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++){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}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}</a:t>
            </a:r>
            <a:endParaRPr lang="en-US" sz="1400" dirty="0">
              <a:latin typeface="Consolas" pitchFamily="49" charset="0"/>
            </a:endParaRPr>
          </a:p>
          <a:p>
            <a:pPr algn="l"/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21512" name="Text Box 14"/>
          <p:cNvSpPr txBox="1">
            <a:spLocks noChangeArrowheads="1"/>
          </p:cNvSpPr>
          <p:nvPr/>
        </p:nvSpPr>
        <p:spPr bwMode="auto">
          <a:xfrm>
            <a:off x="3108739" y="5508151"/>
            <a:ext cx="3357563" cy="73866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 b="1" dirty="0">
                <a:latin typeface="Lucida Console" pitchFamily="49" charset="0"/>
              </a:rPr>
              <a:t>- Output –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Zack,baseSalary</a:t>
            </a:r>
            <a:r>
              <a:rPr lang="en-US" sz="1400" dirty="0" smtClean="0">
                <a:latin typeface="Lucida Console" pitchFamily="49" charset="0"/>
              </a:rPr>
              <a:t>=3000.0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Peter,baseSalary</a:t>
            </a:r>
            <a:r>
              <a:rPr lang="en-US" sz="1400" dirty="0" smtClean="0">
                <a:latin typeface="Lucida Console" pitchFamily="49" charset="0"/>
              </a:rPr>
              <a:t>=5000.0</a:t>
            </a:r>
            <a:endParaRPr lang="en-US" sz="1400" dirty="0">
              <a:latin typeface="Lucida Console" pitchFamily="49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1130" r="14036" b="56526"/>
          <a:stretch/>
        </p:blipFill>
        <p:spPr bwMode="auto">
          <a:xfrm>
            <a:off x="5913783" y="2305127"/>
            <a:ext cx="2769704" cy="14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4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A051D210-75F2-45B9-9AFC-E145AB28CE60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42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</a:t>
            </a:r>
            <a:r>
              <a:rPr lang="en-US" dirty="0" smtClean="0"/>
              <a:t>11: </a:t>
            </a:r>
            <a:r>
              <a:rPr lang="en-US" dirty="0" smtClean="0"/>
              <a:t>Comparator - </a:t>
            </a:r>
            <a:r>
              <a:rPr lang="en-US" dirty="0" smtClean="0"/>
              <a:t>II</a:t>
            </a:r>
            <a:endParaRPr 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Employee class created for Exercise 3.</a:t>
            </a:r>
          </a:p>
          <a:p>
            <a:pPr eaLnBrk="1" hangingPunct="1"/>
            <a:r>
              <a:rPr lang="en-US" dirty="0" smtClean="0"/>
              <a:t>Create </a:t>
            </a:r>
            <a:r>
              <a:rPr lang="en-US" b="1" dirty="0" err="1" smtClean="0"/>
              <a:t>NameComparator</a:t>
            </a:r>
            <a:r>
              <a:rPr lang="en-US" dirty="0" smtClean="0"/>
              <a:t> class such that the following code produces the right output:</a:t>
            </a:r>
            <a:endParaRPr lang="en-US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1511" name="Text Box 12"/>
          <p:cNvSpPr txBox="1">
            <a:spLocks noChangeArrowheads="1"/>
          </p:cNvSpPr>
          <p:nvPr/>
        </p:nvSpPr>
        <p:spPr bwMode="auto">
          <a:xfrm>
            <a:off x="863275" y="2835257"/>
            <a:ext cx="6157705" cy="2677656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 smtClean="0">
                <a:latin typeface="Consolas" pitchFamily="49" charset="0"/>
              </a:rPr>
              <a:t>import </a:t>
            </a:r>
            <a:r>
              <a:rPr lang="en-US" sz="1400" dirty="0" err="1" smtClean="0">
                <a:latin typeface="Consolas" pitchFamily="49" charset="0"/>
              </a:rPr>
              <a:t>java.util</a:t>
            </a:r>
            <a:r>
              <a:rPr lang="en-US" sz="1400" dirty="0" smtClean="0">
                <a:latin typeface="Consolas" pitchFamily="49" charset="0"/>
              </a:rPr>
              <a:t>.*;</a:t>
            </a:r>
          </a:p>
          <a:p>
            <a:pPr algn="l"/>
            <a:endParaRPr lang="en-US" sz="1400" dirty="0" smtClean="0">
              <a:latin typeface="Consolas" pitchFamily="49" charset="0"/>
            </a:endParaRPr>
          </a:p>
          <a:p>
            <a:pPr algn="l"/>
            <a:r>
              <a:rPr lang="en-US" sz="1400" dirty="0" smtClean="0">
                <a:latin typeface="Consolas" pitchFamily="49" charset="0"/>
              </a:rPr>
              <a:t>public </a:t>
            </a:r>
            <a:r>
              <a:rPr lang="en-US" sz="1400" dirty="0">
                <a:latin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</a:rPr>
              <a:t>EmployeeSortingTest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 public static void main(String[] </a:t>
            </a:r>
            <a:r>
              <a:rPr lang="en-US" sz="1400" dirty="0" err="1">
                <a:latin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</a:rPr>
              <a:t>) {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</a:rPr>
              <a:t>empList.add</a:t>
            </a:r>
            <a:r>
              <a:rPr lang="en-US" sz="1400" dirty="0">
                <a:latin typeface="Consolas" pitchFamily="49" charset="0"/>
              </a:rPr>
              <a:t>(new Employee ("Peter", 5000));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</a:rPr>
              <a:t>empList.add</a:t>
            </a:r>
            <a:r>
              <a:rPr lang="en-US" sz="1400" dirty="0">
                <a:latin typeface="Consolas" pitchFamily="49" charset="0"/>
              </a:rPr>
              <a:t>(new Employee("Zack", 3000));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Collections.sort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empList,new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NameComparator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for (</a:t>
            </a:r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=0;i&lt;</a:t>
            </a:r>
            <a:r>
              <a:rPr lang="en-US" sz="1400" dirty="0" err="1" smtClean="0">
                <a:latin typeface="Consolas" pitchFamily="49" charset="0"/>
              </a:rPr>
              <a:t>empList.size</a:t>
            </a:r>
            <a:r>
              <a:rPr lang="en-US" sz="1400" dirty="0" smtClean="0">
                <a:latin typeface="Consolas" pitchFamily="49" charset="0"/>
              </a:rPr>
              <a:t>();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++){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empList.get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));</a:t>
            </a:r>
          </a:p>
          <a:p>
            <a:pPr algn="l"/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}</a:t>
            </a:r>
          </a:p>
          <a:p>
            <a:pPr algn="l"/>
            <a:r>
              <a:rPr lang="en-US" sz="1400" dirty="0" smtClean="0">
                <a:latin typeface="Consolas" pitchFamily="49" charset="0"/>
              </a:rPr>
              <a:t>  }</a:t>
            </a:r>
            <a:endParaRPr lang="en-US" sz="1400" dirty="0">
              <a:latin typeface="Consolas" pitchFamily="49" charset="0"/>
            </a:endParaRPr>
          </a:p>
          <a:p>
            <a:pPr algn="l"/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1130" r="14036" b="56526"/>
          <a:stretch/>
        </p:blipFill>
        <p:spPr bwMode="auto">
          <a:xfrm>
            <a:off x="6145696" y="2280036"/>
            <a:ext cx="2769704" cy="14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685137" y="5302775"/>
            <a:ext cx="3357563" cy="73866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 b="1" dirty="0">
                <a:latin typeface="Lucida Console" pitchFamily="49" charset="0"/>
              </a:rPr>
              <a:t>- Output –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Zack,baseSalary</a:t>
            </a:r>
            <a:r>
              <a:rPr lang="en-US" sz="1400" dirty="0" smtClean="0">
                <a:latin typeface="Lucida Console" pitchFamily="49" charset="0"/>
              </a:rPr>
              <a:t>=3000.0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name=</a:t>
            </a:r>
            <a:r>
              <a:rPr lang="en-US" sz="1400" dirty="0" err="1" smtClean="0">
                <a:latin typeface="Lucida Console" pitchFamily="49" charset="0"/>
              </a:rPr>
              <a:t>Peter,baseSalary</a:t>
            </a:r>
            <a:r>
              <a:rPr lang="en-US" sz="1400" dirty="0" smtClean="0">
                <a:latin typeface="Lucida Console" pitchFamily="49" charset="0"/>
              </a:rPr>
              <a:t>=5000.0</a:t>
            </a:r>
            <a:endParaRPr 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42B75A21-F7C3-4EB8-BC1F-9BA42B477F22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43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cs typeface="Tahoma" pitchFamily="34" charset="0"/>
              </a:rPr>
              <a:t>IS-A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cs typeface="Tahoma" pitchFamily="34" charset="0"/>
              </a:rPr>
              <a:t>Code re-use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cs typeface="Tahoma" pitchFamily="34" charset="0"/>
              </a:rPr>
              <a:t>Prefix call with </a:t>
            </a:r>
            <a:r>
              <a:rPr lang="en-US" sz="2200" smtClean="0">
                <a:solidFill>
                  <a:schemeClr val="tx1"/>
                </a:solidFill>
                <a:cs typeface="Tahoma" pitchFamily="34" charset="0"/>
              </a:rPr>
              <a:t>super</a:t>
            </a:r>
            <a:endParaRPr lang="en-US" sz="2200" smtClean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Abstract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Provides a partial implementation, leaving it to subclasses to complete the implementation.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An interface is a group of related methods with empty bodies.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06475"/>
            <a:ext cx="44577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Polymorphism</a:t>
            </a:r>
          </a:p>
          <a:p>
            <a:pPr lvl="1" eaLnBrk="1" hangingPunct="1"/>
            <a:r>
              <a:rPr lang="en-US" sz="2200" dirty="0" err="1" smtClean="0"/>
              <a:t>Syntatic</a:t>
            </a:r>
            <a:r>
              <a:rPr lang="en-US" sz="2600" dirty="0" smtClean="0"/>
              <a:t> </a:t>
            </a:r>
          </a:p>
          <a:p>
            <a:pPr lvl="2" eaLnBrk="1" hangingPunct="1"/>
            <a:r>
              <a:rPr lang="en-US" sz="2200" dirty="0" smtClean="0"/>
              <a:t>The method to invoke is determined at compile time.</a:t>
            </a:r>
          </a:p>
          <a:p>
            <a:pPr lvl="1" eaLnBrk="1" hangingPunct="1"/>
            <a:r>
              <a:rPr lang="en-US" sz="2200" dirty="0" smtClean="0"/>
              <a:t>Pure polymorphism</a:t>
            </a:r>
          </a:p>
          <a:p>
            <a:pPr lvl="2" eaLnBrk="1" hangingPunct="1"/>
            <a:r>
              <a:rPr lang="en-US" sz="2200" dirty="0" smtClean="0"/>
              <a:t>The method to invoke can only be determined at execution time.</a:t>
            </a:r>
          </a:p>
          <a:p>
            <a:pPr eaLnBrk="1" hangingPunct="1"/>
            <a:r>
              <a:rPr lang="en-US" sz="2400" dirty="0" smtClean="0"/>
              <a:t>Comparable and Comparator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600" dirty="0" smtClean="0"/>
          </a:p>
        </p:txBody>
      </p:sp>
      <p:pic>
        <p:nvPicPr>
          <p:cNvPr id="38919" name="Picture 9" descr="MCj00787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36" y="5119204"/>
            <a:ext cx="19462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14922192-47CF-420A-A142-DFAD49F3AE25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5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Reusing Code</a:t>
            </a:r>
          </a:p>
        </p:txBody>
      </p:sp>
      <p:sp>
        <p:nvSpPr>
          <p:cNvPr id="2132996" name="Text Box 4"/>
          <p:cNvSpPr txBox="1">
            <a:spLocks noChangeArrowheads="1"/>
          </p:cNvSpPr>
          <p:nvPr/>
        </p:nvSpPr>
        <p:spPr bwMode="auto">
          <a:xfrm>
            <a:off x="3766034" y="1578193"/>
            <a:ext cx="4481512" cy="24622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Employee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private String name;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private double </a:t>
            </a:r>
            <a:r>
              <a:rPr lang="en-US" sz="1400" dirty="0" err="1">
                <a:latin typeface="Lucida Console" pitchFamily="49" charset="0"/>
              </a:rPr>
              <a:t>baseSalary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algn="l"/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 smtClean="0">
                <a:latin typeface="Lucida Console" pitchFamily="49" charset="0"/>
              </a:rPr>
              <a:t>	  public </a:t>
            </a:r>
            <a:r>
              <a:rPr lang="en-US" sz="1400" dirty="0">
                <a:latin typeface="Lucida Console" pitchFamily="49" charset="0"/>
              </a:rPr>
              <a:t>String </a:t>
            </a:r>
            <a:r>
              <a:rPr lang="en-US" sz="1400" dirty="0" err="1">
                <a:latin typeface="Lucida Console" pitchFamily="49" charset="0"/>
              </a:rPr>
              <a:t>getName</a:t>
            </a:r>
            <a:r>
              <a:rPr lang="en-US" sz="1400" dirty="0">
                <a:latin typeface="Lucida Console" pitchFamily="49" charset="0"/>
              </a:rPr>
              <a:t>() {</a:t>
            </a:r>
            <a:br>
              <a:rPr lang="en-US" sz="1400" dirty="0">
                <a:latin typeface="Lucida Console" pitchFamily="49" charset="0"/>
              </a:rPr>
            </a:br>
            <a:r>
              <a:rPr lang="en-US" sz="1400" dirty="0">
                <a:latin typeface="Lucida Console" pitchFamily="49" charset="0"/>
              </a:rPr>
              <a:t>        return name;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 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	 </a:t>
            </a:r>
            <a:r>
              <a:rPr lang="en-US" sz="1400" dirty="0" smtClean="0">
                <a:latin typeface="Lucida Console" pitchFamily="49" charset="0"/>
              </a:rPr>
              <a:t> public double </a:t>
            </a:r>
            <a:r>
              <a:rPr lang="en-US" sz="1400" dirty="0" err="1" smtClean="0">
                <a:latin typeface="Lucida Console" pitchFamily="49" charset="0"/>
              </a:rPr>
              <a:t>getBaseSalary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		return </a:t>
            </a:r>
            <a:r>
              <a:rPr lang="en-US" sz="1400" dirty="0" err="1" smtClean="0">
                <a:latin typeface="Lucida Console" pitchFamily="49" charset="0"/>
              </a:rPr>
              <a:t>baseSalary</a:t>
            </a:r>
            <a:r>
              <a:rPr lang="en-US" sz="1400" dirty="0" smtClean="0">
                <a:latin typeface="Lucida Console" pitchFamily="49" charset="0"/>
              </a:rPr>
              <a:t>;	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}</a:t>
            </a:r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2132997" name="Text Box 5"/>
          <p:cNvSpPr txBox="1">
            <a:spLocks noChangeArrowheads="1"/>
          </p:cNvSpPr>
          <p:nvPr/>
        </p:nvSpPr>
        <p:spPr bwMode="auto">
          <a:xfrm>
            <a:off x="3730626" y="4344998"/>
            <a:ext cx="4585114" cy="1600438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defTabSz="7620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l"/>
            <a:r>
              <a:rPr lang="en-US" sz="1400" dirty="0">
                <a:latin typeface="Lucida Console" pitchFamily="49" charset="0"/>
              </a:rPr>
              <a:t>public class Manager extends Employee {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    private double allowance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pPr algn="l"/>
            <a:r>
              <a:rPr lang="en-US" sz="1400" dirty="0">
                <a:latin typeface="Lucida Console" pitchFamily="49" charset="0"/>
              </a:rPr>
              <a:t>	 </a:t>
            </a:r>
            <a:r>
              <a:rPr lang="en-US" sz="1400" dirty="0" smtClean="0">
                <a:latin typeface="Lucida Console" pitchFamily="49" charset="0"/>
              </a:rPr>
              <a:t> public double </a:t>
            </a:r>
            <a:r>
              <a:rPr lang="en-US" sz="1400" dirty="0" err="1" smtClean="0">
                <a:latin typeface="Lucida Console" pitchFamily="49" charset="0"/>
              </a:rPr>
              <a:t>getAllowance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		return allowance;</a:t>
            </a:r>
            <a:r>
              <a:rPr lang="en-US" sz="1400" dirty="0">
                <a:latin typeface="Lucida Console" pitchFamily="49" charset="0"/>
              </a:rPr>
              <a:t>	 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pPr algn="l"/>
            <a:r>
              <a:rPr lang="en-US" sz="1400" dirty="0" smtClean="0">
                <a:latin typeface="Lucida Console" pitchFamily="49" charset="0"/>
              </a:rPr>
              <a:t>	  }</a:t>
            </a:r>
            <a:endParaRPr lang="en-US" sz="1400" dirty="0">
              <a:latin typeface="Lucida Console" pitchFamily="49" charset="0"/>
            </a:endParaRPr>
          </a:p>
          <a:p>
            <a:pPr algn="l"/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698"/>
          <a:stretch/>
        </p:blipFill>
        <p:spPr>
          <a:xfrm>
            <a:off x="674824" y="2134784"/>
            <a:ext cx="2466975" cy="29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Inheritance: Constructors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Constructors are not inherited by subclasses</a:t>
            </a:r>
          </a:p>
          <a:p>
            <a:r>
              <a:rPr lang="en-US" smtClean="0"/>
              <a:t>The constructor of the superclass can be invoked from the subclass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A6ADDD33-83F5-4027-81B8-96C74FF7F478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6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450" y="2409825"/>
            <a:ext cx="4481513" cy="2030413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Employee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private String name;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private double baseSalary;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public Employee(String name,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baseSalary)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// …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}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6425" y="4152900"/>
            <a:ext cx="4349750" cy="22479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Manager extends Employee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private double allowance;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public Manager(String name,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baseSalary,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allowance)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// ...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}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949700" y="2239963"/>
            <a:ext cx="4956175" cy="16002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Manager Test {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public static void main(String[] args) {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// not possible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Manager m = new Manager("Amy", 1200);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}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8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super in constructors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super keyword is used to call a parent’s constructor</a:t>
            </a:r>
          </a:p>
          <a:p>
            <a:r>
              <a:rPr lang="en-US" smtClean="0"/>
              <a:t>The super statement must be the first statement in the constructor</a:t>
            </a:r>
          </a:p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4C876813-9662-4288-B613-1482A807ED12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7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5263" y="2987675"/>
            <a:ext cx="4349750" cy="246221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Manager extends Employee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private double allowance;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public Manager(String name,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baseSalary,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allowance) {</a:t>
            </a:r>
          </a:p>
          <a:p>
            <a:pPr algn="l"/>
            <a:r>
              <a:rPr lang="en-US" sz="1400" b="1">
                <a:latin typeface="Lucida Console" panose="020B0609040504020204" pitchFamily="49" charset="0"/>
              </a:rPr>
              <a:t>        super (name, baseSalary);</a:t>
            </a:r>
          </a:p>
          <a:p>
            <a:pPr algn="l"/>
            <a:r>
              <a:rPr lang="en-US" sz="1400" b="1">
                <a:latin typeface="Lucida Console" panose="020B0609040504020204" pitchFamily="49" charset="0"/>
              </a:rPr>
              <a:t>        this.allowance = allowance;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}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75188" y="2994025"/>
            <a:ext cx="4349750" cy="246221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Manager extends Employee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private double allowance;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</a:t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public Manager(String name,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baseSalary, 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        double allowance) {</a:t>
            </a:r>
          </a:p>
          <a:p>
            <a:pPr algn="l"/>
            <a:r>
              <a:rPr lang="en-US" sz="1400" b="1">
                <a:latin typeface="Lucida Console" panose="020B0609040504020204" pitchFamily="49" charset="0"/>
              </a:rPr>
              <a:t>        this.allowance = allowance;</a:t>
            </a:r>
            <a:br>
              <a:rPr lang="en-US" sz="1400" b="1">
                <a:latin typeface="Lucida Console" panose="020B0609040504020204" pitchFamily="49" charset="0"/>
              </a:rPr>
            </a:br>
            <a:r>
              <a:rPr lang="en-US" sz="1400" b="1">
                <a:latin typeface="Lucida Console" panose="020B0609040504020204" pitchFamily="49" charset="0"/>
              </a:rPr>
              <a:t>        super (name, baseSalary);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}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16392" name="Picture 2" descr="C:\Users\LeeYeowLeong\AppData\Local\Microsoft\Windows\Temporary Internet Files\Content.IE5\6CDWS04Z\mcol-tick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507038"/>
            <a:ext cx="10937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3" descr="C:\Users\LeeYeowLeong\AppData\Local\Microsoft\Windows\Temporary Internet Files\Content.IE5\6CDWS04Z\incorrect-294245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5578475"/>
            <a:ext cx="954088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5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super in constructors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did not provide the super statement, Java will insert a default call</a:t>
            </a:r>
          </a:p>
          <a:p>
            <a:pPr lvl="1"/>
            <a:r>
              <a:rPr lang="en-US" smtClean="0"/>
              <a:t>It will invoke the no-arg constructor in the super class. In other words, super()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</a:t>
            </a:r>
          </a:p>
          <a:p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fld id="{416C12CE-1DD2-4C89-B366-A31B56C2E62D}" type="slidenum">
              <a:rPr lang="en-US" b="1">
                <a:solidFill>
                  <a:schemeClr val="bg1"/>
                </a:solidFill>
                <a:latin typeface="Tahoma" panose="020B0604030504040204" pitchFamily="34" charset="0"/>
              </a:rPr>
              <a:pPr/>
              <a:t>8</a:t>
            </a:fld>
            <a:endParaRPr 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Application Development</a:t>
            </a:r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5263" y="2987675"/>
            <a:ext cx="3779837" cy="16002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400">
                <a:latin typeface="Lucida Console" panose="020B0609040504020204" pitchFamily="49" charset="0"/>
              </a:rPr>
              <a:t>public class Cat extends Animal {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/>
            </a:r>
            <a:br>
              <a:rPr lang="en-US" sz="1400">
                <a:latin typeface="Lucida Console" panose="020B0609040504020204" pitchFamily="49" charset="0"/>
              </a:rPr>
            </a:br>
            <a:r>
              <a:rPr lang="en-US" sz="1400">
                <a:latin typeface="Lucida Console" panose="020B0609040504020204" pitchFamily="49" charset="0"/>
              </a:rPr>
              <a:t>    public Cat(String name) {</a:t>
            </a:r>
          </a:p>
          <a:p>
            <a:pPr algn="l"/>
            <a:r>
              <a:rPr lang="en-US" sz="1400" b="1">
                <a:latin typeface="Lucida Console" panose="020B0609040504020204" pitchFamily="49" charset="0"/>
              </a:rPr>
              <a:t>       this.name = name;</a:t>
            </a: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    }</a:t>
            </a:r>
          </a:p>
          <a:p>
            <a:pPr algn="l"/>
            <a:endParaRPr lang="en-US" sz="1400">
              <a:latin typeface="Lucida Console" panose="020B0609040504020204" pitchFamily="49" charset="0"/>
            </a:endParaRPr>
          </a:p>
          <a:p>
            <a:pPr algn="l"/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52938" y="3378200"/>
            <a:ext cx="4425950" cy="5238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defTabSz="762000">
              <a:tabLst>
                <a:tab pos="228600" algn="l"/>
              </a:tabLst>
              <a:defRPr/>
            </a:pPr>
            <a:r>
              <a:rPr lang="en-US" sz="1400" dirty="0">
                <a:latin typeface="Lucida Console" pitchFamily="49" charset="0"/>
              </a:rPr>
              <a:t>// added in by Java during compilation</a:t>
            </a:r>
            <a:r>
              <a:rPr lang="en-US" sz="1400">
                <a:latin typeface="Lucida Console" pitchFamily="49" charset="0"/>
              </a:rPr>
              <a:t/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super</a:t>
            </a:r>
            <a:r>
              <a:rPr lang="en-US" sz="1400" dirty="0">
                <a:latin typeface="Lucida Console" pitchFamily="49" charset="0"/>
              </a:rPr>
              <a:t>();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 flipV="1">
            <a:off x="2916238" y="3697288"/>
            <a:ext cx="1509712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</a:t>
            </a:r>
          </a:p>
          <a:p>
            <a:pPr algn="r" eaLnBrk="1" hangingPunct="1"/>
            <a:r>
              <a:rPr lang="en-US">
                <a:solidFill>
                  <a:schemeClr val="bg1"/>
                </a:solidFill>
                <a:latin typeface="Tahoma" pitchFamily="34" charset="0"/>
              </a:rPr>
              <a:t>                        </a:t>
            </a:r>
            <a:fld id="{684D7422-DDEE-4508-9B54-83B7C1F1AA76}" type="slidenum">
              <a:rPr lang="en-US" b="1">
                <a:solidFill>
                  <a:schemeClr val="bg1"/>
                </a:solidFill>
                <a:latin typeface="Tahoma" pitchFamily="34" charset="0"/>
              </a:rPr>
              <a:pPr algn="r" eaLnBrk="1" hangingPunct="1"/>
              <a:t>9</a:t>
            </a:fld>
            <a:endParaRPr lang="en-US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Oriented Application Development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1: Inheritance and Reuse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are part of a team tasked to build a new system to manage electronic products in a large electronic center</a:t>
            </a:r>
          </a:p>
          <a:p>
            <a:pPr eaLnBrk="1" hangingPunct="1"/>
            <a:r>
              <a:rPr lang="en-US" smtClean="0"/>
              <a:t>At the moment the center only sells a few types of items:</a:t>
            </a:r>
          </a:p>
          <a:p>
            <a:pPr lvl="1" eaLnBrk="1" hangingPunct="1"/>
            <a:r>
              <a:rPr lang="en-US" smtClean="0"/>
              <a:t>Computers</a:t>
            </a:r>
          </a:p>
          <a:p>
            <a:pPr lvl="1" eaLnBrk="1" hangingPunct="1"/>
            <a:r>
              <a:rPr lang="en-US" smtClean="0"/>
              <a:t>Digital Cameras</a:t>
            </a:r>
          </a:p>
          <a:p>
            <a:pPr lvl="1" eaLnBrk="1" hangingPunct="1"/>
            <a:r>
              <a:rPr lang="en-US" smtClean="0"/>
              <a:t>Printers</a:t>
            </a:r>
          </a:p>
          <a:p>
            <a:pPr eaLnBrk="1" hangingPunct="1"/>
            <a:r>
              <a:rPr lang="en-US" smtClean="0"/>
              <a:t>Your job is to implement the entity classes</a:t>
            </a:r>
          </a:p>
          <a:p>
            <a:pPr eaLnBrk="1" hangingPunct="1"/>
            <a:r>
              <a:rPr lang="en-US" smtClean="0"/>
              <a:t>Implement the classes shown in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71364</TotalTime>
  <Words>2943</Words>
  <Application>Microsoft Office PowerPoint</Application>
  <PresentationFormat>On-screen Show (4:3)</PresentationFormat>
  <Paragraphs>723</Paragraphs>
  <Slides>43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MS PGothic</vt:lpstr>
      <vt:lpstr>SimSun</vt:lpstr>
      <vt:lpstr>Arial</vt:lpstr>
      <vt:lpstr>Bradley Hand ITC</vt:lpstr>
      <vt:lpstr>Consolas</vt:lpstr>
      <vt:lpstr>Courier New</vt:lpstr>
      <vt:lpstr>Lucida Console</vt:lpstr>
      <vt:lpstr>Tahoma</vt:lpstr>
      <vt:lpstr>Wingdings</vt:lpstr>
      <vt:lpstr>2_Default Design</vt:lpstr>
      <vt:lpstr>1_Default Design</vt:lpstr>
      <vt:lpstr>3_Default Design</vt:lpstr>
      <vt:lpstr>Clip</vt:lpstr>
      <vt:lpstr>Object Oriented  Application Development</vt:lpstr>
      <vt:lpstr>Overview</vt:lpstr>
      <vt:lpstr>Inheritance</vt:lpstr>
      <vt:lpstr>Benefit of Inheritance</vt:lpstr>
      <vt:lpstr>Reusing Code</vt:lpstr>
      <vt:lpstr>Inheritance: Constructors</vt:lpstr>
      <vt:lpstr>Using super in constructors</vt:lpstr>
      <vt:lpstr>Using super in constructors</vt:lpstr>
      <vt:lpstr>Exercise 1: Inheritance and Reuse</vt:lpstr>
      <vt:lpstr>Exercise 1: Inheritance and Reuse</vt:lpstr>
      <vt:lpstr>Exercise 2: Inheritance and Reuse</vt:lpstr>
      <vt:lpstr>Overriding</vt:lpstr>
      <vt:lpstr>Overriding</vt:lpstr>
      <vt:lpstr>Which method to invoke</vt:lpstr>
      <vt:lpstr>Exercise 3: Method Overriding</vt:lpstr>
      <vt:lpstr>Abstract Class</vt:lpstr>
      <vt:lpstr>How to Create a Subclass?</vt:lpstr>
      <vt:lpstr>Exercise 4: Abstract Class</vt:lpstr>
      <vt:lpstr>Exercise 4: Abstract Class</vt:lpstr>
      <vt:lpstr>Interfaces</vt:lpstr>
      <vt:lpstr>Interfaces</vt:lpstr>
      <vt:lpstr>Exercise 5a: Interfaces</vt:lpstr>
      <vt:lpstr>Exercise 5b: Using Interfaces</vt:lpstr>
      <vt:lpstr>Inherited Methods &amp; Overriding Java 5.0 Program Design P334</vt:lpstr>
      <vt:lpstr>The toString() Method</vt:lpstr>
      <vt:lpstr>The instanceof Operator</vt:lpstr>
      <vt:lpstr>Exercise 6: instanceof</vt:lpstr>
      <vt:lpstr>The equals() method</vt:lpstr>
      <vt:lpstr>The equals() Method: Guidelines</vt:lpstr>
      <vt:lpstr>Exercise 7: Inherited Methods</vt:lpstr>
      <vt:lpstr>Syntactic Polymorphism </vt:lpstr>
      <vt:lpstr>Pure Polymorphism Java 5.0 Program Design P485</vt:lpstr>
      <vt:lpstr>Exercise 8: Polymorphism</vt:lpstr>
      <vt:lpstr>Exercise 8: Polymorphism</vt:lpstr>
      <vt:lpstr>Useful Interfaces: Comparable https://docs.oracle.com/javase/8/docs/api/java/lang/Comparable.html https://docs.oracle.com/javase/tutorial/collections/interfaces/order.html  </vt:lpstr>
      <vt:lpstr>PowerPoint Presentation</vt:lpstr>
      <vt:lpstr>Useful Interfaces: Comparator https://docs.oracle.com/javase/8/docs/api/java/util/Comparator.html https://docs.oracle.com/javase/tutorial/collections/interfaces/order.html  </vt:lpstr>
      <vt:lpstr>PowerPoint Presentation</vt:lpstr>
      <vt:lpstr>Comparable versus Comparator </vt:lpstr>
      <vt:lpstr>Exercise 9: Comparable</vt:lpstr>
      <vt:lpstr>Exercise 10: Comparator - I</vt:lpstr>
      <vt:lpstr>Exercise 11: Comparator - II</vt:lpstr>
      <vt:lpstr>Summary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SMU</dc:creator>
  <cp:lastModifiedBy>David Lo</cp:lastModifiedBy>
  <cp:revision>964</cp:revision>
  <cp:lastPrinted>2014-03-05T15:23:37Z</cp:lastPrinted>
  <dcterms:created xsi:type="dcterms:W3CDTF">2004-06-16T03:03:52Z</dcterms:created>
  <dcterms:modified xsi:type="dcterms:W3CDTF">2016-01-11T08:35:12Z</dcterms:modified>
</cp:coreProperties>
</file>