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3650" r:id="rId2"/>
    <p:sldMasterId id="2147483656" r:id="rId3"/>
  </p:sldMasterIdLst>
  <p:notesMasterIdLst>
    <p:notesMasterId r:id="rId74"/>
  </p:notesMasterIdLst>
  <p:handoutMasterIdLst>
    <p:handoutMasterId r:id="rId75"/>
  </p:handoutMasterIdLst>
  <p:sldIdLst>
    <p:sldId id="863" r:id="rId4"/>
    <p:sldId id="868" r:id="rId5"/>
    <p:sldId id="1014" r:id="rId6"/>
    <p:sldId id="1057" r:id="rId7"/>
    <p:sldId id="1058" r:id="rId8"/>
    <p:sldId id="1059" r:id="rId9"/>
    <p:sldId id="1060" r:id="rId10"/>
    <p:sldId id="1061" r:id="rId11"/>
    <p:sldId id="1062" r:id="rId12"/>
    <p:sldId id="1063" r:id="rId13"/>
    <p:sldId id="1064" r:id="rId14"/>
    <p:sldId id="1065" r:id="rId15"/>
    <p:sldId id="1066" r:id="rId16"/>
    <p:sldId id="1067" r:id="rId17"/>
    <p:sldId id="1068" r:id="rId18"/>
    <p:sldId id="1069" r:id="rId19"/>
    <p:sldId id="1070" r:id="rId20"/>
    <p:sldId id="1071" r:id="rId21"/>
    <p:sldId id="1072" r:id="rId22"/>
    <p:sldId id="1073" r:id="rId23"/>
    <p:sldId id="1074" r:id="rId24"/>
    <p:sldId id="922" r:id="rId25"/>
    <p:sldId id="950" r:id="rId26"/>
    <p:sldId id="949" r:id="rId27"/>
    <p:sldId id="951" r:id="rId28"/>
    <p:sldId id="952" r:id="rId29"/>
    <p:sldId id="923" r:id="rId30"/>
    <p:sldId id="924" r:id="rId31"/>
    <p:sldId id="925" r:id="rId32"/>
    <p:sldId id="926" r:id="rId33"/>
    <p:sldId id="927" r:id="rId34"/>
    <p:sldId id="928" r:id="rId35"/>
    <p:sldId id="929" r:id="rId36"/>
    <p:sldId id="930" r:id="rId37"/>
    <p:sldId id="994" r:id="rId38"/>
    <p:sldId id="1000" r:id="rId39"/>
    <p:sldId id="999" r:id="rId40"/>
    <p:sldId id="995" r:id="rId41"/>
    <p:sldId id="931" r:id="rId42"/>
    <p:sldId id="932" r:id="rId43"/>
    <p:sldId id="959" r:id="rId44"/>
    <p:sldId id="996" r:id="rId45"/>
    <p:sldId id="998" r:id="rId46"/>
    <p:sldId id="997" r:id="rId47"/>
    <p:sldId id="956" r:id="rId48"/>
    <p:sldId id="957" r:id="rId49"/>
    <p:sldId id="958" r:id="rId50"/>
    <p:sldId id="1005" r:id="rId51"/>
    <p:sldId id="1003" r:id="rId52"/>
    <p:sldId id="1002" r:id="rId53"/>
    <p:sldId id="953" r:id="rId54"/>
    <p:sldId id="954" r:id="rId55"/>
    <p:sldId id="955" r:id="rId56"/>
    <p:sldId id="935" r:id="rId57"/>
    <p:sldId id="1007" r:id="rId58"/>
    <p:sldId id="993" r:id="rId59"/>
    <p:sldId id="1013" r:id="rId60"/>
    <p:sldId id="1033" r:id="rId61"/>
    <p:sldId id="1075" r:id="rId62"/>
    <p:sldId id="1076" r:id="rId63"/>
    <p:sldId id="1009" r:id="rId64"/>
    <p:sldId id="1010" r:id="rId65"/>
    <p:sldId id="1011" r:id="rId66"/>
    <p:sldId id="1012" r:id="rId67"/>
    <p:sldId id="975" r:id="rId68"/>
    <p:sldId id="979" r:id="rId69"/>
    <p:sldId id="983" r:id="rId70"/>
    <p:sldId id="1055" r:id="rId71"/>
    <p:sldId id="1053" r:id="rId72"/>
    <p:sldId id="883" r:id="rId73"/>
  </p:sldIdLst>
  <p:sldSz cx="9144000" cy="6858000" type="screen4x3"/>
  <p:notesSz cx="6797675" cy="992663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>
          <p15:clr>
            <a:srgbClr val="A4A3A4"/>
          </p15:clr>
        </p15:guide>
        <p15:guide id="2" pos="27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FF0000"/>
    <a:srgbClr val="FFFFFF"/>
    <a:srgbClr val="FFCCCC"/>
    <a:srgbClr val="CCECFF"/>
    <a:srgbClr val="33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22" autoAdjust="0"/>
    <p:restoredTop sz="99160" autoAdjust="0"/>
  </p:normalViewPr>
  <p:slideViewPr>
    <p:cSldViewPr snapToGrid="0">
      <p:cViewPr varScale="1">
        <p:scale>
          <a:sx n="77" d="100"/>
          <a:sy n="77" d="100"/>
        </p:scale>
        <p:origin x="708" y="27"/>
      </p:cViewPr>
      <p:guideLst>
        <p:guide orient="horz" pos="1003"/>
        <p:guide pos="2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 snapToGrid="0">
      <p:cViewPr varScale="1">
        <p:scale>
          <a:sx n="53" d="100"/>
          <a:sy n="53" d="100"/>
        </p:scale>
        <p:origin x="-1266" y="-84"/>
      </p:cViewPr>
      <p:guideLst>
        <p:guide orient="horz" pos="3127"/>
        <p:guide pos="2141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FA004BC4-C09F-4976-9DC3-CA8B7D255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EF3B529B-046D-40E0-9888-FF3FA10EB8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794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7C82C0B-C4AC-4246-B618-6147C20A67B6}" type="slidenum">
              <a:rPr lang="en-GB" b="0" smtClean="0">
                <a:latin typeface="Arial" charset="0"/>
              </a:rPr>
              <a:pPr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531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456811E-A912-455E-8105-8D4763AA6C07}" type="slidenum">
              <a:rPr lang="en-GB" b="0" smtClean="0">
                <a:latin typeface="Arial" charset="0"/>
              </a:rPr>
              <a:pPr/>
              <a:t>37</a:t>
            </a:fld>
            <a:endParaRPr lang="en-GB" b="0" smtClean="0">
              <a:latin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Illustrate output of printstacktrace</a:t>
            </a:r>
          </a:p>
        </p:txBody>
      </p:sp>
    </p:spTree>
    <p:extLst>
      <p:ext uri="{BB962C8B-B14F-4D97-AF65-F5344CB8AC3E}">
        <p14:creationId xmlns:p14="http://schemas.microsoft.com/office/powerpoint/2010/main" val="323599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3EEF6A0-1F4C-4B7C-B9A0-1784956226A1}" type="slidenum">
              <a:rPr lang="en-GB" b="0" smtClean="0">
                <a:latin typeface="Arial" charset="0"/>
              </a:rPr>
              <a:pPr/>
              <a:t>62</a:t>
            </a:fld>
            <a:endParaRPr lang="en-GB" b="0" smtClean="0">
              <a:latin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Illustrate output of printstacktrace</a:t>
            </a:r>
          </a:p>
        </p:txBody>
      </p:sp>
    </p:spTree>
    <p:extLst>
      <p:ext uri="{BB962C8B-B14F-4D97-AF65-F5344CB8AC3E}">
        <p14:creationId xmlns:p14="http://schemas.microsoft.com/office/powerpoint/2010/main" val="290405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C4DEC6B-B2B7-4E72-B8DC-D9895F28FD4A}" type="slidenum">
              <a:rPr lang="en-GB" b="0" smtClean="0">
                <a:latin typeface="Arial" charset="0"/>
              </a:rPr>
              <a:pPr/>
              <a:t>63</a:t>
            </a:fld>
            <a:endParaRPr lang="en-GB" b="0" smtClean="0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Illustrate output of printstacktrace</a:t>
            </a:r>
          </a:p>
        </p:txBody>
      </p:sp>
    </p:spTree>
    <p:extLst>
      <p:ext uri="{BB962C8B-B14F-4D97-AF65-F5344CB8AC3E}">
        <p14:creationId xmlns:p14="http://schemas.microsoft.com/office/powerpoint/2010/main" val="34711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52A95-AC8B-4038-876D-4098F0D37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6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BFDCD-FD25-474E-A99F-CC61F2FC8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3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600200"/>
            <a:ext cx="2162175" cy="342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1600200"/>
            <a:ext cx="6334125" cy="3429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D8664-117C-4BBC-8C6E-933884206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8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B10C7452-AD34-4F23-BBCA-C51D77019358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45176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95E57A54-CC54-4890-BAD9-1B558F57B4AC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456732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F7D25A3F-FDF0-4D85-BAC4-21D0B1120720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306718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9207C7A8-CD70-420F-813C-AEA5132D3CF6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4061922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9295C79F-457A-4496-9CFB-4D1BA9CA0634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86296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19EBDE30-C20C-4E74-BF16-99DD9E82C969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602432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C9DD4089-528F-4659-8702-5E1783197347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834314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1C8794A6-7999-4913-86AA-26AC58C2871E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55338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2A6BE-00EF-4CFE-A8D7-5FAD75372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9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8FDEBBAE-31FF-4850-BC39-F66926F2B293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4284597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1D5B8A53-7924-4209-8DE3-1937C71D0793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455969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1526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055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B31BD12E-3F6F-4DC8-8DA8-4B11952BBE41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145155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0AD6F7CB-DAD1-4FCE-B9AF-20252C6CCB5B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7250167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C3E25600-D43D-4E3B-8668-A8772657B9ED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845503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8FFB6A0B-631F-4424-BC74-66F52A78656B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857656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0791EAAC-F477-4659-A7C4-6B6EFC99EA4A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79382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60350"/>
            <a:ext cx="4229100" cy="621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60350"/>
            <a:ext cx="4229100" cy="621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88B9D442-7040-465E-A7F7-89220F0FBD4C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35238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E6F78AB2-704A-4649-814C-AAEF5E847A74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947009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CFAF9E2E-CCDA-43CA-BEFA-A056A02980A8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30281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31A4D-BDA1-44B7-9DB4-4969050BC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77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EA62501B-F332-4304-97F4-0929DE04DB49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99453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534E4047-4850-4B64-A690-A095160E590E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295478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27D8A0EB-FF83-438A-A209-CC9D0DECD671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505012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21458E21-63B5-4582-9005-9F0BB51C62E9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5691985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60350"/>
            <a:ext cx="2152650" cy="62166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60350"/>
            <a:ext cx="6305550" cy="6216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F90128FE-AABD-4E6A-8807-0D243A0A81F3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4741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3429000"/>
            <a:ext cx="42291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429000"/>
            <a:ext cx="42291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93B8F-4691-4A26-AA8C-72F4EF12D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9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42E2A-40D5-490B-938C-5032757E3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6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8F5DA-42D9-45D8-A2D5-1F31FA625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BDEC6-8B9D-47C0-950C-03C9D7EC9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0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7DEBF-6CED-4EF7-841B-CE73D4B36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64A5-79FE-4CA3-8412-DC381F71C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9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1676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SMU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240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160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900" b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28160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latin typeface="Tahoma" pitchFamily="34" charset="0"/>
              </a:defRPr>
            </a:lvl1pPr>
          </a:lstStyle>
          <a:p>
            <a:pPr>
              <a:defRPr/>
            </a:pPr>
            <a:fld id="{E8E3E056-5973-4D02-A389-07B8BF02A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SIS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3" descr="SMU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2382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  <a:p>
            <a:pPr lvl="0"/>
            <a:endParaRPr lang="en-US" smtClean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D71363EB-EA90-4411-B886-54563BF47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6" name="Rectangle 11"/>
          <p:cNvSpPr>
            <a:spLocks noChangeArrowheads="1"/>
          </p:cNvSpPr>
          <p:nvPr userDrawn="1"/>
        </p:nvSpPr>
        <p:spPr bwMode="auto">
          <a:xfrm>
            <a:off x="307975" y="836613"/>
            <a:ext cx="8620125" cy="77787"/>
          </a:xfrm>
          <a:prstGeom prst="rect">
            <a:avLst/>
          </a:prstGeom>
          <a:gradFill rotWithShape="0">
            <a:gsLst>
              <a:gs pos="0">
                <a:srgbClr val="464AFC">
                  <a:alpha val="79999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rgbClr val="FFFF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6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§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F01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I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SMU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2382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60350"/>
            <a:ext cx="86106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E7272026-2628-4D7F-9C50-F30AD514D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4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rgbClr val="FFFF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defRPr sz="26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F01"/>
        </a:buClr>
        <a:buFont typeface="Wingdings" pitchFamily="2" charset="2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6525C14-8B05-4CAE-BF74-99B511747C68}" type="slidenum">
              <a:rPr lang="en-US" b="0" smtClean="0">
                <a:latin typeface="Tahoma" pitchFamily="34" charset="0"/>
              </a:rPr>
              <a:pPr/>
              <a:t>1</a:t>
            </a:fld>
            <a:endParaRPr lang="en-US" b="0" smtClean="0">
              <a:latin typeface="Tahoma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Object Oriented </a:t>
            </a:r>
            <a:br>
              <a:rPr lang="en-US" sz="4000" smtClean="0"/>
            </a:br>
            <a:r>
              <a:rPr lang="en-US" sz="4000" smtClean="0"/>
              <a:t>Application Development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and Exception Handling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58775" y="4941888"/>
            <a:ext cx="42846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>
                <a:latin typeface="Bradley Hand ITC" pitchFamily="66" charset="0"/>
              </a:rPr>
              <a:t>The difference between the impossible and the possible lies in one's determination.</a:t>
            </a:r>
            <a:br>
              <a:rPr lang="en-US">
                <a:latin typeface="Bradley Hand ITC" pitchFamily="66" charset="0"/>
              </a:rPr>
            </a:br>
            <a:r>
              <a:rPr lang="en-US">
                <a:latin typeface="Bradley Hand ITC" pitchFamily="66" charset="0"/>
              </a:rPr>
              <a:t/>
            </a:r>
            <a:br>
              <a:rPr lang="en-US">
                <a:latin typeface="Bradley Hand ITC" pitchFamily="66" charset="0"/>
              </a:rPr>
            </a:br>
            <a:r>
              <a:rPr lang="en-US">
                <a:latin typeface="Bradley Hand ITC" pitchFamily="66" charset="0"/>
              </a:rPr>
              <a:t>Tommy Lasorda</a:t>
            </a:r>
          </a:p>
        </p:txBody>
      </p:sp>
      <p:pic>
        <p:nvPicPr>
          <p:cNvPr id="28678" name="Picture 15" descr="MCj038350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4310063"/>
            <a:ext cx="217328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BFC9227E-C6B9-4310-96A7-E0632696CD2A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10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1370013" y="1897063"/>
            <a:ext cx="2219325" cy="3048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 File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0" y="1844675"/>
            <a:ext cx="70358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endParaRPr lang="en-US" b="0"/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25438" y="1031875"/>
            <a:ext cx="737711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 dirty="0">
                <a:latin typeface="Lucida Console" pitchFamily="49" charset="0"/>
              </a:rPr>
              <a:t>File </a:t>
            </a:r>
            <a:r>
              <a:rPr lang="en-US" b="0" dirty="0" err="1">
                <a:latin typeface="Lucida Console" pitchFamily="49" charset="0"/>
              </a:rPr>
              <a:t>file</a:t>
            </a:r>
            <a:r>
              <a:rPr lang="en-US" b="0" dirty="0">
                <a:latin typeface="Lucida Console" pitchFamily="49" charset="0"/>
              </a:rPr>
              <a:t> = new File("c</a:t>
            </a:r>
            <a:r>
              <a:rPr lang="en-US" b="0" dirty="0" smtClean="0">
                <a:latin typeface="Lucida Console" pitchFamily="49" charset="0"/>
              </a:rPr>
              <a:t>:\\IS201\\data.txt</a:t>
            </a:r>
            <a:r>
              <a:rPr lang="en-US" b="0" dirty="0">
                <a:latin typeface="Lucida Console" pitchFamily="49" charset="0"/>
              </a:rPr>
              <a:t>");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Scanner </a:t>
            </a:r>
            <a:r>
              <a:rPr lang="en-US" b="0" dirty="0" err="1">
                <a:latin typeface="Lucida Console" pitchFamily="49" charset="0"/>
              </a:rPr>
              <a:t>fileIn</a:t>
            </a:r>
            <a:r>
              <a:rPr lang="en-US" b="0" dirty="0">
                <a:latin typeface="Lucida Console" pitchFamily="49" charset="0"/>
              </a:rPr>
              <a:t> = new Scanner(file);</a:t>
            </a:r>
          </a:p>
          <a:p>
            <a:pPr algn="l"/>
            <a:endParaRPr lang="en-US" b="0" dirty="0">
              <a:latin typeface="Lucida Console" pitchFamily="49" charset="0"/>
            </a:endParaRPr>
          </a:p>
          <a:p>
            <a:pPr algn="l"/>
            <a:r>
              <a:rPr lang="en-US" b="0" dirty="0">
                <a:latin typeface="Lucida Console" pitchFamily="49" charset="0"/>
              </a:rPr>
              <a:t>while (</a:t>
            </a:r>
            <a:r>
              <a:rPr lang="en-US" b="0" dirty="0" err="1">
                <a:solidFill>
                  <a:srgbClr val="3366FF"/>
                </a:solidFill>
                <a:latin typeface="Lucida Console" pitchFamily="49" charset="0"/>
              </a:rPr>
              <a:t>fileIn.hasNext</a:t>
            </a:r>
            <a:r>
              <a:rPr lang="en-US" b="0" dirty="0">
                <a:solidFill>
                  <a:srgbClr val="3366FF"/>
                </a:solidFill>
                <a:latin typeface="Lucida Console" pitchFamily="49" charset="0"/>
              </a:rPr>
              <a:t>()</a:t>
            </a:r>
            <a:r>
              <a:rPr lang="en-US" b="0" dirty="0">
                <a:latin typeface="Lucida Console" pitchFamily="49" charset="0"/>
              </a:rPr>
              <a:t>) {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	String </a:t>
            </a:r>
            <a:r>
              <a:rPr lang="en-US" b="0" dirty="0" err="1">
                <a:latin typeface="Lucida Console" pitchFamily="49" charset="0"/>
              </a:rPr>
              <a:t>currentLine</a:t>
            </a:r>
            <a:r>
              <a:rPr lang="en-US" b="0" dirty="0">
                <a:latin typeface="Lucida Console" pitchFamily="49" charset="0"/>
              </a:rPr>
              <a:t> = </a:t>
            </a:r>
            <a:r>
              <a:rPr lang="en-US" b="0" dirty="0" err="1">
                <a:latin typeface="Lucida Console" pitchFamily="49" charset="0"/>
              </a:rPr>
              <a:t>fileIn.nextLine</a:t>
            </a:r>
            <a:r>
              <a:rPr lang="en-US" b="0" dirty="0">
                <a:latin typeface="Lucida Console" pitchFamily="49" charset="0"/>
              </a:rPr>
              <a:t>();	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	</a:t>
            </a:r>
            <a:r>
              <a:rPr lang="en-US" b="0" dirty="0" err="1">
                <a:latin typeface="Lucida Console" pitchFamily="49" charset="0"/>
              </a:rPr>
              <a:t>System.out.println</a:t>
            </a:r>
            <a:r>
              <a:rPr lang="en-US" b="0" dirty="0">
                <a:latin typeface="Lucida Console" pitchFamily="49" charset="0"/>
              </a:rPr>
              <a:t>(</a:t>
            </a:r>
            <a:r>
              <a:rPr lang="en-US" b="0" dirty="0" err="1">
                <a:latin typeface="Lucida Console" pitchFamily="49" charset="0"/>
              </a:rPr>
              <a:t>currentLine</a:t>
            </a:r>
            <a:r>
              <a:rPr lang="en-US" b="0" dirty="0">
                <a:latin typeface="Lucida Console" pitchFamily="49" charset="0"/>
              </a:rPr>
              <a:t>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}	</a:t>
            </a:r>
          </a:p>
          <a:p>
            <a:pPr algn="l"/>
            <a:r>
              <a:rPr lang="en-US" b="0" dirty="0" err="1">
                <a:latin typeface="Lucida Console" pitchFamily="49" charset="0"/>
              </a:rPr>
              <a:t>fileIn.close</a:t>
            </a:r>
            <a:r>
              <a:rPr lang="en-US" b="0" dirty="0">
                <a:latin typeface="Lucida Console" pitchFamily="49" charset="0"/>
              </a:rPr>
              <a:t>();</a:t>
            </a:r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995363" y="3649663"/>
            <a:ext cx="3097212" cy="12747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Lucida Console" pitchFamily="49" charset="0"/>
              </a:rPr>
              <a:t>- data.txt -</a:t>
            </a:r>
            <a:r>
              <a:rPr lang="en-US" sz="2400" b="0">
                <a:latin typeface="Lucida Console" pitchFamily="49" charset="0"/>
              </a:rPr>
              <a:t> 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alpha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beta</a:t>
            </a:r>
          </a:p>
        </p:txBody>
      </p:sp>
      <p:sp>
        <p:nvSpPr>
          <p:cNvPr id="36873" name="AutoShape 7"/>
          <p:cNvSpPr>
            <a:spLocks/>
          </p:cNvSpPr>
          <p:nvPr/>
        </p:nvSpPr>
        <p:spPr bwMode="auto">
          <a:xfrm flipH="1">
            <a:off x="6486525" y="1531938"/>
            <a:ext cx="2354263" cy="657225"/>
          </a:xfrm>
          <a:prstGeom prst="accentBorderCallout2">
            <a:avLst>
              <a:gd name="adj1" fmla="val 17389"/>
              <a:gd name="adj2" fmla="val 103236"/>
              <a:gd name="adj3" fmla="val 17389"/>
              <a:gd name="adj4" fmla="val 162778"/>
              <a:gd name="adj5" fmla="val 58454"/>
              <a:gd name="adj6" fmla="val 222588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400" b="0">
                <a:latin typeface="Tahoma" pitchFamily="34" charset="0"/>
              </a:rPr>
              <a:t>returns true since we still have tokens (beta) in the file</a:t>
            </a:r>
          </a:p>
        </p:txBody>
      </p:sp>
      <p:sp>
        <p:nvSpPr>
          <p:cNvPr id="36874" name="AutoShape 8"/>
          <p:cNvSpPr>
            <a:spLocks noChangeArrowheads="1"/>
          </p:cNvSpPr>
          <p:nvPr/>
        </p:nvSpPr>
        <p:spPr bwMode="auto">
          <a:xfrm>
            <a:off x="447675" y="4273550"/>
            <a:ext cx="576263" cy="271463"/>
          </a:xfrm>
          <a:prstGeom prst="rightArrow">
            <a:avLst>
              <a:gd name="adj1" fmla="val 50000"/>
              <a:gd name="adj2" fmla="val 53070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6875" name="Text Box 9"/>
          <p:cNvSpPr txBox="1">
            <a:spLocks noChangeArrowheads="1"/>
          </p:cNvSpPr>
          <p:nvPr/>
        </p:nvSpPr>
        <p:spPr bwMode="auto">
          <a:xfrm>
            <a:off x="4352925" y="3616325"/>
            <a:ext cx="3114675" cy="1309688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Lucida Console" pitchFamily="49" charset="0"/>
              </a:rPr>
              <a:t>- Output -</a:t>
            </a:r>
            <a:r>
              <a:rPr lang="en-US" sz="2400" b="0">
                <a:latin typeface="Lucida Console" pitchFamily="49" charset="0"/>
              </a:rPr>
              <a:t> 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alpha</a:t>
            </a:r>
          </a:p>
        </p:txBody>
      </p:sp>
      <p:pic>
        <p:nvPicPr>
          <p:cNvPr id="36876" name="Picture 10" descr="MCj043004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0"/>
            <a:ext cx="18669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6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B85F87D1-4A1E-402A-9C26-F8666F89580E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11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355600" y="2176463"/>
            <a:ext cx="5640388" cy="3048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 File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325438" y="1031875"/>
            <a:ext cx="737711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 dirty="0">
                <a:latin typeface="Lucida Console" pitchFamily="49" charset="0"/>
              </a:rPr>
              <a:t>File </a:t>
            </a:r>
            <a:r>
              <a:rPr lang="en-US" b="0" dirty="0" err="1">
                <a:latin typeface="Lucida Console" pitchFamily="49" charset="0"/>
              </a:rPr>
              <a:t>file</a:t>
            </a:r>
            <a:r>
              <a:rPr lang="en-US" b="0" dirty="0">
                <a:latin typeface="Lucida Console" pitchFamily="49" charset="0"/>
              </a:rPr>
              <a:t> = new File("c</a:t>
            </a:r>
            <a:r>
              <a:rPr lang="en-US" b="0" dirty="0" smtClean="0">
                <a:latin typeface="Lucida Console" pitchFamily="49" charset="0"/>
              </a:rPr>
              <a:t>:\\IS201\\data.txt</a:t>
            </a:r>
            <a:r>
              <a:rPr lang="en-US" b="0" dirty="0">
                <a:latin typeface="Lucida Console" pitchFamily="49" charset="0"/>
              </a:rPr>
              <a:t>");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Scanner </a:t>
            </a:r>
            <a:r>
              <a:rPr lang="en-US" b="0" dirty="0" err="1">
                <a:latin typeface="Lucida Console" pitchFamily="49" charset="0"/>
              </a:rPr>
              <a:t>fileIn</a:t>
            </a:r>
            <a:r>
              <a:rPr lang="en-US" b="0" dirty="0">
                <a:latin typeface="Lucida Console" pitchFamily="49" charset="0"/>
              </a:rPr>
              <a:t> = new Scanner(file);</a:t>
            </a:r>
          </a:p>
          <a:p>
            <a:pPr algn="l"/>
            <a:endParaRPr lang="en-US" b="0" dirty="0">
              <a:latin typeface="Lucida Console" pitchFamily="49" charset="0"/>
            </a:endParaRPr>
          </a:p>
          <a:p>
            <a:pPr algn="l"/>
            <a:r>
              <a:rPr lang="en-US" b="0" dirty="0">
                <a:latin typeface="Lucida Console" pitchFamily="49" charset="0"/>
              </a:rPr>
              <a:t>while (</a:t>
            </a:r>
            <a:r>
              <a:rPr lang="en-US" b="0" dirty="0" err="1">
                <a:latin typeface="Lucida Console" pitchFamily="49" charset="0"/>
              </a:rPr>
              <a:t>fileIn.hasNext</a:t>
            </a:r>
            <a:r>
              <a:rPr lang="en-US" b="0" dirty="0">
                <a:latin typeface="Lucida Console" pitchFamily="49" charset="0"/>
              </a:rPr>
              <a:t>()) {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	</a:t>
            </a:r>
            <a:r>
              <a:rPr lang="en-US" b="0" dirty="0">
                <a:solidFill>
                  <a:srgbClr val="3366FF"/>
                </a:solidFill>
                <a:latin typeface="Lucida Console" pitchFamily="49" charset="0"/>
              </a:rPr>
              <a:t>String </a:t>
            </a:r>
            <a:r>
              <a:rPr lang="en-US" b="0" dirty="0" err="1">
                <a:solidFill>
                  <a:srgbClr val="3366FF"/>
                </a:solidFill>
                <a:latin typeface="Lucida Console" pitchFamily="49" charset="0"/>
              </a:rPr>
              <a:t>currentLine</a:t>
            </a:r>
            <a:r>
              <a:rPr lang="en-US" b="0" dirty="0">
                <a:solidFill>
                  <a:srgbClr val="3366FF"/>
                </a:solidFill>
                <a:latin typeface="Lucida Console" pitchFamily="49" charset="0"/>
              </a:rPr>
              <a:t> = </a:t>
            </a:r>
            <a:r>
              <a:rPr lang="en-US" b="0" dirty="0" err="1">
                <a:solidFill>
                  <a:srgbClr val="3366FF"/>
                </a:solidFill>
                <a:latin typeface="Lucida Console" pitchFamily="49" charset="0"/>
              </a:rPr>
              <a:t>fileIn.nextLine</a:t>
            </a:r>
            <a:r>
              <a:rPr lang="en-US" b="0" dirty="0">
                <a:solidFill>
                  <a:srgbClr val="3366FF"/>
                </a:solidFill>
                <a:latin typeface="Lucida Console" pitchFamily="49" charset="0"/>
              </a:rPr>
              <a:t>();</a:t>
            </a:r>
            <a:r>
              <a:rPr lang="en-US" b="0" dirty="0">
                <a:latin typeface="Lucida Console" pitchFamily="49" charset="0"/>
              </a:rPr>
              <a:t>	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	</a:t>
            </a:r>
            <a:r>
              <a:rPr lang="en-US" b="0" dirty="0" err="1">
                <a:latin typeface="Lucida Console" pitchFamily="49" charset="0"/>
              </a:rPr>
              <a:t>System.out.println</a:t>
            </a:r>
            <a:r>
              <a:rPr lang="en-US" b="0" dirty="0">
                <a:latin typeface="Lucida Console" pitchFamily="49" charset="0"/>
              </a:rPr>
              <a:t>(</a:t>
            </a:r>
            <a:r>
              <a:rPr lang="en-US" b="0" dirty="0" err="1">
                <a:latin typeface="Lucida Console" pitchFamily="49" charset="0"/>
              </a:rPr>
              <a:t>currentLine</a:t>
            </a:r>
            <a:r>
              <a:rPr lang="en-US" b="0" dirty="0">
                <a:latin typeface="Lucida Console" pitchFamily="49" charset="0"/>
              </a:rPr>
              <a:t>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}	</a:t>
            </a:r>
          </a:p>
          <a:p>
            <a:pPr algn="l"/>
            <a:r>
              <a:rPr lang="en-US" b="0" dirty="0" err="1">
                <a:latin typeface="Lucida Console" pitchFamily="49" charset="0"/>
              </a:rPr>
              <a:t>fileIn.close</a:t>
            </a:r>
            <a:r>
              <a:rPr lang="en-US" b="0" dirty="0">
                <a:latin typeface="Lucida Console" pitchFamily="49" charset="0"/>
              </a:rPr>
              <a:t>();</a:t>
            </a:r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995363" y="3649663"/>
            <a:ext cx="3097212" cy="12747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Lucida Console" pitchFamily="49" charset="0"/>
              </a:rPr>
              <a:t>- data.txt -</a:t>
            </a:r>
            <a:r>
              <a:rPr lang="en-US" sz="2400" b="0">
                <a:latin typeface="Lucida Console" pitchFamily="49" charset="0"/>
              </a:rPr>
              <a:t> 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alpha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beta</a:t>
            </a:r>
          </a:p>
        </p:txBody>
      </p:sp>
      <p:sp>
        <p:nvSpPr>
          <p:cNvPr id="1794054" name="AutoShape 6"/>
          <p:cNvSpPr>
            <a:spLocks noChangeArrowheads="1"/>
          </p:cNvSpPr>
          <p:nvPr/>
        </p:nvSpPr>
        <p:spPr bwMode="auto">
          <a:xfrm>
            <a:off x="447675" y="4640263"/>
            <a:ext cx="576263" cy="271462"/>
          </a:xfrm>
          <a:prstGeom prst="rightArrow">
            <a:avLst>
              <a:gd name="adj1" fmla="val 50000"/>
              <a:gd name="adj2" fmla="val 53070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94055" name="AutoShape 7"/>
          <p:cNvSpPr>
            <a:spLocks noChangeArrowheads="1"/>
          </p:cNvSpPr>
          <p:nvPr/>
        </p:nvSpPr>
        <p:spPr bwMode="auto">
          <a:xfrm>
            <a:off x="447675" y="4273550"/>
            <a:ext cx="576263" cy="271463"/>
          </a:xfrm>
          <a:prstGeom prst="rightArrow">
            <a:avLst>
              <a:gd name="adj1" fmla="val 50000"/>
              <a:gd name="adj2" fmla="val 53070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7898" name="Text Box 8"/>
          <p:cNvSpPr txBox="1">
            <a:spLocks noChangeArrowheads="1"/>
          </p:cNvSpPr>
          <p:nvPr/>
        </p:nvSpPr>
        <p:spPr bwMode="auto">
          <a:xfrm>
            <a:off x="4352925" y="3616325"/>
            <a:ext cx="3114675" cy="1309688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Lucida Console" pitchFamily="49" charset="0"/>
              </a:rPr>
              <a:t>- Output -</a:t>
            </a:r>
            <a:r>
              <a:rPr lang="en-US" sz="2400" b="0">
                <a:latin typeface="Lucida Console" pitchFamily="49" charset="0"/>
              </a:rPr>
              <a:t> 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alpha</a:t>
            </a:r>
          </a:p>
        </p:txBody>
      </p:sp>
      <p:pic>
        <p:nvPicPr>
          <p:cNvPr id="37899" name="Picture 9" descr="MCj043004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0"/>
            <a:ext cx="18669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48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794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54" grpId="0" animBg="1"/>
      <p:bldP spid="17940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A3F1E4CD-12A5-485B-A4A2-927489FA9A36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12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355600" y="2438400"/>
            <a:ext cx="5640388" cy="3048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 File</a:t>
            </a: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325438" y="1031875"/>
            <a:ext cx="737711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 dirty="0">
                <a:latin typeface="Lucida Console" pitchFamily="49" charset="0"/>
              </a:rPr>
              <a:t>File </a:t>
            </a:r>
            <a:r>
              <a:rPr lang="en-US" b="0" dirty="0" err="1">
                <a:latin typeface="Lucida Console" pitchFamily="49" charset="0"/>
              </a:rPr>
              <a:t>file</a:t>
            </a:r>
            <a:r>
              <a:rPr lang="en-US" b="0" dirty="0">
                <a:latin typeface="Lucida Console" pitchFamily="49" charset="0"/>
              </a:rPr>
              <a:t> = new File("c</a:t>
            </a:r>
            <a:r>
              <a:rPr lang="en-US" b="0" dirty="0" smtClean="0">
                <a:latin typeface="Lucida Console" pitchFamily="49" charset="0"/>
              </a:rPr>
              <a:t>:\\IS201\\data.txt</a:t>
            </a:r>
            <a:r>
              <a:rPr lang="en-US" b="0" dirty="0">
                <a:latin typeface="Lucida Console" pitchFamily="49" charset="0"/>
              </a:rPr>
              <a:t>");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Scanner </a:t>
            </a:r>
            <a:r>
              <a:rPr lang="en-US" b="0" dirty="0" err="1">
                <a:latin typeface="Lucida Console" pitchFamily="49" charset="0"/>
              </a:rPr>
              <a:t>fileIn</a:t>
            </a:r>
            <a:r>
              <a:rPr lang="en-US" b="0" dirty="0">
                <a:latin typeface="Lucida Console" pitchFamily="49" charset="0"/>
              </a:rPr>
              <a:t> = new Scanner(file);</a:t>
            </a:r>
          </a:p>
          <a:p>
            <a:pPr algn="l"/>
            <a:endParaRPr lang="en-US" b="0" dirty="0">
              <a:latin typeface="Lucida Console" pitchFamily="49" charset="0"/>
            </a:endParaRPr>
          </a:p>
          <a:p>
            <a:pPr algn="l"/>
            <a:r>
              <a:rPr lang="en-US" b="0" dirty="0">
                <a:latin typeface="Lucida Console" pitchFamily="49" charset="0"/>
              </a:rPr>
              <a:t>while (</a:t>
            </a:r>
            <a:r>
              <a:rPr lang="en-US" b="0" dirty="0" err="1">
                <a:latin typeface="Lucida Console" pitchFamily="49" charset="0"/>
              </a:rPr>
              <a:t>fileIn.hasNext</a:t>
            </a:r>
            <a:r>
              <a:rPr lang="en-US" b="0" dirty="0">
                <a:latin typeface="Lucida Console" pitchFamily="49" charset="0"/>
              </a:rPr>
              <a:t>()) {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	String </a:t>
            </a:r>
            <a:r>
              <a:rPr lang="en-US" b="0" dirty="0" err="1">
                <a:latin typeface="Lucida Console" pitchFamily="49" charset="0"/>
              </a:rPr>
              <a:t>currentLine</a:t>
            </a:r>
            <a:r>
              <a:rPr lang="en-US" b="0" dirty="0">
                <a:latin typeface="Lucida Console" pitchFamily="49" charset="0"/>
              </a:rPr>
              <a:t> = </a:t>
            </a:r>
            <a:r>
              <a:rPr lang="en-US" b="0" dirty="0" err="1">
                <a:latin typeface="Lucida Console" pitchFamily="49" charset="0"/>
              </a:rPr>
              <a:t>fileIn.nextLine</a:t>
            </a:r>
            <a:r>
              <a:rPr lang="en-US" b="0" dirty="0">
                <a:latin typeface="Lucida Console" pitchFamily="49" charset="0"/>
              </a:rPr>
              <a:t>();	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	</a:t>
            </a:r>
            <a:r>
              <a:rPr lang="en-US" b="0" dirty="0" err="1">
                <a:solidFill>
                  <a:srgbClr val="3366FF"/>
                </a:solidFill>
                <a:latin typeface="Lucida Console" pitchFamily="49" charset="0"/>
              </a:rPr>
              <a:t>System.out.println</a:t>
            </a:r>
            <a:r>
              <a:rPr lang="en-US" b="0" dirty="0">
                <a:solidFill>
                  <a:srgbClr val="3366FF"/>
                </a:solidFill>
                <a:latin typeface="Lucida Console" pitchFamily="49" charset="0"/>
              </a:rPr>
              <a:t>(</a:t>
            </a:r>
            <a:r>
              <a:rPr lang="en-US" b="0" dirty="0" err="1">
                <a:solidFill>
                  <a:srgbClr val="3366FF"/>
                </a:solidFill>
                <a:latin typeface="Lucida Console" pitchFamily="49" charset="0"/>
              </a:rPr>
              <a:t>currentLine</a:t>
            </a:r>
            <a:r>
              <a:rPr lang="en-US" b="0" dirty="0">
                <a:solidFill>
                  <a:srgbClr val="3366FF"/>
                </a:solidFill>
                <a:latin typeface="Lucida Console" pitchFamily="49" charset="0"/>
              </a:rPr>
              <a:t>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}	</a:t>
            </a:r>
          </a:p>
          <a:p>
            <a:pPr algn="l"/>
            <a:r>
              <a:rPr lang="en-US" b="0" dirty="0" err="1">
                <a:latin typeface="Lucida Console" pitchFamily="49" charset="0"/>
              </a:rPr>
              <a:t>fileIn.close</a:t>
            </a:r>
            <a:r>
              <a:rPr lang="en-US" b="0" dirty="0">
                <a:latin typeface="Lucida Console" pitchFamily="49" charset="0"/>
              </a:rPr>
              <a:t>();</a:t>
            </a:r>
          </a:p>
        </p:txBody>
      </p:sp>
      <p:sp>
        <p:nvSpPr>
          <p:cNvPr id="1795077" name="Text Box 5"/>
          <p:cNvSpPr txBox="1">
            <a:spLocks noChangeArrowheads="1"/>
          </p:cNvSpPr>
          <p:nvPr/>
        </p:nvSpPr>
        <p:spPr bwMode="auto">
          <a:xfrm>
            <a:off x="4352925" y="3616325"/>
            <a:ext cx="3114675" cy="1309688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Lucida Console" pitchFamily="49" charset="0"/>
              </a:rPr>
              <a:t>- Output -</a:t>
            </a:r>
            <a:r>
              <a:rPr lang="en-US" sz="2400" b="0">
                <a:latin typeface="Lucida Console" pitchFamily="49" charset="0"/>
              </a:rPr>
              <a:t> 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alpha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beta</a:t>
            </a:r>
          </a:p>
        </p:txBody>
      </p:sp>
      <p:sp>
        <p:nvSpPr>
          <p:cNvPr id="38920" name="Text Box 6"/>
          <p:cNvSpPr txBox="1">
            <a:spLocks noChangeArrowheads="1"/>
          </p:cNvSpPr>
          <p:nvPr/>
        </p:nvSpPr>
        <p:spPr bwMode="auto">
          <a:xfrm>
            <a:off x="995363" y="3649663"/>
            <a:ext cx="3097212" cy="12747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Lucida Console" pitchFamily="49" charset="0"/>
              </a:rPr>
              <a:t>- data.txt -</a:t>
            </a:r>
            <a:r>
              <a:rPr lang="en-US" sz="2400" b="0">
                <a:latin typeface="Lucida Console" pitchFamily="49" charset="0"/>
              </a:rPr>
              <a:t> 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alpha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beta</a:t>
            </a: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447675" y="4640263"/>
            <a:ext cx="576263" cy="271462"/>
          </a:xfrm>
          <a:prstGeom prst="rightArrow">
            <a:avLst>
              <a:gd name="adj1" fmla="val 50000"/>
              <a:gd name="adj2" fmla="val 53070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38922" name="Picture 8" descr="MCj043004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0"/>
            <a:ext cx="18669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7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5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1BFD8236-CEB7-44E6-AB04-DEFB46D3415D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13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370013" y="1897063"/>
            <a:ext cx="2219325" cy="3048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 File</a:t>
            </a: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0" y="1844675"/>
            <a:ext cx="70358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endParaRPr lang="en-US" b="0"/>
          </a:p>
        </p:txBody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325438" y="1031875"/>
            <a:ext cx="737711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 dirty="0">
                <a:latin typeface="Lucida Console" pitchFamily="49" charset="0"/>
              </a:rPr>
              <a:t>File </a:t>
            </a:r>
            <a:r>
              <a:rPr lang="en-US" b="0" dirty="0" err="1">
                <a:latin typeface="Lucida Console" pitchFamily="49" charset="0"/>
              </a:rPr>
              <a:t>file</a:t>
            </a:r>
            <a:r>
              <a:rPr lang="en-US" b="0" dirty="0">
                <a:latin typeface="Lucida Console" pitchFamily="49" charset="0"/>
              </a:rPr>
              <a:t> = new File("c</a:t>
            </a:r>
            <a:r>
              <a:rPr lang="en-US" b="0" dirty="0" smtClean="0">
                <a:latin typeface="Lucida Console" pitchFamily="49" charset="0"/>
              </a:rPr>
              <a:t>:\\IS201\\data.txt</a:t>
            </a:r>
            <a:r>
              <a:rPr lang="en-US" b="0" dirty="0">
                <a:latin typeface="Lucida Console" pitchFamily="49" charset="0"/>
              </a:rPr>
              <a:t>");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Scanner </a:t>
            </a:r>
            <a:r>
              <a:rPr lang="en-US" b="0" dirty="0" err="1">
                <a:latin typeface="Lucida Console" pitchFamily="49" charset="0"/>
              </a:rPr>
              <a:t>fileIn</a:t>
            </a:r>
            <a:r>
              <a:rPr lang="en-US" b="0" dirty="0">
                <a:latin typeface="Lucida Console" pitchFamily="49" charset="0"/>
              </a:rPr>
              <a:t> = new Scanner(file);</a:t>
            </a:r>
          </a:p>
          <a:p>
            <a:pPr algn="l"/>
            <a:endParaRPr lang="en-US" b="0" dirty="0">
              <a:latin typeface="Lucida Console" pitchFamily="49" charset="0"/>
            </a:endParaRPr>
          </a:p>
          <a:p>
            <a:pPr algn="l"/>
            <a:r>
              <a:rPr lang="en-US" b="0" dirty="0">
                <a:latin typeface="Lucida Console" pitchFamily="49" charset="0"/>
              </a:rPr>
              <a:t>while (</a:t>
            </a:r>
            <a:r>
              <a:rPr lang="en-US" b="0" dirty="0" err="1">
                <a:solidFill>
                  <a:srgbClr val="3366FF"/>
                </a:solidFill>
                <a:latin typeface="Lucida Console" pitchFamily="49" charset="0"/>
              </a:rPr>
              <a:t>fileIn.hasNext</a:t>
            </a:r>
            <a:r>
              <a:rPr lang="en-US" b="0" dirty="0">
                <a:solidFill>
                  <a:srgbClr val="3366FF"/>
                </a:solidFill>
                <a:latin typeface="Lucida Console" pitchFamily="49" charset="0"/>
              </a:rPr>
              <a:t>()</a:t>
            </a:r>
            <a:r>
              <a:rPr lang="en-US" b="0" dirty="0">
                <a:latin typeface="Lucida Console" pitchFamily="49" charset="0"/>
              </a:rPr>
              <a:t>) {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	String </a:t>
            </a:r>
            <a:r>
              <a:rPr lang="en-US" b="0" dirty="0" err="1">
                <a:latin typeface="Lucida Console" pitchFamily="49" charset="0"/>
              </a:rPr>
              <a:t>currentLine</a:t>
            </a:r>
            <a:r>
              <a:rPr lang="en-US" b="0" dirty="0">
                <a:latin typeface="Lucida Console" pitchFamily="49" charset="0"/>
              </a:rPr>
              <a:t> = </a:t>
            </a:r>
            <a:r>
              <a:rPr lang="en-US" b="0" dirty="0" err="1">
                <a:latin typeface="Lucida Console" pitchFamily="49" charset="0"/>
              </a:rPr>
              <a:t>fileIn.nextLine</a:t>
            </a:r>
            <a:r>
              <a:rPr lang="en-US" b="0" dirty="0">
                <a:latin typeface="Lucida Console" pitchFamily="49" charset="0"/>
              </a:rPr>
              <a:t>();	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	</a:t>
            </a:r>
            <a:r>
              <a:rPr lang="en-US" b="0" dirty="0" err="1">
                <a:latin typeface="Lucida Console" pitchFamily="49" charset="0"/>
              </a:rPr>
              <a:t>System.out.println</a:t>
            </a:r>
            <a:r>
              <a:rPr lang="en-US" b="0" dirty="0">
                <a:latin typeface="Lucida Console" pitchFamily="49" charset="0"/>
              </a:rPr>
              <a:t>(</a:t>
            </a:r>
            <a:r>
              <a:rPr lang="en-US" b="0" dirty="0" err="1">
                <a:latin typeface="Lucida Console" pitchFamily="49" charset="0"/>
              </a:rPr>
              <a:t>currentLine</a:t>
            </a:r>
            <a:r>
              <a:rPr lang="en-US" b="0" dirty="0">
                <a:latin typeface="Lucida Console" pitchFamily="49" charset="0"/>
              </a:rPr>
              <a:t>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}	</a:t>
            </a:r>
          </a:p>
          <a:p>
            <a:pPr algn="l"/>
            <a:r>
              <a:rPr lang="en-US" b="0" dirty="0" err="1">
                <a:latin typeface="Lucida Console" pitchFamily="49" charset="0"/>
              </a:rPr>
              <a:t>fileIn.close</a:t>
            </a:r>
            <a:r>
              <a:rPr lang="en-US" b="0" dirty="0">
                <a:latin typeface="Lucida Console" pitchFamily="49" charset="0"/>
              </a:rPr>
              <a:t>();</a:t>
            </a:r>
          </a:p>
        </p:txBody>
      </p:sp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995363" y="3649663"/>
            <a:ext cx="3097212" cy="12747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Lucida Console" pitchFamily="49" charset="0"/>
              </a:rPr>
              <a:t>- data.txt -</a:t>
            </a:r>
            <a:r>
              <a:rPr lang="en-US" sz="2400" b="0">
                <a:latin typeface="Lucida Console" pitchFamily="49" charset="0"/>
              </a:rPr>
              <a:t> 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alpha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beta</a:t>
            </a:r>
          </a:p>
        </p:txBody>
      </p:sp>
      <p:sp>
        <p:nvSpPr>
          <p:cNvPr id="39945" name="AutoShape 7"/>
          <p:cNvSpPr>
            <a:spLocks/>
          </p:cNvSpPr>
          <p:nvPr/>
        </p:nvSpPr>
        <p:spPr bwMode="auto">
          <a:xfrm flipH="1">
            <a:off x="6486525" y="1531938"/>
            <a:ext cx="2354263" cy="657225"/>
          </a:xfrm>
          <a:prstGeom prst="accentBorderCallout2">
            <a:avLst>
              <a:gd name="adj1" fmla="val 17389"/>
              <a:gd name="adj2" fmla="val 103236"/>
              <a:gd name="adj3" fmla="val 17389"/>
              <a:gd name="adj4" fmla="val 162778"/>
              <a:gd name="adj5" fmla="val 58454"/>
              <a:gd name="adj6" fmla="val 222588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400" b="0">
                <a:latin typeface="Tahoma" pitchFamily="34" charset="0"/>
              </a:rPr>
              <a:t>returns </a:t>
            </a:r>
            <a:r>
              <a:rPr lang="en-US" sz="1400">
                <a:latin typeface="Tahoma" pitchFamily="34" charset="0"/>
              </a:rPr>
              <a:t>false</a:t>
            </a:r>
            <a:r>
              <a:rPr lang="en-US" sz="1400" b="0">
                <a:latin typeface="Tahoma" pitchFamily="34" charset="0"/>
              </a:rPr>
              <a:t> since we have no more tokens in the file</a:t>
            </a:r>
          </a:p>
        </p:txBody>
      </p:sp>
      <p:sp>
        <p:nvSpPr>
          <p:cNvPr id="39946" name="Text Box 8"/>
          <p:cNvSpPr txBox="1">
            <a:spLocks noChangeArrowheads="1"/>
          </p:cNvSpPr>
          <p:nvPr/>
        </p:nvSpPr>
        <p:spPr bwMode="auto">
          <a:xfrm>
            <a:off x="4352925" y="3616325"/>
            <a:ext cx="3114675" cy="1309688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Lucida Console" pitchFamily="49" charset="0"/>
              </a:rPr>
              <a:t>- Output -</a:t>
            </a:r>
            <a:r>
              <a:rPr lang="en-US" sz="2400" b="0">
                <a:latin typeface="Lucida Console" pitchFamily="49" charset="0"/>
              </a:rPr>
              <a:t> 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alpha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beta</a:t>
            </a:r>
          </a:p>
        </p:txBody>
      </p:sp>
      <p:pic>
        <p:nvPicPr>
          <p:cNvPr id="39947" name="Picture 9" descr="MCj043004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0"/>
            <a:ext cx="18669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8" name="AutoShape 10"/>
          <p:cNvSpPr>
            <a:spLocks noChangeArrowheads="1"/>
          </p:cNvSpPr>
          <p:nvPr/>
        </p:nvSpPr>
        <p:spPr bwMode="auto">
          <a:xfrm>
            <a:off x="447675" y="4640263"/>
            <a:ext cx="576263" cy="271462"/>
          </a:xfrm>
          <a:prstGeom prst="rightArrow">
            <a:avLst>
              <a:gd name="adj1" fmla="val 50000"/>
              <a:gd name="adj2" fmla="val 53070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C2533813-0CB5-4CBF-AAE5-7012FFC33719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14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358775" y="3000375"/>
            <a:ext cx="2219325" cy="3048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 File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0" y="1844675"/>
            <a:ext cx="70358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endParaRPr lang="en-US" b="0"/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25438" y="1031875"/>
            <a:ext cx="737711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 dirty="0">
                <a:latin typeface="Lucida Console" pitchFamily="49" charset="0"/>
              </a:rPr>
              <a:t>File </a:t>
            </a:r>
            <a:r>
              <a:rPr lang="en-US" b="0" dirty="0" err="1">
                <a:latin typeface="Lucida Console" pitchFamily="49" charset="0"/>
              </a:rPr>
              <a:t>file</a:t>
            </a:r>
            <a:r>
              <a:rPr lang="en-US" b="0" dirty="0">
                <a:latin typeface="Lucida Console" pitchFamily="49" charset="0"/>
              </a:rPr>
              <a:t> = new File("c</a:t>
            </a:r>
            <a:r>
              <a:rPr lang="en-US" b="0" dirty="0" smtClean="0">
                <a:latin typeface="Lucida Console" pitchFamily="49" charset="0"/>
              </a:rPr>
              <a:t>:\\IS201\\data.txt</a:t>
            </a:r>
            <a:r>
              <a:rPr lang="en-US" b="0" dirty="0">
                <a:latin typeface="Lucida Console" pitchFamily="49" charset="0"/>
              </a:rPr>
              <a:t>");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Scanner </a:t>
            </a:r>
            <a:r>
              <a:rPr lang="en-US" b="0" dirty="0" err="1">
                <a:latin typeface="Lucida Console" pitchFamily="49" charset="0"/>
              </a:rPr>
              <a:t>fileIn</a:t>
            </a:r>
            <a:r>
              <a:rPr lang="en-US" b="0" dirty="0">
                <a:latin typeface="Lucida Console" pitchFamily="49" charset="0"/>
              </a:rPr>
              <a:t> = new Scanner(file);</a:t>
            </a:r>
          </a:p>
          <a:p>
            <a:pPr algn="l"/>
            <a:endParaRPr lang="en-US" b="0" dirty="0">
              <a:latin typeface="Lucida Console" pitchFamily="49" charset="0"/>
            </a:endParaRPr>
          </a:p>
          <a:p>
            <a:pPr algn="l"/>
            <a:r>
              <a:rPr lang="en-US" b="0" dirty="0">
                <a:latin typeface="Lucida Console" pitchFamily="49" charset="0"/>
              </a:rPr>
              <a:t>while (</a:t>
            </a:r>
            <a:r>
              <a:rPr lang="en-US" b="0" dirty="0" err="1">
                <a:latin typeface="Lucida Console" pitchFamily="49" charset="0"/>
              </a:rPr>
              <a:t>fileIn.hasNext</a:t>
            </a:r>
            <a:r>
              <a:rPr lang="en-US" b="0" dirty="0">
                <a:latin typeface="Lucida Console" pitchFamily="49" charset="0"/>
              </a:rPr>
              <a:t>()) {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	String </a:t>
            </a:r>
            <a:r>
              <a:rPr lang="en-US" b="0" dirty="0" err="1">
                <a:latin typeface="Lucida Console" pitchFamily="49" charset="0"/>
              </a:rPr>
              <a:t>currentLine</a:t>
            </a:r>
            <a:r>
              <a:rPr lang="en-US" b="0" dirty="0">
                <a:latin typeface="Lucida Console" pitchFamily="49" charset="0"/>
              </a:rPr>
              <a:t> = </a:t>
            </a:r>
            <a:r>
              <a:rPr lang="en-US" b="0" dirty="0" err="1">
                <a:latin typeface="Lucida Console" pitchFamily="49" charset="0"/>
              </a:rPr>
              <a:t>fileIn.nextLine</a:t>
            </a:r>
            <a:r>
              <a:rPr lang="en-US" b="0" dirty="0">
                <a:latin typeface="Lucida Console" pitchFamily="49" charset="0"/>
              </a:rPr>
              <a:t>();	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	</a:t>
            </a:r>
            <a:r>
              <a:rPr lang="en-US" b="0" dirty="0" err="1">
                <a:latin typeface="Lucida Console" pitchFamily="49" charset="0"/>
              </a:rPr>
              <a:t>System.out.println</a:t>
            </a:r>
            <a:r>
              <a:rPr lang="en-US" b="0" dirty="0">
                <a:latin typeface="Lucida Console" pitchFamily="49" charset="0"/>
              </a:rPr>
              <a:t>(</a:t>
            </a:r>
            <a:r>
              <a:rPr lang="en-US" b="0" dirty="0" err="1">
                <a:latin typeface="Lucida Console" pitchFamily="49" charset="0"/>
              </a:rPr>
              <a:t>currentLine</a:t>
            </a:r>
            <a:r>
              <a:rPr lang="en-US" b="0" dirty="0">
                <a:latin typeface="Lucida Console" pitchFamily="49" charset="0"/>
              </a:rPr>
              <a:t>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}	</a:t>
            </a:r>
          </a:p>
          <a:p>
            <a:pPr algn="l"/>
            <a:r>
              <a:rPr lang="en-US" b="0" dirty="0" err="1">
                <a:solidFill>
                  <a:srgbClr val="3366FF"/>
                </a:solidFill>
                <a:latin typeface="Lucida Console" pitchFamily="49" charset="0"/>
              </a:rPr>
              <a:t>fileIn.close</a:t>
            </a:r>
            <a:r>
              <a:rPr lang="en-US" b="0" dirty="0">
                <a:solidFill>
                  <a:srgbClr val="3366FF"/>
                </a:solidFill>
                <a:latin typeface="Lucida Console" pitchFamily="49" charset="0"/>
              </a:rPr>
              <a:t>();</a:t>
            </a:r>
          </a:p>
        </p:txBody>
      </p:sp>
      <p:sp>
        <p:nvSpPr>
          <p:cNvPr id="40968" name="Text Box 6"/>
          <p:cNvSpPr txBox="1">
            <a:spLocks noChangeArrowheads="1"/>
          </p:cNvSpPr>
          <p:nvPr/>
        </p:nvSpPr>
        <p:spPr bwMode="auto">
          <a:xfrm>
            <a:off x="995363" y="3649663"/>
            <a:ext cx="3097212" cy="12747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Lucida Console" pitchFamily="49" charset="0"/>
              </a:rPr>
              <a:t>- data.txt -</a:t>
            </a:r>
            <a:r>
              <a:rPr lang="en-US" sz="2400" b="0">
                <a:latin typeface="Lucida Console" pitchFamily="49" charset="0"/>
              </a:rPr>
              <a:t> 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alpha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beta</a:t>
            </a:r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4352925" y="3616325"/>
            <a:ext cx="3114675" cy="1309688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Lucida Console" pitchFamily="49" charset="0"/>
              </a:rPr>
              <a:t>- Output -</a:t>
            </a:r>
            <a:r>
              <a:rPr lang="en-US" sz="2400" b="0">
                <a:latin typeface="Lucida Console" pitchFamily="49" charset="0"/>
              </a:rPr>
              <a:t> 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alpha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beta</a:t>
            </a:r>
          </a:p>
        </p:txBody>
      </p:sp>
      <p:pic>
        <p:nvPicPr>
          <p:cNvPr id="40970" name="Picture 8" descr="MCj043004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0"/>
            <a:ext cx="18669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1" name="AutoShape 9"/>
          <p:cNvSpPr>
            <a:spLocks noChangeArrowheads="1"/>
          </p:cNvSpPr>
          <p:nvPr/>
        </p:nvSpPr>
        <p:spPr bwMode="auto">
          <a:xfrm>
            <a:off x="447675" y="4640263"/>
            <a:ext cx="576263" cy="271462"/>
          </a:xfrm>
          <a:prstGeom prst="rightArrow">
            <a:avLst>
              <a:gd name="adj1" fmla="val 50000"/>
              <a:gd name="adj2" fmla="val 53070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C4D56D1C-E946-4E61-B233-483393CE47FC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15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 File</a:t>
            </a:r>
          </a:p>
        </p:txBody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75" y="1152525"/>
            <a:ext cx="8610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Import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java.io.*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java.util.*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Create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File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Scanner object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hasNext</a:t>
            </a:r>
            <a:r>
              <a:rPr lang="en-US" dirty="0" smtClean="0"/>
              <a:t>()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nextLine</a:t>
            </a:r>
            <a:r>
              <a:rPr lang="en-US" dirty="0" smtClean="0"/>
              <a:t>()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close()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Put everything in a try…catch…structure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Covered at the end of this lecture slides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848324" name="Rectangle 4"/>
          <p:cNvSpPr>
            <a:spLocks noChangeArrowheads="1"/>
          </p:cNvSpPr>
          <p:nvPr/>
        </p:nvSpPr>
        <p:spPr bwMode="auto">
          <a:xfrm>
            <a:off x="2867449" y="1244379"/>
            <a:ext cx="7066701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762000">
              <a:tabLst>
                <a:tab pos="228600" algn="l"/>
              </a:tabLst>
            </a:pPr>
            <a:r>
              <a:rPr lang="en-US" sz="1600" dirty="0">
                <a:latin typeface="Lucida Console" pitchFamily="49" charset="0"/>
              </a:rPr>
              <a:t>import java.io.*;</a:t>
            </a:r>
          </a:p>
          <a:p>
            <a:pPr lvl="1" algn="l" defTabSz="762000">
              <a:tabLst>
                <a:tab pos="228600" algn="l"/>
              </a:tabLst>
            </a:pPr>
            <a:r>
              <a:rPr lang="en-US" sz="1600" dirty="0">
                <a:latin typeface="Lucida Console" pitchFamily="49" charset="0"/>
              </a:rPr>
              <a:t>Import </a:t>
            </a:r>
            <a:r>
              <a:rPr lang="en-US" sz="1600" dirty="0" err="1">
                <a:latin typeface="Lucida Console" pitchFamily="49" charset="0"/>
              </a:rPr>
              <a:t>java.util</a:t>
            </a:r>
            <a:r>
              <a:rPr lang="en-US" sz="1600" dirty="0">
                <a:latin typeface="Lucida Console" pitchFamily="49" charset="0"/>
              </a:rPr>
              <a:t>.*;</a:t>
            </a:r>
          </a:p>
          <a:p>
            <a:pPr lvl="1" algn="l" defTabSz="762000">
              <a:tabLst>
                <a:tab pos="228600" algn="l"/>
              </a:tabLst>
            </a:pPr>
            <a:r>
              <a:rPr lang="en-US" sz="1600" dirty="0">
                <a:latin typeface="Lucida Console" pitchFamily="49" charset="0"/>
              </a:rPr>
              <a:t>...</a:t>
            </a:r>
          </a:p>
          <a:p>
            <a:pPr lvl="1" algn="l" defTabSz="762000">
              <a:tabLst>
                <a:tab pos="228600" algn="l"/>
              </a:tabLst>
            </a:pPr>
            <a:r>
              <a:rPr lang="en-US" sz="1600" dirty="0" smtClean="0">
                <a:latin typeface="Lucida Console" pitchFamily="49" charset="0"/>
              </a:rPr>
              <a:t>try{</a:t>
            </a:r>
          </a:p>
          <a:p>
            <a:pPr lvl="1" algn="l" defTabSz="762000">
              <a:tabLst>
                <a:tab pos="228600" algn="l"/>
              </a:tabLst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File </a:t>
            </a:r>
            <a:r>
              <a:rPr lang="en-US" sz="1600" dirty="0" err="1" smtClean="0">
                <a:latin typeface="Lucida Console" pitchFamily="49" charset="0"/>
              </a:rPr>
              <a:t>file</a:t>
            </a:r>
            <a:r>
              <a:rPr lang="en-US" sz="1600" dirty="0" smtClean="0">
                <a:latin typeface="Lucida Console" pitchFamily="49" charset="0"/>
              </a:rPr>
              <a:t> = new File("c:\\IS201\\data.txt");</a:t>
            </a:r>
          </a:p>
          <a:p>
            <a:pPr lvl="1" algn="l" defTabSz="762000">
              <a:tabLst>
                <a:tab pos="228600" algn="l"/>
              </a:tabLst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Scanner </a:t>
            </a:r>
            <a:r>
              <a:rPr lang="en-US" sz="1600" dirty="0" err="1">
                <a:latin typeface="Lucida Console" pitchFamily="49" charset="0"/>
              </a:rPr>
              <a:t>fIn</a:t>
            </a:r>
            <a:r>
              <a:rPr lang="en-US" sz="1600" dirty="0">
                <a:latin typeface="Lucida Console" pitchFamily="49" charset="0"/>
              </a:rPr>
              <a:t> = new Scanner(file</a:t>
            </a:r>
            <a:r>
              <a:rPr lang="en-US" sz="1600" dirty="0" smtClean="0">
                <a:latin typeface="Lucida Console" pitchFamily="49" charset="0"/>
              </a:rPr>
              <a:t>);</a:t>
            </a:r>
          </a:p>
          <a:p>
            <a:pPr lvl="1" algn="l" defTabSz="762000">
              <a:tabLst>
                <a:tab pos="228600" algn="l"/>
              </a:tabLst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</a:t>
            </a:r>
          </a:p>
          <a:p>
            <a:pPr lvl="1" algn="l" defTabSz="762000">
              <a:tabLst>
                <a:tab pos="228600" algn="l"/>
              </a:tabLst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while 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fIn.hasNext</a:t>
            </a:r>
            <a:r>
              <a:rPr lang="en-US" sz="1600" dirty="0">
                <a:latin typeface="Lucida Console" pitchFamily="49" charset="0"/>
              </a:rPr>
              <a:t>()) </a:t>
            </a:r>
            <a:r>
              <a:rPr lang="en-US" sz="1600" dirty="0" smtClean="0">
                <a:latin typeface="Lucida Console" pitchFamily="49" charset="0"/>
              </a:rPr>
              <a:t>{</a:t>
            </a:r>
          </a:p>
          <a:p>
            <a:pPr lvl="1" algn="l" defTabSz="762000">
              <a:tabLst>
                <a:tab pos="228600" algn="l"/>
              </a:tabLst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   String </a:t>
            </a:r>
            <a:r>
              <a:rPr lang="en-US" sz="1600" dirty="0" err="1" smtClean="0">
                <a:latin typeface="Lucida Console" pitchFamily="49" charset="0"/>
              </a:rPr>
              <a:t>curLine</a:t>
            </a:r>
            <a:r>
              <a:rPr lang="en-US" sz="1600" dirty="0" smtClean="0">
                <a:latin typeface="Lucida Console" pitchFamily="49" charset="0"/>
              </a:rPr>
              <a:t> = </a:t>
            </a:r>
            <a:r>
              <a:rPr lang="en-US" sz="1600" dirty="0" err="1" smtClean="0">
                <a:latin typeface="Lucida Console" pitchFamily="49" charset="0"/>
              </a:rPr>
              <a:t>fIn.nextLine</a:t>
            </a:r>
            <a:r>
              <a:rPr lang="en-US" sz="1600" dirty="0" smtClean="0">
                <a:latin typeface="Lucida Console" pitchFamily="49" charset="0"/>
              </a:rPr>
              <a:t>();</a:t>
            </a:r>
          </a:p>
          <a:p>
            <a:pPr lvl="1" algn="l" defTabSz="762000">
              <a:tabLst>
                <a:tab pos="228600" algn="l"/>
              </a:tabLst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   </a:t>
            </a:r>
            <a:r>
              <a:rPr lang="en-US" sz="1600" dirty="0" err="1" smtClean="0">
                <a:latin typeface="Lucida Console" pitchFamily="49" charset="0"/>
              </a:rPr>
              <a:t>System.out.println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 smtClean="0">
                <a:latin typeface="Lucida Console" pitchFamily="49" charset="0"/>
              </a:rPr>
              <a:t>curLine</a:t>
            </a:r>
            <a:r>
              <a:rPr lang="en-US" sz="1600" dirty="0" smtClean="0">
                <a:latin typeface="Lucida Console" pitchFamily="49" charset="0"/>
              </a:rPr>
              <a:t>);</a:t>
            </a:r>
          </a:p>
          <a:p>
            <a:pPr lvl="1" algn="l" defTabSz="762000">
              <a:tabLst>
                <a:tab pos="228600" algn="l"/>
              </a:tabLst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}</a:t>
            </a:r>
            <a:r>
              <a:rPr lang="en-US" sz="1600" dirty="0">
                <a:latin typeface="Lucida Console" pitchFamily="49" charset="0"/>
              </a:rPr>
              <a:t>	</a:t>
            </a:r>
            <a:endParaRPr lang="en-US" sz="1600" dirty="0" smtClean="0">
              <a:latin typeface="Lucida Console" pitchFamily="49" charset="0"/>
            </a:endParaRPr>
          </a:p>
          <a:p>
            <a:pPr lvl="1" algn="l" defTabSz="762000">
              <a:tabLst>
                <a:tab pos="228600" algn="l"/>
              </a:tabLst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</a:t>
            </a:r>
          </a:p>
          <a:p>
            <a:pPr lvl="1" algn="l" defTabSz="762000">
              <a:tabLst>
                <a:tab pos="228600" algn="l"/>
              </a:tabLst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</a:t>
            </a:r>
            <a:r>
              <a:rPr lang="en-US" sz="1600" dirty="0" err="1" smtClean="0">
                <a:latin typeface="Lucida Console" pitchFamily="49" charset="0"/>
              </a:rPr>
              <a:t>fIn.close</a:t>
            </a:r>
            <a:r>
              <a:rPr lang="en-US" sz="1600" dirty="0">
                <a:latin typeface="Lucida Console" pitchFamily="49" charset="0"/>
              </a:rPr>
              <a:t>();</a:t>
            </a:r>
          </a:p>
          <a:p>
            <a:pPr lvl="1" algn="l" defTabSz="762000">
              <a:tabLst>
                <a:tab pos="228600" algn="l"/>
              </a:tabLst>
            </a:pPr>
            <a:r>
              <a:rPr lang="en-US" sz="1600" dirty="0">
                <a:latin typeface="Lucida Console" pitchFamily="49" charset="0"/>
              </a:rPr>
              <a:t>} </a:t>
            </a:r>
          </a:p>
          <a:p>
            <a:pPr lvl="1" algn="l" defTabSz="762000">
              <a:tabLst>
                <a:tab pos="228600" algn="l"/>
              </a:tabLst>
            </a:pPr>
            <a:r>
              <a:rPr lang="en-US" sz="1600" dirty="0">
                <a:latin typeface="Lucida Console" pitchFamily="49" charset="0"/>
              </a:rPr>
              <a:t>catch(</a:t>
            </a:r>
            <a:r>
              <a:rPr lang="en-US" sz="1600" dirty="0" err="1">
                <a:latin typeface="Lucida Console" pitchFamily="49" charset="0"/>
              </a:rPr>
              <a:t>IOException</a:t>
            </a:r>
            <a:r>
              <a:rPr lang="en-US" sz="1600" dirty="0">
                <a:latin typeface="Lucida Console" pitchFamily="49" charset="0"/>
              </a:rPr>
              <a:t> e) {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	</a:t>
            </a:r>
            <a:r>
              <a:rPr lang="en-US" sz="1600" dirty="0" err="1">
                <a:latin typeface="Lucida Console" pitchFamily="49" charset="0"/>
              </a:rPr>
              <a:t>e.printStackTrace</a:t>
            </a:r>
            <a:r>
              <a:rPr lang="en-US" sz="1600" dirty="0">
                <a:latin typeface="Lucida Console" pitchFamily="49" charset="0"/>
              </a:rPr>
              <a:t>();</a:t>
            </a:r>
          </a:p>
          <a:p>
            <a:pPr lvl="1" algn="l" defTabSz="762000">
              <a:tabLst>
                <a:tab pos="228600" algn="l"/>
              </a:tabLst>
            </a:pPr>
            <a:r>
              <a:rPr lang="en-US" sz="16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86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8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8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48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4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48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48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48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48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48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48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483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483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848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848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48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848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848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8483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848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F21365D3-A996-4C3E-BD4E-3D1A4C9CFC7B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16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2: Read and Write to File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425" y="914400"/>
            <a:ext cx="8918575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Create a file ReadFileExample.java.</a:t>
            </a:r>
          </a:p>
          <a:p>
            <a:pPr eaLnBrk="1" hangingPunct="1"/>
            <a:r>
              <a:rPr lang="en-US" smtClean="0"/>
              <a:t>Take the code at slide 15 and put it in the Java file.</a:t>
            </a:r>
          </a:p>
          <a:p>
            <a:pPr eaLnBrk="1" hangingPunct="1"/>
            <a:r>
              <a:rPr lang="en-US" smtClean="0"/>
              <a:t>Add the necessary code to make it compiles.</a:t>
            </a:r>
          </a:p>
        </p:txBody>
      </p:sp>
    </p:spTree>
    <p:extLst>
      <p:ext uri="{BB962C8B-B14F-4D97-AF65-F5344CB8AC3E}">
        <p14:creationId xmlns:p14="http://schemas.microsoft.com/office/powerpoint/2010/main" val="41208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4D96BABE-556D-48EC-914F-44E056FE19CB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17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to a File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System.out is an instance of the class </a:t>
            </a:r>
            <a:r>
              <a:rPr lang="en-US" smtClean="0">
                <a:solidFill>
                  <a:schemeClr val="tx1"/>
                </a:solidFill>
              </a:rPr>
              <a:t>PrintStream</a:t>
            </a:r>
            <a:r>
              <a:rPr lang="en-US" smtClean="0"/>
              <a:t>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chemeClr val="tx1"/>
                </a:solidFill>
              </a:rPr>
              <a:t>PrintStream </a:t>
            </a:r>
            <a:r>
              <a:rPr lang="en-US" smtClean="0"/>
              <a:t>can be created with a </a:t>
            </a:r>
            <a:r>
              <a:rPr lang="en-US" smtClean="0">
                <a:solidFill>
                  <a:schemeClr val="tx1"/>
                </a:solidFill>
              </a:rPr>
              <a:t>FileOutputStream</a:t>
            </a:r>
            <a:r>
              <a:rPr lang="en-US" smtClean="0"/>
              <a:t> object for writing to a file.</a:t>
            </a:r>
          </a:p>
        </p:txBody>
      </p:sp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33550"/>
            <a:ext cx="4048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066925"/>
            <a:ext cx="40386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1041400" y="5319713"/>
            <a:ext cx="5148263" cy="255587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44041" name="Rectangle 7"/>
          <p:cNvSpPr>
            <a:spLocks noChangeArrowheads="1"/>
          </p:cNvSpPr>
          <p:nvPr/>
        </p:nvSpPr>
        <p:spPr bwMode="auto">
          <a:xfrm>
            <a:off x="1044575" y="4746625"/>
            <a:ext cx="5132388" cy="5778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44042" name="Text Box 8"/>
          <p:cNvSpPr txBox="1">
            <a:spLocks noChangeArrowheads="1"/>
          </p:cNvSpPr>
          <p:nvPr/>
        </p:nvSpPr>
        <p:spPr bwMode="auto">
          <a:xfrm>
            <a:off x="771525" y="3878263"/>
            <a:ext cx="8613480" cy="258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 dirty="0">
                <a:latin typeface="Lucida Console" pitchFamily="49" charset="0"/>
              </a:rPr>
              <a:t>try {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  </a:t>
            </a:r>
            <a:r>
              <a:rPr lang="en-US" b="0" dirty="0" err="1">
                <a:latin typeface="Lucida Console" pitchFamily="49" charset="0"/>
              </a:rPr>
              <a:t>PrintStream</a:t>
            </a:r>
            <a:r>
              <a:rPr lang="en-US" b="0" dirty="0">
                <a:latin typeface="Lucida Console" pitchFamily="49" charset="0"/>
              </a:rPr>
              <a:t> writer = new </a:t>
            </a:r>
            <a:r>
              <a:rPr lang="en-US" b="0" dirty="0" err="1">
                <a:latin typeface="Lucida Console" pitchFamily="49" charset="0"/>
              </a:rPr>
              <a:t>PrintStream</a:t>
            </a:r>
            <a:r>
              <a:rPr lang="en-US" b="0" dirty="0">
                <a:latin typeface="Lucida Console" pitchFamily="49" charset="0"/>
              </a:rPr>
              <a:t>(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      new </a:t>
            </a:r>
            <a:r>
              <a:rPr lang="en-US" b="0" dirty="0" err="1">
                <a:latin typeface="Lucida Console" pitchFamily="49" charset="0"/>
              </a:rPr>
              <a:t>FileOutputStream</a:t>
            </a:r>
            <a:r>
              <a:rPr lang="en-US" b="0" dirty="0">
                <a:latin typeface="Lucida Console" pitchFamily="49" charset="0"/>
              </a:rPr>
              <a:t>("c</a:t>
            </a:r>
            <a:r>
              <a:rPr lang="en-US" b="0" dirty="0" smtClean="0">
                <a:latin typeface="Lucida Console" pitchFamily="49" charset="0"/>
              </a:rPr>
              <a:t>:\\IS201\\test.txt</a:t>
            </a:r>
            <a:r>
              <a:rPr lang="en-US" b="0" dirty="0">
                <a:latin typeface="Lucida Console" pitchFamily="49" charset="0"/>
              </a:rPr>
              <a:t>", true));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  </a:t>
            </a:r>
            <a:r>
              <a:rPr lang="en-US" b="0" dirty="0" err="1">
                <a:latin typeface="Lucida Console" pitchFamily="49" charset="0"/>
              </a:rPr>
              <a:t>writer.println</a:t>
            </a:r>
            <a:r>
              <a:rPr lang="en-US" b="0" dirty="0">
                <a:latin typeface="Lucida Console" pitchFamily="49" charset="0"/>
              </a:rPr>
              <a:t>("Java with Passion");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  </a:t>
            </a:r>
            <a:r>
              <a:rPr lang="en-US" b="0" dirty="0" err="1">
                <a:latin typeface="Lucida Console" pitchFamily="49" charset="0"/>
              </a:rPr>
              <a:t>writer.println</a:t>
            </a:r>
            <a:r>
              <a:rPr lang="en-US" b="0" dirty="0">
                <a:latin typeface="Lucida Console" pitchFamily="49" charset="0"/>
              </a:rPr>
              <a:t>(1);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  </a:t>
            </a:r>
            <a:r>
              <a:rPr lang="en-US" b="0" dirty="0" err="1">
                <a:latin typeface="Lucida Console" pitchFamily="49" charset="0"/>
              </a:rPr>
              <a:t>writer.close</a:t>
            </a:r>
            <a:r>
              <a:rPr lang="en-US" b="0" dirty="0">
                <a:latin typeface="Lucida Console" pitchFamily="49" charset="0"/>
              </a:rPr>
              <a:t>();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} catch (</a:t>
            </a:r>
            <a:r>
              <a:rPr lang="en-US" b="0" dirty="0" err="1">
                <a:latin typeface="Lucida Console" pitchFamily="49" charset="0"/>
              </a:rPr>
              <a:t>IOException</a:t>
            </a:r>
            <a:r>
              <a:rPr lang="en-US" b="0" dirty="0">
                <a:latin typeface="Lucida Console" pitchFamily="49" charset="0"/>
              </a:rPr>
              <a:t> e) {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  </a:t>
            </a:r>
            <a:r>
              <a:rPr lang="en-US" b="0" dirty="0" err="1">
                <a:latin typeface="Lucida Console" pitchFamily="49" charset="0"/>
              </a:rPr>
              <a:t>e.printStackTrace</a:t>
            </a:r>
            <a:r>
              <a:rPr lang="en-US" b="0" dirty="0">
                <a:latin typeface="Lucida Console" pitchFamily="49" charset="0"/>
              </a:rPr>
              <a:t>();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}</a:t>
            </a:r>
          </a:p>
        </p:txBody>
      </p:sp>
      <p:sp>
        <p:nvSpPr>
          <p:cNvPr id="44043" name="AutoShape 9"/>
          <p:cNvSpPr>
            <a:spLocks/>
          </p:cNvSpPr>
          <p:nvPr/>
        </p:nvSpPr>
        <p:spPr bwMode="auto">
          <a:xfrm flipH="1">
            <a:off x="6596063" y="4800600"/>
            <a:ext cx="2354262" cy="838200"/>
          </a:xfrm>
          <a:prstGeom prst="accentBorderCallout2">
            <a:avLst>
              <a:gd name="adj1" fmla="val 13634"/>
              <a:gd name="adj2" fmla="val 103236"/>
              <a:gd name="adj3" fmla="val 13634"/>
              <a:gd name="adj4" fmla="val 107954"/>
              <a:gd name="adj5" fmla="val 46588"/>
              <a:gd name="adj6" fmla="val 117731"/>
            </a:avLst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400" b="0">
                <a:latin typeface="Tahoma" pitchFamily="34" charset="0"/>
              </a:rPr>
              <a:t>You can use the methods print() and println() when writing to the file.</a:t>
            </a:r>
          </a:p>
        </p:txBody>
      </p:sp>
      <p:sp>
        <p:nvSpPr>
          <p:cNvPr id="44044" name="AutoShape 10"/>
          <p:cNvSpPr>
            <a:spLocks/>
          </p:cNvSpPr>
          <p:nvPr/>
        </p:nvSpPr>
        <p:spPr bwMode="auto">
          <a:xfrm flipH="1">
            <a:off x="4402138" y="6072188"/>
            <a:ext cx="2354262" cy="485775"/>
          </a:xfrm>
          <a:prstGeom prst="accentBorderCallout2">
            <a:avLst>
              <a:gd name="adj1" fmla="val 23528"/>
              <a:gd name="adj2" fmla="val 103236"/>
              <a:gd name="adj3" fmla="val 23528"/>
              <a:gd name="adj4" fmla="val 107009"/>
              <a:gd name="adj5" fmla="val -104579"/>
              <a:gd name="adj6" fmla="val 114699"/>
            </a:avLst>
          </a:prstGeom>
          <a:solidFill>
            <a:srgbClr val="CC99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400" b="0">
                <a:latin typeface="Tahoma" pitchFamily="34" charset="0"/>
              </a:rPr>
              <a:t>close() the stream so that all is written to the file.</a:t>
            </a:r>
          </a:p>
        </p:txBody>
      </p:sp>
      <p:pic>
        <p:nvPicPr>
          <p:cNvPr id="44045" name="Picture 11" descr="MCj040447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558925"/>
            <a:ext cx="24257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1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DE6DBA57-75F3-4BCE-88F8-218EA7C39624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18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5869" y="6661150"/>
            <a:ext cx="3657600" cy="152400"/>
          </a:xfrm>
        </p:spPr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to a File: Append vs Overwrite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Append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Overwrite</a:t>
            </a: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408318" y="1538288"/>
            <a:ext cx="6446138" cy="1816524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400" b="0" dirty="0">
                <a:latin typeface="Lucida Console" pitchFamily="49" charset="0"/>
              </a:rPr>
              <a:t>try {</a:t>
            </a:r>
          </a:p>
          <a:p>
            <a:pPr algn="l"/>
            <a:r>
              <a:rPr lang="en-US" sz="1400" b="0" dirty="0">
                <a:latin typeface="Lucida Console" pitchFamily="49" charset="0"/>
              </a:rPr>
              <a:t>  </a:t>
            </a:r>
            <a:r>
              <a:rPr lang="en-US" sz="1400" b="0" dirty="0" err="1">
                <a:latin typeface="Lucida Console" pitchFamily="49" charset="0"/>
              </a:rPr>
              <a:t>PrintStream</a:t>
            </a:r>
            <a:r>
              <a:rPr lang="en-US" sz="1400" b="0" dirty="0">
                <a:latin typeface="Lucida Console" pitchFamily="49" charset="0"/>
              </a:rPr>
              <a:t> writer = new </a:t>
            </a:r>
            <a:r>
              <a:rPr lang="en-US" sz="1400" b="0" dirty="0" err="1">
                <a:latin typeface="Lucida Console" pitchFamily="49" charset="0"/>
              </a:rPr>
              <a:t>PrintStream</a:t>
            </a:r>
            <a:r>
              <a:rPr lang="en-US" sz="1400" b="0" dirty="0">
                <a:latin typeface="Lucida Console" pitchFamily="49" charset="0"/>
              </a:rPr>
              <a:t>(</a:t>
            </a:r>
          </a:p>
          <a:p>
            <a:pPr algn="l"/>
            <a:r>
              <a:rPr lang="en-US" sz="1400" b="0" dirty="0">
                <a:latin typeface="Lucida Console" pitchFamily="49" charset="0"/>
              </a:rPr>
              <a:t>      new </a:t>
            </a:r>
            <a:r>
              <a:rPr lang="en-US" sz="1400" b="0" dirty="0" err="1">
                <a:latin typeface="Lucida Console" pitchFamily="49" charset="0"/>
              </a:rPr>
              <a:t>FileOutputStream</a:t>
            </a:r>
            <a:r>
              <a:rPr lang="en-US" sz="1400" b="0" dirty="0">
                <a:latin typeface="Lucida Console" pitchFamily="49" charset="0"/>
              </a:rPr>
              <a:t>("c</a:t>
            </a:r>
            <a:r>
              <a:rPr lang="en-US" sz="1400" b="0" dirty="0" smtClean="0">
                <a:latin typeface="Lucida Console" pitchFamily="49" charset="0"/>
              </a:rPr>
              <a:t>:\\IS201\\test.txt</a:t>
            </a:r>
            <a:r>
              <a:rPr lang="en-US" sz="1400" b="0" dirty="0">
                <a:latin typeface="Lucida Console" pitchFamily="49" charset="0"/>
              </a:rPr>
              <a:t>", </a:t>
            </a:r>
            <a:r>
              <a:rPr lang="en-US" sz="1400" dirty="0">
                <a:latin typeface="Lucida Console" pitchFamily="49" charset="0"/>
              </a:rPr>
              <a:t>true</a:t>
            </a:r>
            <a:r>
              <a:rPr lang="en-US" sz="1400" b="0" dirty="0">
                <a:latin typeface="Lucida Console" pitchFamily="49" charset="0"/>
              </a:rPr>
              <a:t>));</a:t>
            </a:r>
          </a:p>
          <a:p>
            <a:pPr algn="l"/>
            <a:r>
              <a:rPr lang="en-US" sz="1400" b="0" dirty="0">
                <a:latin typeface="Lucida Console" pitchFamily="49" charset="0"/>
              </a:rPr>
              <a:t>  </a:t>
            </a:r>
            <a:r>
              <a:rPr lang="en-US" sz="1400" b="0" dirty="0" err="1">
                <a:latin typeface="Lucida Console" pitchFamily="49" charset="0"/>
              </a:rPr>
              <a:t>writer.println</a:t>
            </a:r>
            <a:r>
              <a:rPr lang="en-US" sz="1400" b="0" dirty="0">
                <a:latin typeface="Lucida Console" pitchFamily="49" charset="0"/>
              </a:rPr>
              <a:t>(2);</a:t>
            </a:r>
          </a:p>
          <a:p>
            <a:pPr algn="l"/>
            <a:r>
              <a:rPr lang="en-US" sz="1400" b="0" dirty="0">
                <a:latin typeface="Lucida Console" pitchFamily="49" charset="0"/>
              </a:rPr>
              <a:t>  </a:t>
            </a:r>
            <a:r>
              <a:rPr lang="en-US" sz="1400" b="0" dirty="0" err="1">
                <a:latin typeface="Lucida Console" pitchFamily="49" charset="0"/>
              </a:rPr>
              <a:t>writer.close</a:t>
            </a:r>
            <a:r>
              <a:rPr lang="en-US" sz="1400" b="0" dirty="0">
                <a:latin typeface="Lucida Console" pitchFamily="49" charset="0"/>
              </a:rPr>
              <a:t>();</a:t>
            </a:r>
          </a:p>
          <a:p>
            <a:pPr algn="l"/>
            <a:r>
              <a:rPr lang="en-US" sz="1400" b="0" dirty="0">
                <a:latin typeface="Lucida Console" pitchFamily="49" charset="0"/>
              </a:rPr>
              <a:t>} catch (</a:t>
            </a:r>
            <a:r>
              <a:rPr lang="en-US" sz="1400" b="0" dirty="0" err="1">
                <a:latin typeface="Lucida Console" pitchFamily="49" charset="0"/>
              </a:rPr>
              <a:t>IOException</a:t>
            </a:r>
            <a:r>
              <a:rPr lang="en-US" sz="1400" b="0" dirty="0">
                <a:latin typeface="Lucida Console" pitchFamily="49" charset="0"/>
              </a:rPr>
              <a:t> e) {</a:t>
            </a:r>
          </a:p>
          <a:p>
            <a:pPr algn="l"/>
            <a:r>
              <a:rPr lang="en-US" sz="1400" b="0" dirty="0">
                <a:latin typeface="Lucida Console" pitchFamily="49" charset="0"/>
              </a:rPr>
              <a:t>  </a:t>
            </a:r>
            <a:r>
              <a:rPr lang="en-US" sz="1400" b="0" dirty="0" err="1">
                <a:latin typeface="Lucida Console" pitchFamily="49" charset="0"/>
              </a:rPr>
              <a:t>e.printStackTrace</a:t>
            </a:r>
            <a:r>
              <a:rPr lang="en-US" sz="1400" b="0" dirty="0">
                <a:latin typeface="Lucida Console" pitchFamily="49" charset="0"/>
              </a:rPr>
              <a:t>();</a:t>
            </a:r>
          </a:p>
          <a:p>
            <a:pPr algn="l"/>
            <a:r>
              <a:rPr lang="en-US" sz="1400" b="0" dirty="0">
                <a:latin typeface="Lucida Console" pitchFamily="49" charset="0"/>
              </a:rPr>
              <a:t>}</a:t>
            </a: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7177088" y="1379538"/>
            <a:ext cx="1577975" cy="9286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pPr algn="l" defTabSz="762000">
              <a:tabLst>
                <a:tab pos="228600" algn="l"/>
              </a:tabLst>
            </a:pPr>
            <a:r>
              <a:rPr lang="en-US">
                <a:latin typeface="Lucida Console" pitchFamily="49" charset="0"/>
              </a:rPr>
              <a:t>- Before –</a:t>
            </a:r>
          </a:p>
          <a:p>
            <a:pPr algn="l" defTabSz="762000">
              <a:tabLst>
                <a:tab pos="228600" algn="l"/>
              </a:tabLst>
            </a:pPr>
            <a:r>
              <a:rPr lang="en-US" b="0">
                <a:latin typeface="Lucida Console" pitchFamily="49" charset="0"/>
              </a:rPr>
              <a:t>1</a:t>
            </a:r>
          </a:p>
          <a:p>
            <a:pPr algn="l" defTabSz="762000">
              <a:tabLst>
                <a:tab pos="228600" algn="l"/>
              </a:tabLst>
            </a:pPr>
            <a:endParaRPr lang="en-US" b="0">
              <a:latin typeface="Lucida Console" pitchFamily="49" charset="0"/>
            </a:endParaRPr>
          </a:p>
        </p:txBody>
      </p:sp>
      <p:sp>
        <p:nvSpPr>
          <p:cNvPr id="45064" name="Rectangle 6"/>
          <p:cNvSpPr>
            <a:spLocks noChangeArrowheads="1"/>
          </p:cNvSpPr>
          <p:nvPr/>
        </p:nvSpPr>
        <p:spPr bwMode="auto">
          <a:xfrm>
            <a:off x="7186613" y="2528888"/>
            <a:ext cx="1565275" cy="9286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algn="l" defTabSz="762000">
              <a:tabLst>
                <a:tab pos="228600" algn="l"/>
              </a:tabLst>
            </a:pPr>
            <a:r>
              <a:rPr lang="en-US">
                <a:latin typeface="Lucida Console" pitchFamily="49" charset="0"/>
              </a:rPr>
              <a:t>- After –</a:t>
            </a:r>
          </a:p>
          <a:p>
            <a:pPr algn="l" defTabSz="762000">
              <a:tabLst>
                <a:tab pos="228600" algn="l"/>
              </a:tabLst>
            </a:pPr>
            <a:r>
              <a:rPr lang="en-US" b="0">
                <a:latin typeface="Lucida Console" pitchFamily="49" charset="0"/>
              </a:rPr>
              <a:t>1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2</a:t>
            </a:r>
          </a:p>
        </p:txBody>
      </p:sp>
      <p:sp>
        <p:nvSpPr>
          <p:cNvPr id="45065" name="Text Box 7"/>
          <p:cNvSpPr txBox="1">
            <a:spLocks noChangeArrowheads="1"/>
          </p:cNvSpPr>
          <p:nvPr/>
        </p:nvSpPr>
        <p:spPr bwMode="auto">
          <a:xfrm>
            <a:off x="408318" y="4089400"/>
            <a:ext cx="6446137" cy="1816524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400" b="0" dirty="0">
                <a:latin typeface="Lucida Console" pitchFamily="49" charset="0"/>
              </a:rPr>
              <a:t>try {</a:t>
            </a:r>
          </a:p>
          <a:p>
            <a:pPr algn="l"/>
            <a:r>
              <a:rPr lang="en-US" sz="1400" b="0" dirty="0">
                <a:latin typeface="Lucida Console" pitchFamily="49" charset="0"/>
              </a:rPr>
              <a:t>  </a:t>
            </a:r>
            <a:r>
              <a:rPr lang="en-US" sz="1400" b="0" dirty="0" err="1">
                <a:latin typeface="Lucida Console" pitchFamily="49" charset="0"/>
              </a:rPr>
              <a:t>PrintStream</a:t>
            </a:r>
            <a:r>
              <a:rPr lang="en-US" sz="1400" b="0" dirty="0">
                <a:latin typeface="Lucida Console" pitchFamily="49" charset="0"/>
              </a:rPr>
              <a:t> writer = new </a:t>
            </a:r>
            <a:r>
              <a:rPr lang="en-US" sz="1400" b="0" dirty="0" err="1">
                <a:latin typeface="Lucida Console" pitchFamily="49" charset="0"/>
              </a:rPr>
              <a:t>PrintStream</a:t>
            </a:r>
            <a:r>
              <a:rPr lang="en-US" sz="1400" b="0" dirty="0">
                <a:latin typeface="Lucida Console" pitchFamily="49" charset="0"/>
              </a:rPr>
              <a:t>(</a:t>
            </a:r>
          </a:p>
          <a:p>
            <a:pPr algn="l"/>
            <a:r>
              <a:rPr lang="en-US" sz="1400" b="0" dirty="0">
                <a:latin typeface="Lucida Console" pitchFamily="49" charset="0"/>
              </a:rPr>
              <a:t>      new </a:t>
            </a:r>
            <a:r>
              <a:rPr lang="en-US" sz="1400" b="0" dirty="0" err="1">
                <a:latin typeface="Lucida Console" pitchFamily="49" charset="0"/>
              </a:rPr>
              <a:t>FileOutputStream</a:t>
            </a:r>
            <a:r>
              <a:rPr lang="en-US" sz="1400" b="0" dirty="0">
                <a:latin typeface="Lucida Console" pitchFamily="49" charset="0"/>
              </a:rPr>
              <a:t>("c</a:t>
            </a:r>
            <a:r>
              <a:rPr lang="en-US" sz="1400" b="0" dirty="0" smtClean="0">
                <a:latin typeface="Lucida Console" pitchFamily="49" charset="0"/>
              </a:rPr>
              <a:t>:\\IS201\\test.txt</a:t>
            </a:r>
            <a:r>
              <a:rPr lang="en-US" sz="1400" b="0" dirty="0">
                <a:latin typeface="Lucida Console" pitchFamily="49" charset="0"/>
              </a:rPr>
              <a:t>", </a:t>
            </a:r>
            <a:r>
              <a:rPr lang="en-US" sz="1400" dirty="0">
                <a:latin typeface="Lucida Console" pitchFamily="49" charset="0"/>
              </a:rPr>
              <a:t>false</a:t>
            </a:r>
            <a:r>
              <a:rPr lang="en-US" sz="1400" b="0" dirty="0">
                <a:latin typeface="Lucida Console" pitchFamily="49" charset="0"/>
              </a:rPr>
              <a:t>));</a:t>
            </a:r>
          </a:p>
          <a:p>
            <a:pPr algn="l"/>
            <a:r>
              <a:rPr lang="en-US" sz="1400" b="0" dirty="0">
                <a:latin typeface="Lucida Console" pitchFamily="49" charset="0"/>
              </a:rPr>
              <a:t>  </a:t>
            </a:r>
            <a:r>
              <a:rPr lang="en-US" sz="1400" b="0" dirty="0" err="1">
                <a:latin typeface="Lucida Console" pitchFamily="49" charset="0"/>
              </a:rPr>
              <a:t>writer.println</a:t>
            </a:r>
            <a:r>
              <a:rPr lang="en-US" sz="1400" b="0" dirty="0">
                <a:latin typeface="Lucida Console" pitchFamily="49" charset="0"/>
              </a:rPr>
              <a:t>(2);</a:t>
            </a:r>
          </a:p>
          <a:p>
            <a:pPr algn="l"/>
            <a:r>
              <a:rPr lang="en-US" sz="1400" b="0" dirty="0">
                <a:latin typeface="Lucida Console" pitchFamily="49" charset="0"/>
              </a:rPr>
              <a:t>  </a:t>
            </a:r>
            <a:r>
              <a:rPr lang="en-US" sz="1400" b="0" dirty="0" err="1">
                <a:latin typeface="Lucida Console" pitchFamily="49" charset="0"/>
              </a:rPr>
              <a:t>writer.close</a:t>
            </a:r>
            <a:r>
              <a:rPr lang="en-US" sz="1400" b="0" dirty="0">
                <a:latin typeface="Lucida Console" pitchFamily="49" charset="0"/>
              </a:rPr>
              <a:t>();</a:t>
            </a:r>
          </a:p>
          <a:p>
            <a:pPr algn="l"/>
            <a:r>
              <a:rPr lang="en-US" sz="1400" b="0" dirty="0">
                <a:latin typeface="Lucida Console" pitchFamily="49" charset="0"/>
              </a:rPr>
              <a:t>} catch (</a:t>
            </a:r>
            <a:r>
              <a:rPr lang="en-US" sz="1400" b="0" dirty="0" err="1">
                <a:latin typeface="Lucida Console" pitchFamily="49" charset="0"/>
              </a:rPr>
              <a:t>IOException</a:t>
            </a:r>
            <a:r>
              <a:rPr lang="en-US" sz="1400" b="0" dirty="0">
                <a:latin typeface="Lucida Console" pitchFamily="49" charset="0"/>
              </a:rPr>
              <a:t> e) {</a:t>
            </a:r>
          </a:p>
          <a:p>
            <a:pPr algn="l"/>
            <a:r>
              <a:rPr lang="en-US" sz="1400" b="0" dirty="0">
                <a:latin typeface="Lucida Console" pitchFamily="49" charset="0"/>
              </a:rPr>
              <a:t>  </a:t>
            </a:r>
            <a:r>
              <a:rPr lang="en-US" sz="1400" b="0" dirty="0" err="1">
                <a:latin typeface="Lucida Console" pitchFamily="49" charset="0"/>
              </a:rPr>
              <a:t>e.printStackTrace</a:t>
            </a:r>
            <a:r>
              <a:rPr lang="en-US" sz="1400" b="0" dirty="0">
                <a:latin typeface="Lucida Console" pitchFamily="49" charset="0"/>
              </a:rPr>
              <a:t>();</a:t>
            </a:r>
          </a:p>
          <a:p>
            <a:pPr algn="l"/>
            <a:r>
              <a:rPr lang="en-US" sz="1400" b="0" dirty="0">
                <a:latin typeface="Lucida Console" pitchFamily="49" charset="0"/>
              </a:rPr>
              <a:t>}</a:t>
            </a:r>
          </a:p>
        </p:txBody>
      </p:sp>
      <p:sp>
        <p:nvSpPr>
          <p:cNvPr id="45066" name="Rectangle 8"/>
          <p:cNvSpPr>
            <a:spLocks noChangeArrowheads="1"/>
          </p:cNvSpPr>
          <p:nvPr/>
        </p:nvSpPr>
        <p:spPr bwMode="auto">
          <a:xfrm>
            <a:off x="7192963" y="4133850"/>
            <a:ext cx="1577975" cy="6540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pPr algn="l" defTabSz="762000">
              <a:tabLst>
                <a:tab pos="228600" algn="l"/>
              </a:tabLst>
            </a:pPr>
            <a:r>
              <a:rPr lang="en-US">
                <a:latin typeface="Lucida Console" pitchFamily="49" charset="0"/>
              </a:rPr>
              <a:t>- Before –</a:t>
            </a:r>
          </a:p>
          <a:p>
            <a:pPr algn="l" defTabSz="762000">
              <a:tabLst>
                <a:tab pos="228600" algn="l"/>
              </a:tabLst>
            </a:pPr>
            <a:r>
              <a:rPr lang="en-US" b="0">
                <a:latin typeface="Lucida Console" pitchFamily="49" charset="0"/>
              </a:rPr>
              <a:t>1</a:t>
            </a:r>
          </a:p>
        </p:txBody>
      </p:sp>
      <p:sp>
        <p:nvSpPr>
          <p:cNvPr id="45067" name="Rectangle 9"/>
          <p:cNvSpPr>
            <a:spLocks noChangeArrowheads="1"/>
          </p:cNvSpPr>
          <p:nvPr/>
        </p:nvSpPr>
        <p:spPr bwMode="auto">
          <a:xfrm>
            <a:off x="7186613" y="5191125"/>
            <a:ext cx="1565275" cy="6540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algn="l" defTabSz="762000">
              <a:tabLst>
                <a:tab pos="228600" algn="l"/>
              </a:tabLst>
            </a:pPr>
            <a:r>
              <a:rPr lang="en-US">
                <a:latin typeface="Lucida Console" pitchFamily="49" charset="0"/>
              </a:rPr>
              <a:t>- After –</a:t>
            </a:r>
          </a:p>
          <a:p>
            <a:pPr algn="l" defTabSz="762000">
              <a:tabLst>
                <a:tab pos="228600" algn="l"/>
              </a:tabLst>
            </a:pPr>
            <a:r>
              <a:rPr lang="en-US" b="0">
                <a:latin typeface="Lucida Console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59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4CEBB844-8CD4-461C-BE1A-DB2BBFBDA5DB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19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3: Read and Write to File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425" y="914400"/>
            <a:ext cx="8918575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Create a file WriteFileExample.java.</a:t>
            </a:r>
          </a:p>
          <a:p>
            <a:pPr eaLnBrk="1" hangingPunct="1"/>
            <a:r>
              <a:rPr lang="en-US" smtClean="0"/>
              <a:t>Take the code at slide 17 and put it in the Java file.</a:t>
            </a:r>
          </a:p>
          <a:p>
            <a:pPr eaLnBrk="1" hangingPunct="1"/>
            <a:r>
              <a:rPr lang="en-US" smtClean="0"/>
              <a:t>Add the necessary code to make it compiles.</a:t>
            </a:r>
          </a:p>
        </p:txBody>
      </p:sp>
    </p:spTree>
    <p:extLst>
      <p:ext uri="{BB962C8B-B14F-4D97-AF65-F5344CB8AC3E}">
        <p14:creationId xmlns:p14="http://schemas.microsoft.com/office/powerpoint/2010/main" val="4274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A60DC3CE-F362-447B-B0A7-DD52AD46FEAA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2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</a:t>
            </a:r>
          </a:p>
          <a:p>
            <a:pPr lvl="1" eaLnBrk="1" hangingPunct="1"/>
            <a:r>
              <a:rPr lang="en-US" dirty="0" smtClean="0"/>
              <a:t>To learn about file and exception handling</a:t>
            </a:r>
          </a:p>
          <a:p>
            <a:pPr eaLnBrk="1" hangingPunct="1"/>
            <a:r>
              <a:rPr lang="en-US" dirty="0" smtClean="0"/>
              <a:t>Content</a:t>
            </a:r>
          </a:p>
          <a:p>
            <a:pPr lvl="1" eaLnBrk="1" hangingPunct="1"/>
            <a:r>
              <a:rPr lang="en-US" dirty="0" smtClean="0"/>
              <a:t>File handling</a:t>
            </a:r>
          </a:p>
          <a:p>
            <a:pPr lvl="1" eaLnBrk="1" hangingPunct="1"/>
            <a:r>
              <a:rPr lang="en-US" dirty="0" smtClean="0"/>
              <a:t>Exception handling</a:t>
            </a:r>
          </a:p>
          <a:p>
            <a:pPr eaLnBrk="1" hangingPunct="1"/>
            <a:r>
              <a:rPr lang="en-US" dirty="0" smtClean="0"/>
              <a:t>After this module, you should be able to</a:t>
            </a:r>
          </a:p>
          <a:p>
            <a:pPr lvl="1" eaLnBrk="1" hangingPunct="1"/>
            <a:r>
              <a:rPr lang="en-US" dirty="0" smtClean="0"/>
              <a:t>Use text files as a persistent storage</a:t>
            </a:r>
          </a:p>
          <a:p>
            <a:pPr lvl="1" eaLnBrk="1" hangingPunct="1"/>
            <a:r>
              <a:rPr lang="en-US" dirty="0" smtClean="0"/>
              <a:t>Incorporate exception mechanisms when coding </a:t>
            </a:r>
          </a:p>
        </p:txBody>
      </p:sp>
      <p:pic>
        <p:nvPicPr>
          <p:cNvPr id="29702" name="Picture 4" descr="j025666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517" y="1976652"/>
            <a:ext cx="17192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4EFC593E-3EB5-4B07-814E-95B086398FDA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20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4: Read and Write to File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425" y="914400"/>
            <a:ext cx="8918575" cy="5562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Open ex4 folder in this week’s resource file. Take a look at IODemo.java.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Complete the method readEntriesFromFile (String datafile).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Read every lines from the datafile.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Return an ArrayList&lt;String&gt; object containing the content of the input datafile.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Complete the method writeAnEntryToFile(String dataFile, String header, String entry, boolean append)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Accepts a datafile to write to, a header string, a String entry and a boolean variable append.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If append is true: Appends </a:t>
            </a:r>
            <a:r>
              <a:rPr lang="en-US" sz="2200" i="1" smtClean="0"/>
              <a:t>entry </a:t>
            </a:r>
            <a:r>
              <a:rPr lang="en-US" sz="2200" smtClean="0"/>
              <a:t>to datafile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Otherwise: Overwrites old content in datafile and writes </a:t>
            </a:r>
            <a:r>
              <a:rPr lang="en-US" sz="2200" i="1" smtClean="0"/>
              <a:t>header </a:t>
            </a:r>
            <a:r>
              <a:rPr lang="en-US" sz="2200" smtClean="0"/>
              <a:t>&amp; </a:t>
            </a:r>
            <a:r>
              <a:rPr lang="en-US" sz="2200" i="1" smtClean="0"/>
              <a:t>entry</a:t>
            </a:r>
            <a:r>
              <a:rPr lang="en-US" sz="2200" smtClean="0"/>
              <a:t>	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4988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CD6319DC-230A-4A7F-B4F1-4DF7EBBF9593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21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454025" y="271463"/>
            <a:ext cx="8426450" cy="646112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600" b="0">
                <a:latin typeface="Lucida Console" pitchFamily="49" charset="0"/>
              </a:rPr>
              <a:t>C:\IS201\wk4&gt;java IODemoTest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Reading from: ./data/rank.csv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** Entry: 1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Rank: novice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Experience required: 0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Plot of land managed: 5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Experience per plot of land: 0.0</a:t>
            </a:r>
          </a:p>
          <a:p>
            <a:pPr algn="l"/>
            <a:endParaRPr lang="en-US" sz="1600" b="0">
              <a:latin typeface="Lucida Console" pitchFamily="49" charset="0"/>
            </a:endParaRPr>
          </a:p>
          <a:p>
            <a:pPr algn="l"/>
            <a:r>
              <a:rPr lang="en-US" sz="1600" b="0">
                <a:latin typeface="Lucida Console" pitchFamily="49" charset="0"/>
              </a:rPr>
              <a:t>Writing to: ./data/rank.csv with append option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** Entry: 1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Rank: novice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Experience required: 0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Plot of land managed: 5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Experience per plot of land: 0.0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** Entry: 2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Rank: expert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Experience required: 2000000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Plot of land managed: 20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Experience per plot of land: 100000.0</a:t>
            </a:r>
          </a:p>
          <a:p>
            <a:pPr algn="l"/>
            <a:endParaRPr lang="en-US" sz="1600" b="0">
              <a:latin typeface="Lucida Console" pitchFamily="49" charset="0"/>
            </a:endParaRPr>
          </a:p>
          <a:p>
            <a:pPr algn="l"/>
            <a:r>
              <a:rPr lang="en-US" sz="1600" b="0">
                <a:latin typeface="Lucida Console" pitchFamily="49" charset="0"/>
              </a:rPr>
              <a:t>Writing to: ./data/rank.csv with overwrite option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** Entry: 1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Rank: novice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Experience required: 0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Plot of land managed: 5</a:t>
            </a:r>
          </a:p>
          <a:p>
            <a:pPr algn="l"/>
            <a:r>
              <a:rPr lang="en-US" sz="1600" b="0">
                <a:latin typeface="Lucida Console" pitchFamily="49" charset="0"/>
              </a:rPr>
              <a:t>Experience per plot of land: 0.0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title"/>
          </p:nvPr>
        </p:nvSpPr>
        <p:spPr>
          <a:xfrm>
            <a:off x="6126163" y="519113"/>
            <a:ext cx="2452687" cy="1050925"/>
          </a:xfrm>
        </p:spPr>
        <p:txBody>
          <a:bodyPr/>
          <a:lstStyle/>
          <a:p>
            <a:pPr eaLnBrk="1" hangingPunct="1"/>
            <a:r>
              <a:rPr lang="en-US" sz="2800" smtClean="0"/>
              <a:t>Expected</a:t>
            </a:r>
            <a:br>
              <a:rPr lang="en-US" sz="2800" smtClean="0"/>
            </a:br>
            <a:r>
              <a:rPr lang="en-US" sz="2800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081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C9510DE4-9262-401D-8ACC-75E4B4AB474E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22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50180" name="Rectangle 13"/>
          <p:cNvSpPr>
            <a:spLocks noChangeArrowheads="1"/>
          </p:cNvSpPr>
          <p:nvPr/>
        </p:nvSpPr>
        <p:spPr bwMode="auto">
          <a:xfrm>
            <a:off x="1069975" y="4983163"/>
            <a:ext cx="1425575" cy="39846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0181" name="Rectangle 12"/>
          <p:cNvSpPr>
            <a:spLocks noChangeArrowheads="1"/>
          </p:cNvSpPr>
          <p:nvPr/>
        </p:nvSpPr>
        <p:spPr bwMode="auto">
          <a:xfrm>
            <a:off x="2481263" y="4602163"/>
            <a:ext cx="2416175" cy="3841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0182" name="Rectangle 11"/>
          <p:cNvSpPr>
            <a:spLocks noChangeArrowheads="1"/>
          </p:cNvSpPr>
          <p:nvPr/>
        </p:nvSpPr>
        <p:spPr bwMode="auto">
          <a:xfrm>
            <a:off x="4979988" y="4603750"/>
            <a:ext cx="1735137" cy="384175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0183" name="Rectangle 5"/>
          <p:cNvSpPr>
            <a:spLocks noChangeArrowheads="1"/>
          </p:cNvSpPr>
          <p:nvPr/>
        </p:nvSpPr>
        <p:spPr bwMode="auto">
          <a:xfrm>
            <a:off x="1076325" y="4200525"/>
            <a:ext cx="1362075" cy="4302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01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Exception Handling</a:t>
            </a:r>
            <a:br>
              <a:rPr lang="en-US" sz="2800" smtClean="0"/>
            </a:br>
            <a:r>
              <a:rPr lang="en-US" sz="1200" smtClean="0">
                <a:solidFill>
                  <a:schemeClr val="tx1"/>
                </a:solidFill>
              </a:rPr>
              <a:t>Java 5.0 Program Design P554 | Java Program Design P554</a:t>
            </a:r>
          </a:p>
        </p:txBody>
      </p:sp>
      <p:sp>
        <p:nvSpPr>
          <p:cNvPr id="501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smtClean="0">
                <a:solidFill>
                  <a:schemeClr val="tx1"/>
                </a:solidFill>
              </a:rPr>
              <a:t>exception </a:t>
            </a:r>
            <a:r>
              <a:rPr lang="en-US" smtClean="0"/>
              <a:t>is an abnormal event that occurs during program execution.</a:t>
            </a:r>
          </a:p>
          <a:p>
            <a:pPr eaLnBrk="1" hangingPunct="1"/>
            <a:endParaRPr lang="en-US" smtClean="0"/>
          </a:p>
        </p:txBody>
      </p:sp>
      <p:sp>
        <p:nvSpPr>
          <p:cNvPr id="50186" name="Text Box 4"/>
          <p:cNvSpPr txBox="1">
            <a:spLocks noChangeArrowheads="1"/>
          </p:cNvSpPr>
          <p:nvPr/>
        </p:nvSpPr>
        <p:spPr bwMode="auto">
          <a:xfrm>
            <a:off x="735013" y="3822700"/>
            <a:ext cx="6884987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2400" b="0">
                <a:latin typeface="Lucida Console" pitchFamily="49" charset="0"/>
              </a:rPr>
              <a:t>try {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  Action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} catch (ExceptionType parameter) {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  Handler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}</a:t>
            </a:r>
          </a:p>
        </p:txBody>
      </p:sp>
      <p:sp>
        <p:nvSpPr>
          <p:cNvPr id="50187" name="AutoShape 6"/>
          <p:cNvSpPr>
            <a:spLocks/>
          </p:cNvSpPr>
          <p:nvPr/>
        </p:nvSpPr>
        <p:spPr bwMode="auto">
          <a:xfrm>
            <a:off x="2641600" y="5602288"/>
            <a:ext cx="3244850" cy="609600"/>
          </a:xfrm>
          <a:prstGeom prst="accentBorderCallout2">
            <a:avLst>
              <a:gd name="adj1" fmla="val 18750"/>
              <a:gd name="adj2" fmla="val -2347"/>
              <a:gd name="adj3" fmla="val 18750"/>
              <a:gd name="adj4" fmla="val -13796"/>
              <a:gd name="adj5" fmla="val -37241"/>
              <a:gd name="adj6" fmla="val -25292"/>
            </a:avLst>
          </a:prstGeom>
          <a:solidFill>
            <a:srgbClr val="CCFF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400" b="0">
                <a:latin typeface="Tahoma" pitchFamily="34" charset="0"/>
              </a:rPr>
              <a:t>Block of code that handles the caught exception</a:t>
            </a:r>
          </a:p>
        </p:txBody>
      </p:sp>
      <p:sp>
        <p:nvSpPr>
          <p:cNvPr id="50188" name="AutoShape 10"/>
          <p:cNvSpPr>
            <a:spLocks/>
          </p:cNvSpPr>
          <p:nvPr/>
        </p:nvSpPr>
        <p:spPr bwMode="auto">
          <a:xfrm>
            <a:off x="3524250" y="1943100"/>
            <a:ext cx="3011488" cy="609600"/>
          </a:xfrm>
          <a:prstGeom prst="accentBorderCallout2">
            <a:avLst>
              <a:gd name="adj1" fmla="val 18750"/>
              <a:gd name="adj2" fmla="val -2532"/>
              <a:gd name="adj3" fmla="val 18750"/>
              <a:gd name="adj4" fmla="val -27306"/>
              <a:gd name="adj5" fmla="val 370051"/>
              <a:gd name="adj6" fmla="val -52977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400" b="0">
                <a:latin typeface="Tahoma" pitchFamily="34" charset="0"/>
              </a:rPr>
              <a:t>Block of code that can generate an exception of type Exception Type</a:t>
            </a:r>
          </a:p>
        </p:txBody>
      </p:sp>
      <p:sp>
        <p:nvSpPr>
          <p:cNvPr id="50189" name="AutoShape 14"/>
          <p:cNvSpPr>
            <a:spLocks/>
          </p:cNvSpPr>
          <p:nvPr/>
        </p:nvSpPr>
        <p:spPr bwMode="auto">
          <a:xfrm>
            <a:off x="4159250" y="2733675"/>
            <a:ext cx="2717800" cy="485775"/>
          </a:xfrm>
          <a:prstGeom prst="accentBorderCallout2">
            <a:avLst>
              <a:gd name="adj1" fmla="val 23528"/>
              <a:gd name="adj2" fmla="val -2806"/>
              <a:gd name="adj3" fmla="val 23528"/>
              <a:gd name="adj4" fmla="val -15889"/>
              <a:gd name="adj5" fmla="val 375491"/>
              <a:gd name="adj6" fmla="val -29556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400" b="0">
                <a:latin typeface="Tahoma" pitchFamily="34" charset="0"/>
              </a:rPr>
              <a:t>Type of exception to be caught</a:t>
            </a:r>
          </a:p>
        </p:txBody>
      </p:sp>
      <p:sp>
        <p:nvSpPr>
          <p:cNvPr id="50190" name="AutoShape 15"/>
          <p:cNvSpPr>
            <a:spLocks/>
          </p:cNvSpPr>
          <p:nvPr/>
        </p:nvSpPr>
        <p:spPr bwMode="auto">
          <a:xfrm>
            <a:off x="5789613" y="3571875"/>
            <a:ext cx="2919412" cy="781050"/>
          </a:xfrm>
          <a:prstGeom prst="accentBorderCallout2">
            <a:avLst>
              <a:gd name="adj1" fmla="val 14634"/>
              <a:gd name="adj2" fmla="val -2611"/>
              <a:gd name="adj3" fmla="val 14634"/>
              <a:gd name="adj4" fmla="val -11255"/>
              <a:gd name="adj5" fmla="val 129880"/>
              <a:gd name="adj6" fmla="val -20120"/>
            </a:avLst>
          </a:prstGeom>
          <a:solidFill>
            <a:srgbClr val="CC99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400" b="0">
                <a:latin typeface="Tahoma" pitchFamily="34" charset="0"/>
              </a:rPr>
              <a:t>If an ExceptionType is generated, then Parameter is initialized with exception information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FA348A14-6979-4282-B11F-2993BB37D888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23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Errors - 1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Attempts to use null in a case where an object is required.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738188" y="1941513"/>
            <a:ext cx="7673975" cy="161766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public class ErrorDemo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public static void main(String[] args)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String s = null;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System.out.println(s.length());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}</a:t>
            </a:r>
          </a:p>
        </p:txBody>
      </p:sp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1185863" y="3429000"/>
            <a:ext cx="7673975" cy="1058863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C:\is201&gt;java ErrorDemo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Exception in thread "main" java.lang.NullPointerException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  at ErrorDemo.main(ErrorDemo.java:4)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429BF464-5871-4795-950F-CAE932606C73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24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Errors - 2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index used for is either negative or greater or equal to the size of the string.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738188" y="1941513"/>
            <a:ext cx="7673975" cy="161766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public class ErrorDemo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public static void main(String[] args)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String s = "abc";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System.out.println(s.charAt(3));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}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1682750" y="3275013"/>
            <a:ext cx="6980238" cy="1058862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200" b="0">
                <a:latin typeface="Lucida Console" pitchFamily="49" charset="0"/>
              </a:rPr>
              <a:t>C:\is201&gt;java ErrorDemo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200" b="0">
                <a:latin typeface="Lucida Console" pitchFamily="49" charset="0"/>
              </a:rPr>
              <a:t>Exception in thread "main" 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200" b="0">
                <a:latin typeface="Lucida Console" pitchFamily="49" charset="0"/>
              </a:rPr>
              <a:t>  java.lang.StringIndexOutOfBoundsException: String index out of range: 3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200" b="0">
                <a:latin typeface="Lucida Console" pitchFamily="49" charset="0"/>
              </a:rPr>
              <a:t>        at java.lang.String.charAt(Unknown Source)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200" b="0">
                <a:latin typeface="Lucida Console" pitchFamily="49" charset="0"/>
              </a:rPr>
              <a:t>        at ErrorDemo.main(ErrorDemo.java:4)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2D668AF9-5D9C-40EF-A6FF-A3FA5C0C8585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25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Errors - 3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 to divide a number by 0.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738188" y="1646238"/>
            <a:ext cx="7673975" cy="19431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public class ErrorDemo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public static void main(String[] args)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int a = 1;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int b = 0;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int c = a/b;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}</a:t>
            </a:r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1225550" y="3335338"/>
            <a:ext cx="7539038" cy="1058862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C:\is201&gt;java -cp . ErrorDemo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Exception in thread "main" java.lang.ArithmeticException: / by zero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    at ErrorDemo.main(ErrorDemo.java:5)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C8DF54AB-8C02-4777-B213-3A40571CC44E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26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Errors - 4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Scanner retrieves a token that does not match the pattern for the expected type.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722313" y="2027238"/>
            <a:ext cx="7673975" cy="20828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import java.util.*;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public class ErrorDemo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public static void main(String[] args)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>
                <a:latin typeface="Lucida Console" pitchFamily="49" charset="0"/>
              </a:rPr>
              <a:t>    </a:t>
            </a:r>
            <a:r>
              <a:rPr lang="en-US" sz="1600" b="0">
                <a:latin typeface="Lucida Console" pitchFamily="49" charset="0"/>
              </a:rPr>
              <a:t>Scanner sc = new Scanner(System.in);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System.out.println("Enter your age&gt; ");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System.out.println(sc.nextInt());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}</a:t>
            </a:r>
          </a:p>
        </p:txBody>
      </p:sp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1285875" y="3840163"/>
            <a:ext cx="7539038" cy="2081212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C:\is201&gt;java -cp . ErrorDemo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Enter your age&gt; q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Exception in thread "main" java.util.InputMismatchException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  at java.util.Scanner.throwFor(Unknown Source)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  at java.util.Scanner.next(Unknown Source)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  at java.util.Scanner.nextInt(Unknown Source)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  at java.util.Scanner.nextInt(Unknown Source)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  at ErrorDemo.main(ErrorDemo.java:6)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4B3F2DEC-4699-466E-A8BB-FA8381137390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27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Try-Catch Control Flow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787900" y="1177925"/>
            <a:ext cx="4029075" cy="4371975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- Exception –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try</a:t>
            </a:r>
            <a:r>
              <a:rPr lang="en-US" sz="2000" b="0">
                <a:latin typeface="Lucida Console" pitchFamily="49" charset="0"/>
              </a:rPr>
              <a:t> </a:t>
            </a:r>
            <a:r>
              <a:rPr lang="en-US" sz="2000">
                <a:latin typeface="Lucida Console" pitchFamily="49" charset="0"/>
              </a:rPr>
              <a:t>{</a:t>
            </a:r>
            <a:endParaRPr lang="en-US" sz="2000" b="0">
              <a:latin typeface="Lucida Console" pitchFamily="49" charset="0"/>
            </a:endParaRP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</a:t>
            </a: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&lt;statement-1&gt;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	&lt;statement-2&gt;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</a:t>
            </a:r>
            <a:r>
              <a:rPr lang="en-US" sz="2000" b="0">
                <a:solidFill>
                  <a:srgbClr val="FF0000"/>
                </a:solidFill>
                <a:latin typeface="Lucida Console" pitchFamily="49" charset="0"/>
              </a:rPr>
              <a:t>&lt;statement-3&gt;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&lt;statement-4&gt;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. . .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&lt;statement-n&gt;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}</a:t>
            </a:r>
            <a:r>
              <a:rPr lang="en-US" sz="2000" b="0">
                <a:latin typeface="Lucida Console" pitchFamily="49" charset="0"/>
              </a:rPr>
              <a:t> </a:t>
            </a:r>
            <a:r>
              <a:rPr lang="en-US" sz="2000">
                <a:latin typeface="Lucida Console" pitchFamily="49" charset="0"/>
              </a:rPr>
              <a:t>catch</a:t>
            </a:r>
            <a:r>
              <a:rPr lang="en-US" sz="2000" b="0">
                <a:latin typeface="Lucida Console" pitchFamily="49" charset="0"/>
              </a:rPr>
              <a:t> </a:t>
            </a:r>
            <a:r>
              <a:rPr lang="en-US" sz="2000">
                <a:latin typeface="Lucida Console" pitchFamily="49" charset="0"/>
              </a:rPr>
              <a:t>(</a:t>
            </a:r>
            <a:r>
              <a:rPr lang="en-US" sz="2000" b="0">
                <a:latin typeface="Lucida Console" pitchFamily="49" charset="0"/>
              </a:rPr>
              <a:t>Exception e</a:t>
            </a:r>
            <a:r>
              <a:rPr lang="en-US" sz="2000">
                <a:latin typeface="Lucida Console" pitchFamily="49" charset="0"/>
              </a:rPr>
              <a:t>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</a:t>
            </a: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&lt;c-stmt-1&gt;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	. . .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	&lt;c-stmt-m&gt;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}</a:t>
            </a:r>
            <a:endParaRPr lang="en-US" sz="2000" b="0">
              <a:latin typeface="Lucida Console" pitchFamily="49" charset="0"/>
            </a:endParaRP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&lt;next statement&gt;</a:t>
            </a:r>
          </a:p>
        </p:txBody>
      </p:sp>
      <p:sp>
        <p:nvSpPr>
          <p:cNvPr id="55302" name="Line 13"/>
          <p:cNvSpPr>
            <a:spLocks noChangeShapeType="1"/>
          </p:cNvSpPr>
          <p:nvPr/>
        </p:nvSpPr>
        <p:spPr bwMode="auto">
          <a:xfrm>
            <a:off x="4865688" y="1876425"/>
            <a:ext cx="0" cy="804863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cxnSp>
        <p:nvCxnSpPr>
          <p:cNvPr id="55303" name="AutoShape 15"/>
          <p:cNvCxnSpPr>
            <a:cxnSpLocks noChangeShapeType="1"/>
          </p:cNvCxnSpPr>
          <p:nvPr/>
        </p:nvCxnSpPr>
        <p:spPr bwMode="auto">
          <a:xfrm rot="10800000" flipH="1" flipV="1">
            <a:off x="4865688" y="2728913"/>
            <a:ext cx="1587" cy="1252537"/>
          </a:xfrm>
          <a:prstGeom prst="curvedConnector3">
            <a:avLst>
              <a:gd name="adj1" fmla="val -14400005"/>
            </a:avLst>
          </a:prstGeom>
          <a:noFill/>
          <a:ln w="57150" cap="rnd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4" name="Line 18"/>
          <p:cNvSpPr>
            <a:spLocks noChangeShapeType="1"/>
          </p:cNvSpPr>
          <p:nvPr/>
        </p:nvSpPr>
        <p:spPr bwMode="auto">
          <a:xfrm>
            <a:off x="4848225" y="3998913"/>
            <a:ext cx="0" cy="804862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cxnSp>
        <p:nvCxnSpPr>
          <p:cNvPr id="55305" name="AutoShape 21"/>
          <p:cNvCxnSpPr>
            <a:cxnSpLocks noChangeShapeType="1"/>
          </p:cNvCxnSpPr>
          <p:nvPr/>
        </p:nvCxnSpPr>
        <p:spPr bwMode="auto">
          <a:xfrm rot="10800000" flipH="1" flipV="1">
            <a:off x="4833938" y="4741863"/>
            <a:ext cx="15875" cy="369887"/>
          </a:xfrm>
          <a:prstGeom prst="curvedConnector3">
            <a:avLst>
              <a:gd name="adj1" fmla="val -1050005"/>
            </a:avLst>
          </a:prstGeom>
          <a:noFill/>
          <a:ln w="57150" cap="rnd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6" name="Line 22"/>
          <p:cNvSpPr>
            <a:spLocks noChangeShapeType="1"/>
          </p:cNvSpPr>
          <p:nvPr/>
        </p:nvSpPr>
        <p:spPr bwMode="auto">
          <a:xfrm>
            <a:off x="4830763" y="5160963"/>
            <a:ext cx="0" cy="32385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55307" name="Rectangle 34"/>
          <p:cNvSpPr>
            <a:spLocks noChangeArrowheads="1"/>
          </p:cNvSpPr>
          <p:nvPr/>
        </p:nvSpPr>
        <p:spPr bwMode="auto">
          <a:xfrm>
            <a:off x="7513638" y="1665288"/>
            <a:ext cx="1431925" cy="9525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200" b="0">
                <a:latin typeface="Lucida Console" pitchFamily="49" charset="0"/>
              </a:rPr>
              <a:t>Assume &lt;statement-3&gt; </a:t>
            </a:r>
          </a:p>
          <a:p>
            <a:pPr algn="l" defTabSz="762000">
              <a:tabLst>
                <a:tab pos="228600" algn="l"/>
              </a:tabLst>
            </a:pPr>
            <a:r>
              <a:rPr lang="en-US" sz="1200" b="0">
                <a:latin typeface="Lucida Console" pitchFamily="49" charset="0"/>
              </a:rPr>
              <a:t>throws an exception</a:t>
            </a:r>
          </a:p>
        </p:txBody>
      </p:sp>
      <p:sp>
        <p:nvSpPr>
          <p:cNvPr id="55308" name="Rectangle 36"/>
          <p:cNvSpPr>
            <a:spLocks noChangeArrowheads="1"/>
          </p:cNvSpPr>
          <p:nvPr/>
        </p:nvSpPr>
        <p:spPr bwMode="auto">
          <a:xfrm>
            <a:off x="7512050" y="2703513"/>
            <a:ext cx="1431925" cy="782637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200" b="0">
                <a:latin typeface="Lucida Console" pitchFamily="49" charset="0"/>
              </a:rPr>
              <a:t>&lt;statement-4&gt; to &lt;statement-n&gt;</a:t>
            </a:r>
          </a:p>
          <a:p>
            <a:pPr algn="l" defTabSz="762000">
              <a:tabLst>
                <a:tab pos="228600" algn="l"/>
              </a:tabLst>
            </a:pPr>
            <a:r>
              <a:rPr lang="en-US" sz="1200" b="0">
                <a:latin typeface="Lucida Console" pitchFamily="49" charset="0"/>
              </a:rPr>
              <a:t>are skipped</a:t>
            </a:r>
          </a:p>
        </p:txBody>
      </p:sp>
      <p:sp>
        <p:nvSpPr>
          <p:cNvPr id="30733" name="Text Box 38"/>
          <p:cNvSpPr txBox="1">
            <a:spLocks noChangeArrowheads="1"/>
          </p:cNvSpPr>
          <p:nvPr/>
        </p:nvSpPr>
        <p:spPr bwMode="auto">
          <a:xfrm>
            <a:off x="322263" y="1181100"/>
            <a:ext cx="3719512" cy="437197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- No Exception –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try</a:t>
            </a:r>
            <a:r>
              <a:rPr lang="en-US" sz="2000" b="0">
                <a:latin typeface="Lucida Console" pitchFamily="49" charset="0"/>
              </a:rPr>
              <a:t> </a:t>
            </a:r>
            <a:r>
              <a:rPr lang="en-US" sz="2000">
                <a:latin typeface="Lucida Console" pitchFamily="49" charset="0"/>
              </a:rPr>
              <a:t>{</a:t>
            </a:r>
            <a:endParaRPr lang="en-US" sz="2000" b="0">
              <a:latin typeface="Lucida Console" pitchFamily="49" charset="0"/>
            </a:endParaRP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</a:t>
            </a: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&lt;statement-1&gt;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	&lt;statement-2&gt;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	&lt;statement-3&gt;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	&lt;statement-4&gt;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	. . .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	&lt;statement-n&gt;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}</a:t>
            </a:r>
            <a:r>
              <a:rPr lang="en-US" sz="2000" b="0">
                <a:latin typeface="Lucida Console" pitchFamily="49" charset="0"/>
              </a:rPr>
              <a:t> </a:t>
            </a:r>
            <a:r>
              <a:rPr lang="en-US" sz="2000">
                <a:latin typeface="Lucida Console" pitchFamily="49" charset="0"/>
              </a:rPr>
              <a:t>catch</a:t>
            </a:r>
            <a:r>
              <a:rPr lang="en-US" sz="2000" b="0">
                <a:latin typeface="Lucida Console" pitchFamily="49" charset="0"/>
              </a:rPr>
              <a:t> </a:t>
            </a:r>
            <a:r>
              <a:rPr lang="en-US" sz="2000">
                <a:latin typeface="Lucida Console" pitchFamily="49" charset="0"/>
              </a:rPr>
              <a:t>(</a:t>
            </a:r>
            <a:r>
              <a:rPr lang="en-US" sz="2000" b="0">
                <a:latin typeface="Lucida Console" pitchFamily="49" charset="0"/>
              </a:rPr>
              <a:t>Exception e</a:t>
            </a:r>
            <a:r>
              <a:rPr lang="en-US" sz="2000">
                <a:latin typeface="Lucida Console" pitchFamily="49" charset="0"/>
              </a:rPr>
              <a:t>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&lt;c-stmt-1&gt;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. . .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&lt;c-stmt-m&gt;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}</a:t>
            </a:r>
            <a:endParaRPr lang="en-US" sz="2000" b="0">
              <a:latin typeface="Lucida Console" pitchFamily="49" charset="0"/>
            </a:endParaRP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&lt;next statement&gt;</a:t>
            </a:r>
          </a:p>
        </p:txBody>
      </p:sp>
      <p:sp>
        <p:nvSpPr>
          <p:cNvPr id="55310" name="Line 39"/>
          <p:cNvSpPr>
            <a:spLocks noChangeShapeType="1"/>
          </p:cNvSpPr>
          <p:nvPr/>
        </p:nvSpPr>
        <p:spPr bwMode="auto">
          <a:xfrm>
            <a:off x="390525" y="1862138"/>
            <a:ext cx="0" cy="1749425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55311" name="Line 40"/>
          <p:cNvSpPr>
            <a:spLocks noChangeShapeType="1"/>
          </p:cNvSpPr>
          <p:nvPr/>
        </p:nvSpPr>
        <p:spPr bwMode="auto">
          <a:xfrm>
            <a:off x="355600" y="5146675"/>
            <a:ext cx="0" cy="32385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cxnSp>
        <p:nvCxnSpPr>
          <p:cNvPr id="55312" name="AutoShape 41"/>
          <p:cNvCxnSpPr>
            <a:cxnSpLocks noChangeShapeType="1"/>
          </p:cNvCxnSpPr>
          <p:nvPr/>
        </p:nvCxnSpPr>
        <p:spPr bwMode="auto">
          <a:xfrm rot="10800000" flipV="1">
            <a:off x="344488" y="3625850"/>
            <a:ext cx="44450" cy="1457325"/>
          </a:xfrm>
          <a:prstGeom prst="curvedConnector3">
            <a:avLst>
              <a:gd name="adj1" fmla="val 614287"/>
            </a:avLst>
          </a:prstGeom>
          <a:noFill/>
          <a:ln w="57150" cap="rnd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3" name="Rectangle 42"/>
          <p:cNvSpPr>
            <a:spLocks noChangeArrowheads="1"/>
          </p:cNvSpPr>
          <p:nvPr/>
        </p:nvSpPr>
        <p:spPr bwMode="auto">
          <a:xfrm>
            <a:off x="2751138" y="4065588"/>
            <a:ext cx="1431925" cy="782637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200" b="0">
                <a:latin typeface="Lucida Console" pitchFamily="49" charset="0"/>
              </a:rPr>
              <a:t>&lt;c-stmt-1&gt; to &lt;c-stmt-m&gt;</a:t>
            </a:r>
          </a:p>
          <a:p>
            <a:pPr algn="l" defTabSz="762000">
              <a:tabLst>
                <a:tab pos="228600" algn="l"/>
              </a:tabLst>
            </a:pPr>
            <a:r>
              <a:rPr lang="en-US" sz="1200" b="0">
                <a:latin typeface="Lucida Console" pitchFamily="49" charset="0"/>
              </a:rPr>
              <a:t>are skipped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188D79C6-B5CD-4407-AAD5-54F98E128D7D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28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293688" y="1131888"/>
            <a:ext cx="3441700" cy="2778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Try-Catch Example</a:t>
            </a: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311150" y="1068388"/>
            <a:ext cx="4741863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>
                <a:latin typeface="Lucida Console" pitchFamily="49" charset="0"/>
              </a:rPr>
              <a:t>System.out.println("1");</a:t>
            </a:r>
          </a:p>
          <a:p>
            <a:pPr algn="l"/>
            <a:r>
              <a:rPr lang="en-US" b="0">
                <a:latin typeface="Lucida Console" pitchFamily="49" charset="0"/>
              </a:rPr>
              <a:t>try {</a:t>
            </a:r>
          </a:p>
          <a:p>
            <a:pPr algn="l"/>
            <a:r>
              <a:rPr lang="en-US" b="0">
                <a:latin typeface="Lucida Console" pitchFamily="49" charset="0"/>
              </a:rPr>
              <a:t>  int a = 1;</a:t>
            </a:r>
          </a:p>
          <a:p>
            <a:pPr algn="l"/>
            <a:r>
              <a:rPr lang="en-US" b="0">
                <a:latin typeface="Lucida Console" pitchFamily="49" charset="0"/>
              </a:rPr>
              <a:t>  int b = 0;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System.out.println(2);</a:t>
            </a:r>
          </a:p>
          <a:p>
            <a:pPr algn="l"/>
            <a:r>
              <a:rPr lang="en-US" b="0">
                <a:latin typeface="Lucida Console" pitchFamily="49" charset="0"/>
              </a:rPr>
              <a:t>  int c = a/b;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System.out.println(3);</a:t>
            </a:r>
          </a:p>
          <a:p>
            <a:pPr algn="l"/>
            <a:r>
              <a:rPr lang="en-US" b="0">
                <a:latin typeface="Lucida Console" pitchFamily="49" charset="0"/>
              </a:rPr>
              <a:t>} catch (Exception e) {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System.out.println(4);</a:t>
            </a:r>
          </a:p>
          <a:p>
            <a:pPr algn="l"/>
            <a:r>
              <a:rPr lang="en-US" b="0">
                <a:latin typeface="Lucida Console" pitchFamily="49" charset="0"/>
              </a:rPr>
              <a:t>}</a:t>
            </a:r>
          </a:p>
          <a:p>
            <a:pPr algn="l"/>
            <a:r>
              <a:rPr lang="en-US" b="0">
                <a:latin typeface="Lucida Console" pitchFamily="49" charset="0"/>
              </a:rPr>
              <a:t>System.out.println(5);</a:t>
            </a:r>
          </a:p>
        </p:txBody>
      </p:sp>
      <p:sp>
        <p:nvSpPr>
          <p:cNvPr id="1662983" name="Text Box 7"/>
          <p:cNvSpPr txBox="1">
            <a:spLocks noChangeArrowheads="1"/>
          </p:cNvSpPr>
          <p:nvPr/>
        </p:nvSpPr>
        <p:spPr bwMode="auto">
          <a:xfrm>
            <a:off x="4524375" y="1184275"/>
            <a:ext cx="3114675" cy="143351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/>
          <a:p>
            <a:pPr defTabSz="762000">
              <a:tabLst>
                <a:tab pos="228600" algn="l"/>
              </a:tabLst>
              <a:defRPr/>
            </a:pPr>
            <a:r>
              <a:rPr lang="en-US">
                <a:latin typeface="Lucida Console" pitchFamily="49" charset="0"/>
              </a:rPr>
              <a:t>- Output -</a:t>
            </a:r>
            <a:r>
              <a:rPr lang="en-US" b="0">
                <a:latin typeface="Lucida Console" pitchFamily="49" charset="0"/>
              </a:rPr>
              <a:t> 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9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47F98836-F13B-4842-A811-8F0A7F91C812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29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293688" y="1655763"/>
            <a:ext cx="3441700" cy="2778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Try-Catch Example</a:t>
            </a:r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311150" y="1068388"/>
            <a:ext cx="4741863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>
                <a:latin typeface="Lucida Console" pitchFamily="49" charset="0"/>
              </a:rPr>
              <a:t>System.out.println("1");</a:t>
            </a:r>
          </a:p>
          <a:p>
            <a:pPr algn="l"/>
            <a:r>
              <a:rPr lang="en-US" b="0">
                <a:latin typeface="Lucida Console" pitchFamily="49" charset="0"/>
              </a:rPr>
              <a:t>try {</a:t>
            </a:r>
          </a:p>
          <a:p>
            <a:pPr algn="l"/>
            <a:r>
              <a:rPr lang="en-US" b="0">
                <a:latin typeface="Lucida Console" pitchFamily="49" charset="0"/>
              </a:rPr>
              <a:t>  int a = 1;</a:t>
            </a:r>
          </a:p>
          <a:p>
            <a:pPr algn="l"/>
            <a:r>
              <a:rPr lang="en-US" b="0">
                <a:latin typeface="Lucida Console" pitchFamily="49" charset="0"/>
              </a:rPr>
              <a:t>  int b = 0;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System.out.println(2);</a:t>
            </a:r>
          </a:p>
          <a:p>
            <a:pPr algn="l"/>
            <a:r>
              <a:rPr lang="en-US" b="0">
                <a:latin typeface="Lucida Console" pitchFamily="49" charset="0"/>
              </a:rPr>
              <a:t>  int c = a/b;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System.out.println(3);</a:t>
            </a:r>
          </a:p>
          <a:p>
            <a:pPr algn="l"/>
            <a:r>
              <a:rPr lang="en-US" b="0">
                <a:latin typeface="Lucida Console" pitchFamily="49" charset="0"/>
              </a:rPr>
              <a:t>} catch (Exception e) {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System.out.println(4);</a:t>
            </a:r>
          </a:p>
          <a:p>
            <a:pPr algn="l"/>
            <a:r>
              <a:rPr lang="en-US" b="0">
                <a:latin typeface="Lucida Console" pitchFamily="49" charset="0"/>
              </a:rPr>
              <a:t>}</a:t>
            </a:r>
          </a:p>
          <a:p>
            <a:pPr algn="l"/>
            <a:r>
              <a:rPr lang="en-US" b="0">
                <a:latin typeface="Lucida Console" pitchFamily="49" charset="0"/>
              </a:rPr>
              <a:t>System.out.println(5);</a:t>
            </a:r>
          </a:p>
        </p:txBody>
      </p:sp>
      <p:sp>
        <p:nvSpPr>
          <p:cNvPr id="1664006" name="Rectangle 6"/>
          <p:cNvSpPr>
            <a:spLocks noChangeArrowheads="1"/>
          </p:cNvSpPr>
          <p:nvPr/>
        </p:nvSpPr>
        <p:spPr bwMode="auto">
          <a:xfrm>
            <a:off x="5740400" y="4171950"/>
            <a:ext cx="596900" cy="441325"/>
          </a:xfrm>
          <a:prstGeom prst="rect">
            <a:avLst/>
          </a:prstGeom>
          <a:solidFill>
            <a:srgbClr val="FFCC99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 anchorCtr="1"/>
          <a:lstStyle/>
          <a:p>
            <a:pPr defTabSz="762000">
              <a:tabLst>
                <a:tab pos="228600" algn="l"/>
              </a:tabLst>
            </a:pPr>
            <a:r>
              <a:rPr lang="en-US" b="0">
                <a:latin typeface="Lucida Console" pitchFamily="49" charset="0"/>
              </a:rPr>
              <a:t>1</a:t>
            </a:r>
          </a:p>
        </p:txBody>
      </p:sp>
      <p:sp>
        <p:nvSpPr>
          <p:cNvPr id="1664007" name="Text Box 7"/>
          <p:cNvSpPr txBox="1">
            <a:spLocks noChangeArrowheads="1"/>
          </p:cNvSpPr>
          <p:nvPr/>
        </p:nvSpPr>
        <p:spPr bwMode="auto">
          <a:xfrm>
            <a:off x="5268913" y="4200525"/>
            <a:ext cx="465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>
                <a:latin typeface="Lucida Console" pitchFamily="49" charset="0"/>
              </a:rPr>
              <a:t>a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4524375" y="1184275"/>
            <a:ext cx="3114675" cy="143351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/>
          <a:p>
            <a:pPr defTabSz="762000">
              <a:tabLst>
                <a:tab pos="228600" algn="l"/>
              </a:tabLst>
              <a:defRPr/>
            </a:pPr>
            <a:r>
              <a:rPr lang="en-US">
                <a:latin typeface="Lucida Console" pitchFamily="49" charset="0"/>
              </a:rPr>
              <a:t>- Output -</a:t>
            </a:r>
            <a:r>
              <a:rPr lang="en-US" b="0">
                <a:latin typeface="Lucida Console" pitchFamily="49" charset="0"/>
              </a:rPr>
              <a:t> 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6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4006" grpId="0" animBg="1"/>
      <p:bldP spid="16640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8BC1DFF4-F4AD-4596-8A96-2F25C63744E4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3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Handling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4348163" cy="2479675"/>
          </a:xfrm>
        </p:spPr>
        <p:txBody>
          <a:bodyPr/>
          <a:lstStyle/>
          <a:p>
            <a:pPr eaLnBrk="1" hangingPunct="1"/>
            <a:r>
              <a:rPr lang="en-US" smtClean="0"/>
              <a:t>Relevant tasks</a:t>
            </a:r>
          </a:p>
          <a:p>
            <a:pPr lvl="1" eaLnBrk="1" hangingPunct="1"/>
            <a:r>
              <a:rPr lang="en-US" smtClean="0"/>
              <a:t>Reading from a file</a:t>
            </a:r>
          </a:p>
          <a:p>
            <a:pPr lvl="1" eaLnBrk="1" hangingPunct="1"/>
            <a:r>
              <a:rPr lang="en-US" smtClean="0"/>
              <a:t>Writing to a file</a:t>
            </a:r>
          </a:p>
          <a:p>
            <a:pPr lvl="2" eaLnBrk="1" hangingPunct="1"/>
            <a:r>
              <a:rPr lang="en-US" smtClean="0"/>
              <a:t>Overwrite</a:t>
            </a:r>
          </a:p>
          <a:p>
            <a:pPr lvl="2" eaLnBrk="1" hangingPunct="1"/>
            <a:r>
              <a:rPr lang="en-US" smtClean="0"/>
              <a:t>Append</a:t>
            </a:r>
          </a:p>
          <a:p>
            <a:pPr eaLnBrk="1" hangingPunct="1"/>
            <a:endParaRPr lang="en-US" smtClean="0"/>
          </a:p>
        </p:txBody>
      </p:sp>
      <p:pic>
        <p:nvPicPr>
          <p:cNvPr id="30726" name="Picture 4" descr="MCj042605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200025"/>
            <a:ext cx="1447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350838" y="4773613"/>
            <a:ext cx="7292975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800" b="0">
                <a:solidFill>
                  <a:schemeClr val="accent2"/>
                </a:solidFill>
                <a:latin typeface="Tahoma" pitchFamily="34" charset="0"/>
              </a:rPr>
              <a:t>Relevant exception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600" b="0">
                <a:solidFill>
                  <a:schemeClr val="accent2"/>
                </a:solidFill>
                <a:latin typeface="Tahoma" pitchFamily="34" charset="0"/>
              </a:rPr>
              <a:t>IOException (Input-Output Exception)</a:t>
            </a:r>
          </a:p>
          <a:p>
            <a:pPr marL="1143000" lvl="2" indent="-228600" algn="l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</a:pPr>
            <a:r>
              <a:rPr lang="en-US" sz="2400" b="0">
                <a:solidFill>
                  <a:schemeClr val="accent2"/>
                </a:solidFill>
                <a:latin typeface="Tahoma" pitchFamily="34" charset="0"/>
              </a:rPr>
              <a:t>File not found</a:t>
            </a: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4749800" y="2178050"/>
            <a:ext cx="3878263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800" b="0">
                <a:solidFill>
                  <a:schemeClr val="accent2"/>
                </a:solidFill>
                <a:latin typeface="Tahoma" pitchFamily="34" charset="0"/>
              </a:rPr>
              <a:t>Relevant package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600" b="0">
                <a:solidFill>
                  <a:schemeClr val="accent2"/>
                </a:solidFill>
                <a:latin typeface="Tahoma" pitchFamily="34" charset="0"/>
              </a:rPr>
              <a:t>java.io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600" b="0">
                <a:solidFill>
                  <a:schemeClr val="accent2"/>
                </a:solidFill>
                <a:latin typeface="Tahoma" pitchFamily="34" charset="0"/>
              </a:rPr>
              <a:t>java.util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600" b="0">
                <a:solidFill>
                  <a:schemeClr val="accent2"/>
                </a:solidFill>
                <a:latin typeface="Tahoma" pitchFamily="34" charset="0"/>
              </a:rPr>
              <a:t>import java.io.*;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600" b="0">
                <a:solidFill>
                  <a:schemeClr val="accent2"/>
                </a:solidFill>
                <a:latin typeface="Tahoma" pitchFamily="34" charset="0"/>
              </a:rPr>
              <a:t>import java.util.*;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endParaRPr lang="en-US" sz="2800" b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B9578A89-C967-4858-9836-EE73540CB985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30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293688" y="1925638"/>
            <a:ext cx="3441700" cy="2778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Try-Catch Example</a:t>
            </a: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311150" y="1068388"/>
            <a:ext cx="4741863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>
                <a:latin typeface="Lucida Console" pitchFamily="49" charset="0"/>
              </a:rPr>
              <a:t>System.out.println("1");</a:t>
            </a:r>
          </a:p>
          <a:p>
            <a:pPr algn="l"/>
            <a:r>
              <a:rPr lang="en-US" b="0">
                <a:latin typeface="Lucida Console" pitchFamily="49" charset="0"/>
              </a:rPr>
              <a:t>try {</a:t>
            </a:r>
          </a:p>
          <a:p>
            <a:pPr algn="l"/>
            <a:r>
              <a:rPr lang="en-US" b="0">
                <a:latin typeface="Lucida Console" pitchFamily="49" charset="0"/>
              </a:rPr>
              <a:t>  int a = 1;</a:t>
            </a:r>
          </a:p>
          <a:p>
            <a:pPr algn="l"/>
            <a:r>
              <a:rPr lang="en-US" b="0">
                <a:latin typeface="Lucida Console" pitchFamily="49" charset="0"/>
              </a:rPr>
              <a:t>  int b = 0;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System.out.println(2);</a:t>
            </a:r>
          </a:p>
          <a:p>
            <a:pPr algn="l"/>
            <a:r>
              <a:rPr lang="en-US" b="0">
                <a:latin typeface="Lucida Console" pitchFamily="49" charset="0"/>
              </a:rPr>
              <a:t>  int c = a/b;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System.out.println(3);</a:t>
            </a:r>
          </a:p>
          <a:p>
            <a:pPr algn="l"/>
            <a:r>
              <a:rPr lang="en-US" b="0">
                <a:latin typeface="Lucida Console" pitchFamily="49" charset="0"/>
              </a:rPr>
              <a:t>} catch (Exception e) {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System.out.println(4);</a:t>
            </a:r>
          </a:p>
          <a:p>
            <a:pPr algn="l"/>
            <a:r>
              <a:rPr lang="en-US" b="0">
                <a:latin typeface="Lucida Console" pitchFamily="49" charset="0"/>
              </a:rPr>
              <a:t>}</a:t>
            </a:r>
          </a:p>
          <a:p>
            <a:pPr algn="l"/>
            <a:r>
              <a:rPr lang="en-US" b="0">
                <a:latin typeface="Lucida Console" pitchFamily="49" charset="0"/>
              </a:rPr>
              <a:t>System.out.println(5);</a:t>
            </a: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5740400" y="4171950"/>
            <a:ext cx="596900" cy="441325"/>
          </a:xfrm>
          <a:prstGeom prst="rect">
            <a:avLst/>
          </a:prstGeom>
          <a:solidFill>
            <a:srgbClr val="FFCC99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 anchorCtr="1"/>
          <a:lstStyle/>
          <a:p>
            <a:pPr defTabSz="762000">
              <a:tabLst>
                <a:tab pos="228600" algn="l"/>
              </a:tabLst>
            </a:pPr>
            <a:r>
              <a:rPr lang="en-US" b="0">
                <a:latin typeface="Lucida Console" pitchFamily="49" charset="0"/>
              </a:rPr>
              <a:t>1</a:t>
            </a:r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5268913" y="4200525"/>
            <a:ext cx="465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>
                <a:latin typeface="Lucida Console" pitchFamily="49" charset="0"/>
              </a:rPr>
              <a:t>a</a:t>
            </a:r>
          </a:p>
        </p:txBody>
      </p:sp>
      <p:sp>
        <p:nvSpPr>
          <p:cNvPr id="1665032" name="Rectangle 8"/>
          <p:cNvSpPr>
            <a:spLocks noChangeArrowheads="1"/>
          </p:cNvSpPr>
          <p:nvPr/>
        </p:nvSpPr>
        <p:spPr bwMode="auto">
          <a:xfrm>
            <a:off x="5751513" y="4786313"/>
            <a:ext cx="596900" cy="441325"/>
          </a:xfrm>
          <a:prstGeom prst="rect">
            <a:avLst/>
          </a:prstGeom>
          <a:solidFill>
            <a:srgbClr val="FFCC99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 anchorCtr="1"/>
          <a:lstStyle/>
          <a:p>
            <a:pPr defTabSz="762000">
              <a:tabLst>
                <a:tab pos="228600" algn="l"/>
              </a:tabLst>
            </a:pPr>
            <a:r>
              <a:rPr lang="en-US" b="0">
                <a:latin typeface="Lucida Console" pitchFamily="49" charset="0"/>
              </a:rPr>
              <a:t>0</a:t>
            </a:r>
          </a:p>
        </p:txBody>
      </p:sp>
      <p:sp>
        <p:nvSpPr>
          <p:cNvPr id="1665033" name="Text Box 9"/>
          <p:cNvSpPr txBox="1">
            <a:spLocks noChangeArrowheads="1"/>
          </p:cNvSpPr>
          <p:nvPr/>
        </p:nvSpPr>
        <p:spPr bwMode="auto">
          <a:xfrm>
            <a:off x="5280025" y="4814888"/>
            <a:ext cx="465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>
                <a:latin typeface="Lucida Console" pitchFamily="49" charset="0"/>
              </a:rPr>
              <a:t>b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4524375" y="1184275"/>
            <a:ext cx="3114675" cy="143351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/>
          <a:p>
            <a:pPr defTabSz="762000">
              <a:tabLst>
                <a:tab pos="228600" algn="l"/>
              </a:tabLst>
              <a:defRPr/>
            </a:pPr>
            <a:r>
              <a:rPr lang="en-US">
                <a:latin typeface="Lucida Console" pitchFamily="49" charset="0"/>
              </a:rPr>
              <a:t>- Output -</a:t>
            </a:r>
            <a:r>
              <a:rPr lang="en-US" b="0">
                <a:latin typeface="Lucida Console" pitchFamily="49" charset="0"/>
              </a:rPr>
              <a:t> 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6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32" grpId="0" animBg="1"/>
      <p:bldP spid="16650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7C2EE2CA-0C78-406A-AB1F-847959BC654B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31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59396" name="Rectangle 2"/>
          <p:cNvSpPr>
            <a:spLocks noChangeArrowheads="1"/>
          </p:cNvSpPr>
          <p:nvPr/>
        </p:nvSpPr>
        <p:spPr bwMode="auto">
          <a:xfrm>
            <a:off x="293688" y="2211388"/>
            <a:ext cx="3441700" cy="2778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Try-Catch Example</a:t>
            </a: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311150" y="1068388"/>
            <a:ext cx="4741863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>
                <a:latin typeface="Lucida Console" pitchFamily="49" charset="0"/>
              </a:rPr>
              <a:t>System.out.println("1");</a:t>
            </a:r>
          </a:p>
          <a:p>
            <a:pPr algn="l"/>
            <a:r>
              <a:rPr lang="en-US" b="0">
                <a:latin typeface="Lucida Console" pitchFamily="49" charset="0"/>
              </a:rPr>
              <a:t>try {</a:t>
            </a:r>
          </a:p>
          <a:p>
            <a:pPr algn="l"/>
            <a:r>
              <a:rPr lang="en-US" b="0">
                <a:latin typeface="Lucida Console" pitchFamily="49" charset="0"/>
              </a:rPr>
              <a:t>  int a = 1;</a:t>
            </a:r>
          </a:p>
          <a:p>
            <a:pPr algn="l"/>
            <a:r>
              <a:rPr lang="en-US" b="0">
                <a:latin typeface="Lucida Console" pitchFamily="49" charset="0"/>
              </a:rPr>
              <a:t>  int b = 0;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System.out.println(2);</a:t>
            </a:r>
          </a:p>
          <a:p>
            <a:pPr algn="l"/>
            <a:r>
              <a:rPr lang="en-US" b="0">
                <a:latin typeface="Lucida Console" pitchFamily="49" charset="0"/>
              </a:rPr>
              <a:t>  int c = a/b;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System.out.println(3);</a:t>
            </a:r>
          </a:p>
          <a:p>
            <a:pPr algn="l"/>
            <a:r>
              <a:rPr lang="en-US" b="0">
                <a:latin typeface="Lucida Console" pitchFamily="49" charset="0"/>
              </a:rPr>
              <a:t>} catch (Exception e) {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System.out.println(4);</a:t>
            </a:r>
          </a:p>
          <a:p>
            <a:pPr algn="l"/>
            <a:r>
              <a:rPr lang="en-US" b="0">
                <a:latin typeface="Lucida Console" pitchFamily="49" charset="0"/>
              </a:rPr>
              <a:t>}</a:t>
            </a:r>
          </a:p>
          <a:p>
            <a:pPr algn="l"/>
            <a:r>
              <a:rPr lang="en-US" b="0">
                <a:latin typeface="Lucida Console" pitchFamily="49" charset="0"/>
              </a:rPr>
              <a:t>System.out.println(5);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5740400" y="4171950"/>
            <a:ext cx="596900" cy="441325"/>
          </a:xfrm>
          <a:prstGeom prst="rect">
            <a:avLst/>
          </a:prstGeom>
          <a:solidFill>
            <a:srgbClr val="FFCC99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 anchorCtr="1"/>
          <a:lstStyle/>
          <a:p>
            <a:pPr defTabSz="762000">
              <a:tabLst>
                <a:tab pos="228600" algn="l"/>
              </a:tabLst>
            </a:pPr>
            <a:r>
              <a:rPr lang="en-US" b="0">
                <a:latin typeface="Lucida Console" pitchFamily="49" charset="0"/>
              </a:rPr>
              <a:t>1</a:t>
            </a:r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5268913" y="4200525"/>
            <a:ext cx="465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>
                <a:latin typeface="Lucida Console" pitchFamily="49" charset="0"/>
              </a:rPr>
              <a:t>a</a:t>
            </a:r>
          </a:p>
        </p:txBody>
      </p:sp>
      <p:sp>
        <p:nvSpPr>
          <p:cNvPr id="59401" name="Rectangle 8"/>
          <p:cNvSpPr>
            <a:spLocks noChangeArrowheads="1"/>
          </p:cNvSpPr>
          <p:nvPr/>
        </p:nvSpPr>
        <p:spPr bwMode="auto">
          <a:xfrm>
            <a:off x="5751513" y="4786313"/>
            <a:ext cx="596900" cy="441325"/>
          </a:xfrm>
          <a:prstGeom prst="rect">
            <a:avLst/>
          </a:prstGeom>
          <a:solidFill>
            <a:srgbClr val="FFCC99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 anchorCtr="1"/>
          <a:lstStyle/>
          <a:p>
            <a:pPr defTabSz="762000">
              <a:tabLst>
                <a:tab pos="228600" algn="l"/>
              </a:tabLst>
            </a:pPr>
            <a:r>
              <a:rPr lang="en-US" b="0">
                <a:latin typeface="Lucida Console" pitchFamily="49" charset="0"/>
              </a:rPr>
              <a:t>0</a:t>
            </a:r>
          </a:p>
        </p:txBody>
      </p:sp>
      <p:sp>
        <p:nvSpPr>
          <p:cNvPr id="59402" name="Text Box 9"/>
          <p:cNvSpPr txBox="1">
            <a:spLocks noChangeArrowheads="1"/>
          </p:cNvSpPr>
          <p:nvPr/>
        </p:nvSpPr>
        <p:spPr bwMode="auto">
          <a:xfrm>
            <a:off x="5280025" y="4814888"/>
            <a:ext cx="465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>
                <a:latin typeface="Lucida Console" pitchFamily="49" charset="0"/>
              </a:rPr>
              <a:t>b</a:t>
            </a:r>
          </a:p>
        </p:txBody>
      </p:sp>
      <p:sp>
        <p:nvSpPr>
          <p:cNvPr id="1666058" name="Text Box 10"/>
          <p:cNvSpPr txBox="1">
            <a:spLocks noChangeArrowheads="1"/>
          </p:cNvSpPr>
          <p:nvPr/>
        </p:nvSpPr>
        <p:spPr bwMode="auto">
          <a:xfrm>
            <a:off x="4524375" y="1184275"/>
            <a:ext cx="3114675" cy="143351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/>
          <a:p>
            <a:pPr defTabSz="762000">
              <a:tabLst>
                <a:tab pos="228600" algn="l"/>
              </a:tabLst>
              <a:defRPr/>
            </a:pPr>
            <a:r>
              <a:rPr lang="en-US">
                <a:latin typeface="Lucida Console" pitchFamily="49" charset="0"/>
              </a:rPr>
              <a:t>- Output -</a:t>
            </a:r>
            <a:r>
              <a:rPr lang="en-US" b="0">
                <a:latin typeface="Lucida Console" pitchFamily="49" charset="0"/>
              </a:rPr>
              <a:t> 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1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6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F202755E-0844-4A3F-821E-EF439A6A4805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32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293688" y="2465388"/>
            <a:ext cx="3441700" cy="2778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Try-Catch Example</a:t>
            </a: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311150" y="1068388"/>
            <a:ext cx="4741863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>
                <a:latin typeface="Lucida Console" pitchFamily="49" charset="0"/>
              </a:rPr>
              <a:t>System.out.println("1");</a:t>
            </a:r>
          </a:p>
          <a:p>
            <a:pPr algn="l"/>
            <a:r>
              <a:rPr lang="en-US" b="0">
                <a:latin typeface="Lucida Console" pitchFamily="49" charset="0"/>
              </a:rPr>
              <a:t>try {</a:t>
            </a:r>
          </a:p>
          <a:p>
            <a:pPr algn="l"/>
            <a:r>
              <a:rPr lang="en-US" b="0">
                <a:latin typeface="Lucida Console" pitchFamily="49" charset="0"/>
              </a:rPr>
              <a:t>  int a = 1;</a:t>
            </a:r>
          </a:p>
          <a:p>
            <a:pPr algn="l"/>
            <a:r>
              <a:rPr lang="en-US" b="0">
                <a:latin typeface="Lucida Console" pitchFamily="49" charset="0"/>
              </a:rPr>
              <a:t>  int b = 0;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System.out.println(2);</a:t>
            </a:r>
          </a:p>
          <a:p>
            <a:pPr algn="l"/>
            <a:r>
              <a:rPr lang="en-US" b="0">
                <a:latin typeface="Lucida Console" pitchFamily="49" charset="0"/>
              </a:rPr>
              <a:t>  int c = a/b;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System.out.println(3);</a:t>
            </a:r>
          </a:p>
          <a:p>
            <a:pPr algn="l"/>
            <a:r>
              <a:rPr lang="en-US" b="0">
                <a:latin typeface="Lucida Console" pitchFamily="49" charset="0"/>
              </a:rPr>
              <a:t>} catch (Exception e) {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System.out.println(4);</a:t>
            </a:r>
          </a:p>
          <a:p>
            <a:pPr algn="l"/>
            <a:r>
              <a:rPr lang="en-US" b="0">
                <a:latin typeface="Lucida Console" pitchFamily="49" charset="0"/>
              </a:rPr>
              <a:t>}</a:t>
            </a:r>
          </a:p>
          <a:p>
            <a:pPr algn="l"/>
            <a:r>
              <a:rPr lang="en-US" b="0">
                <a:latin typeface="Lucida Console" pitchFamily="49" charset="0"/>
              </a:rPr>
              <a:t>System.out.println(5);</a:t>
            </a:r>
          </a:p>
        </p:txBody>
      </p:sp>
      <p:sp>
        <p:nvSpPr>
          <p:cNvPr id="60423" name="Rectangle 5"/>
          <p:cNvSpPr>
            <a:spLocks noChangeArrowheads="1"/>
          </p:cNvSpPr>
          <p:nvPr/>
        </p:nvSpPr>
        <p:spPr bwMode="auto">
          <a:xfrm>
            <a:off x="5740400" y="4171950"/>
            <a:ext cx="596900" cy="441325"/>
          </a:xfrm>
          <a:prstGeom prst="rect">
            <a:avLst/>
          </a:prstGeom>
          <a:solidFill>
            <a:srgbClr val="FFCC99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 anchorCtr="1"/>
          <a:lstStyle/>
          <a:p>
            <a:pPr defTabSz="762000">
              <a:tabLst>
                <a:tab pos="228600" algn="l"/>
              </a:tabLst>
            </a:pPr>
            <a:r>
              <a:rPr lang="en-US" b="0">
                <a:latin typeface="Lucida Console" pitchFamily="49" charset="0"/>
              </a:rPr>
              <a:t>1</a:t>
            </a:r>
          </a:p>
        </p:txBody>
      </p:sp>
      <p:sp>
        <p:nvSpPr>
          <p:cNvPr id="60424" name="Text Box 6"/>
          <p:cNvSpPr txBox="1">
            <a:spLocks noChangeArrowheads="1"/>
          </p:cNvSpPr>
          <p:nvPr/>
        </p:nvSpPr>
        <p:spPr bwMode="auto">
          <a:xfrm>
            <a:off x="5268913" y="4200525"/>
            <a:ext cx="465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>
                <a:latin typeface="Lucida Console" pitchFamily="49" charset="0"/>
              </a:rPr>
              <a:t>a</a:t>
            </a:r>
          </a:p>
        </p:txBody>
      </p:sp>
      <p:sp>
        <p:nvSpPr>
          <p:cNvPr id="60425" name="Rectangle 7"/>
          <p:cNvSpPr>
            <a:spLocks noChangeArrowheads="1"/>
          </p:cNvSpPr>
          <p:nvPr/>
        </p:nvSpPr>
        <p:spPr bwMode="auto">
          <a:xfrm>
            <a:off x="5751513" y="4786313"/>
            <a:ext cx="596900" cy="441325"/>
          </a:xfrm>
          <a:prstGeom prst="rect">
            <a:avLst/>
          </a:prstGeom>
          <a:solidFill>
            <a:srgbClr val="FFCC99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 anchorCtr="1"/>
          <a:lstStyle/>
          <a:p>
            <a:pPr defTabSz="762000">
              <a:tabLst>
                <a:tab pos="228600" algn="l"/>
              </a:tabLst>
            </a:pPr>
            <a:r>
              <a:rPr lang="en-US" b="0">
                <a:latin typeface="Lucida Console" pitchFamily="49" charset="0"/>
              </a:rPr>
              <a:t>0</a:t>
            </a:r>
          </a:p>
        </p:txBody>
      </p:sp>
      <p:sp>
        <p:nvSpPr>
          <p:cNvPr id="60426" name="Text Box 8"/>
          <p:cNvSpPr txBox="1">
            <a:spLocks noChangeArrowheads="1"/>
          </p:cNvSpPr>
          <p:nvPr/>
        </p:nvSpPr>
        <p:spPr bwMode="auto">
          <a:xfrm>
            <a:off x="5280025" y="4814888"/>
            <a:ext cx="465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>
                <a:latin typeface="Lucida Console" pitchFamily="49" charset="0"/>
              </a:rPr>
              <a:t>b</a:t>
            </a:r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4524375" y="1184275"/>
            <a:ext cx="3114675" cy="143351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/>
          <a:p>
            <a:pPr defTabSz="762000">
              <a:tabLst>
                <a:tab pos="228600" algn="l"/>
              </a:tabLst>
              <a:defRPr/>
            </a:pPr>
            <a:r>
              <a:rPr lang="en-US">
                <a:latin typeface="Lucida Console" pitchFamily="49" charset="0"/>
              </a:rPr>
              <a:t>- Output -</a:t>
            </a:r>
            <a:r>
              <a:rPr lang="en-US" b="0">
                <a:latin typeface="Lucida Console" pitchFamily="49" charset="0"/>
              </a:rPr>
              <a:t> 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1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2</a:t>
            </a:r>
          </a:p>
        </p:txBody>
      </p:sp>
      <p:sp>
        <p:nvSpPr>
          <p:cNvPr id="60428" name="AutoShape 10"/>
          <p:cNvSpPr>
            <a:spLocks/>
          </p:cNvSpPr>
          <p:nvPr/>
        </p:nvSpPr>
        <p:spPr bwMode="auto">
          <a:xfrm>
            <a:off x="5407025" y="3155950"/>
            <a:ext cx="2371725" cy="331788"/>
          </a:xfrm>
          <a:prstGeom prst="accentBorderCallout2">
            <a:avLst>
              <a:gd name="adj1" fmla="val 34449"/>
              <a:gd name="adj2" fmla="val -3213"/>
              <a:gd name="adj3" fmla="val 34449"/>
              <a:gd name="adj4" fmla="val -35542"/>
              <a:gd name="adj5" fmla="val -166028"/>
              <a:gd name="adj6" fmla="val -691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tabLst>
                <a:tab pos="228600" algn="l"/>
              </a:tabLst>
            </a:pPr>
            <a:r>
              <a:rPr lang="en-US" sz="1400" b="0">
                <a:latin typeface="Tahoma" pitchFamily="34" charset="0"/>
              </a:rPr>
              <a:t>Error (Divide by 0) occurs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CA08D5BB-71B6-4A1C-A883-688471F0E4CD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33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293688" y="3322638"/>
            <a:ext cx="3441700" cy="2778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Try-Catch Example</a:t>
            </a: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311150" y="1068388"/>
            <a:ext cx="4741863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>
                <a:latin typeface="Lucida Console" pitchFamily="49" charset="0"/>
              </a:rPr>
              <a:t>System.out.println("1");</a:t>
            </a:r>
          </a:p>
          <a:p>
            <a:pPr algn="l"/>
            <a:r>
              <a:rPr lang="en-US" b="0">
                <a:latin typeface="Lucida Console" pitchFamily="49" charset="0"/>
              </a:rPr>
              <a:t>try {</a:t>
            </a:r>
          </a:p>
          <a:p>
            <a:pPr algn="l"/>
            <a:r>
              <a:rPr lang="en-US" b="0">
                <a:latin typeface="Lucida Console" pitchFamily="49" charset="0"/>
              </a:rPr>
              <a:t>  int a = 1;</a:t>
            </a:r>
          </a:p>
          <a:p>
            <a:pPr algn="l"/>
            <a:r>
              <a:rPr lang="en-US" b="0">
                <a:latin typeface="Lucida Console" pitchFamily="49" charset="0"/>
              </a:rPr>
              <a:t>  int b = 0;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System.out.println(2);</a:t>
            </a:r>
          </a:p>
          <a:p>
            <a:pPr algn="l"/>
            <a:r>
              <a:rPr lang="en-US" b="0">
                <a:latin typeface="Lucida Console" pitchFamily="49" charset="0"/>
              </a:rPr>
              <a:t>  int c = a/b;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System.out.println(3);</a:t>
            </a:r>
          </a:p>
          <a:p>
            <a:pPr algn="l"/>
            <a:r>
              <a:rPr lang="en-US" b="0">
                <a:latin typeface="Lucida Console" pitchFamily="49" charset="0"/>
              </a:rPr>
              <a:t>} catch (Exception e) {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System.out.println(4);</a:t>
            </a:r>
          </a:p>
          <a:p>
            <a:pPr algn="l"/>
            <a:r>
              <a:rPr lang="en-US" b="0">
                <a:latin typeface="Lucida Console" pitchFamily="49" charset="0"/>
              </a:rPr>
              <a:t>}</a:t>
            </a:r>
          </a:p>
          <a:p>
            <a:pPr algn="l"/>
            <a:r>
              <a:rPr lang="en-US" b="0">
                <a:latin typeface="Lucida Console" pitchFamily="49" charset="0"/>
              </a:rPr>
              <a:t>System.out.println(5);</a:t>
            </a:r>
          </a:p>
        </p:txBody>
      </p:sp>
      <p:sp>
        <p:nvSpPr>
          <p:cNvPr id="1668105" name="Text Box 9"/>
          <p:cNvSpPr txBox="1">
            <a:spLocks noChangeArrowheads="1"/>
          </p:cNvSpPr>
          <p:nvPr/>
        </p:nvSpPr>
        <p:spPr bwMode="auto">
          <a:xfrm>
            <a:off x="4524375" y="1184275"/>
            <a:ext cx="3114675" cy="143351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/>
          <a:p>
            <a:pPr defTabSz="762000">
              <a:tabLst>
                <a:tab pos="228600" algn="l"/>
              </a:tabLst>
              <a:defRPr/>
            </a:pPr>
            <a:r>
              <a:rPr lang="en-US">
                <a:latin typeface="Lucida Console" pitchFamily="49" charset="0"/>
              </a:rPr>
              <a:t>- Output -</a:t>
            </a:r>
            <a:r>
              <a:rPr lang="en-US" b="0">
                <a:latin typeface="Lucida Console" pitchFamily="49" charset="0"/>
              </a:rPr>
              <a:t> 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1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2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4</a:t>
            </a:r>
          </a:p>
        </p:txBody>
      </p:sp>
      <p:sp>
        <p:nvSpPr>
          <p:cNvPr id="61448" name="AutoShape 11"/>
          <p:cNvSpPr>
            <a:spLocks noChangeArrowheads="1"/>
          </p:cNvSpPr>
          <p:nvPr/>
        </p:nvSpPr>
        <p:spPr bwMode="auto">
          <a:xfrm>
            <a:off x="3783013" y="2509838"/>
            <a:ext cx="619125" cy="1193800"/>
          </a:xfrm>
          <a:prstGeom prst="curvedLeftArrow">
            <a:avLst>
              <a:gd name="adj1" fmla="val 38564"/>
              <a:gd name="adj2" fmla="val 77128"/>
              <a:gd name="adj3" fmla="val 33333"/>
            </a:avLst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8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4381B951-C4BF-4C7B-840F-069D35C3AA08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34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293688" y="3862388"/>
            <a:ext cx="3441700" cy="2778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Try-Catch Example</a:t>
            </a:r>
          </a:p>
        </p:txBody>
      </p:sp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311150" y="1068388"/>
            <a:ext cx="4741863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>
                <a:latin typeface="Lucida Console" pitchFamily="49" charset="0"/>
              </a:rPr>
              <a:t>System.out.println("1");</a:t>
            </a:r>
          </a:p>
          <a:p>
            <a:pPr algn="l"/>
            <a:r>
              <a:rPr lang="en-US" b="0">
                <a:latin typeface="Lucida Console" pitchFamily="49" charset="0"/>
              </a:rPr>
              <a:t>try {</a:t>
            </a:r>
          </a:p>
          <a:p>
            <a:pPr algn="l"/>
            <a:r>
              <a:rPr lang="en-US" b="0">
                <a:latin typeface="Lucida Console" pitchFamily="49" charset="0"/>
              </a:rPr>
              <a:t>  int a = 1;</a:t>
            </a:r>
          </a:p>
          <a:p>
            <a:pPr algn="l"/>
            <a:r>
              <a:rPr lang="en-US" b="0">
                <a:latin typeface="Lucida Console" pitchFamily="49" charset="0"/>
              </a:rPr>
              <a:t>  int b = 0;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System.out.println(2);</a:t>
            </a:r>
          </a:p>
          <a:p>
            <a:pPr algn="l"/>
            <a:r>
              <a:rPr lang="en-US" b="0">
                <a:latin typeface="Lucida Console" pitchFamily="49" charset="0"/>
              </a:rPr>
              <a:t>  int c = a/b;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System.out.println(3);</a:t>
            </a:r>
          </a:p>
          <a:p>
            <a:pPr algn="l"/>
            <a:r>
              <a:rPr lang="en-US" b="0">
                <a:latin typeface="Lucida Console" pitchFamily="49" charset="0"/>
              </a:rPr>
              <a:t>} catch (Exception e) {</a:t>
            </a:r>
          </a:p>
          <a:p>
            <a:pPr algn="l"/>
            <a:r>
              <a:rPr lang="en-US" b="0">
                <a:latin typeface="Lucida Console" pitchFamily="49" charset="0"/>
              </a:rPr>
              <a:t>  System.out.println(4);</a:t>
            </a:r>
          </a:p>
          <a:p>
            <a:pPr algn="l"/>
            <a:r>
              <a:rPr lang="en-US" b="0">
                <a:latin typeface="Lucida Console" pitchFamily="49" charset="0"/>
              </a:rPr>
              <a:t>}</a:t>
            </a:r>
          </a:p>
          <a:p>
            <a:pPr algn="l"/>
            <a:r>
              <a:rPr lang="en-US" b="0">
                <a:latin typeface="Lucida Console" pitchFamily="49" charset="0"/>
              </a:rPr>
              <a:t>System.out.println(5);</a:t>
            </a:r>
          </a:p>
        </p:txBody>
      </p:sp>
      <p:sp>
        <p:nvSpPr>
          <p:cNvPr id="1669129" name="Text Box 9"/>
          <p:cNvSpPr txBox="1">
            <a:spLocks noChangeArrowheads="1"/>
          </p:cNvSpPr>
          <p:nvPr/>
        </p:nvSpPr>
        <p:spPr bwMode="auto">
          <a:xfrm>
            <a:off x="4524375" y="1184275"/>
            <a:ext cx="3114675" cy="143351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/>
          <a:p>
            <a:pPr defTabSz="762000">
              <a:tabLst>
                <a:tab pos="228600" algn="l"/>
              </a:tabLst>
              <a:defRPr/>
            </a:pPr>
            <a:r>
              <a:rPr lang="en-US">
                <a:latin typeface="Lucida Console" pitchFamily="49" charset="0"/>
              </a:rPr>
              <a:t>- Output -</a:t>
            </a:r>
            <a:r>
              <a:rPr lang="en-US" b="0">
                <a:latin typeface="Lucida Console" pitchFamily="49" charset="0"/>
              </a:rPr>
              <a:t> 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1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2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4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72054609-197A-4B36-9A10-88B65FBFBB7E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35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5: Try-Catch</a:t>
            </a: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858838" y="2032000"/>
            <a:ext cx="8013700" cy="345757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public class ExceptionDemo1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   public static void main(String[] args){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try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    int x = 1/5;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catch(Exception 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	  System.out.println(“catch”);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System.out.println(“exit”);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}</a:t>
            </a:r>
          </a:p>
        </p:txBody>
      </p:sp>
      <p:sp>
        <p:nvSpPr>
          <p:cNvPr id="634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06375" y="2047875"/>
            <a:ext cx="668338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b="0">
                <a:latin typeface="Lucida Console" pitchFamily="49" charset="0"/>
              </a:rPr>
              <a:t>1</a:t>
            </a:r>
          </a:p>
          <a:p>
            <a:r>
              <a:rPr lang="en-US" sz="2000" b="0">
                <a:latin typeface="Lucida Console" pitchFamily="49" charset="0"/>
              </a:rPr>
              <a:t>2</a:t>
            </a:r>
          </a:p>
          <a:p>
            <a:r>
              <a:rPr lang="en-US" sz="2000" b="0">
                <a:latin typeface="Lucida Console" pitchFamily="49" charset="0"/>
              </a:rPr>
              <a:t>3</a:t>
            </a:r>
          </a:p>
          <a:p>
            <a:r>
              <a:rPr lang="en-US" sz="2000" b="0">
                <a:latin typeface="Lucida Console" pitchFamily="49" charset="0"/>
              </a:rPr>
              <a:t>4</a:t>
            </a:r>
          </a:p>
          <a:p>
            <a:r>
              <a:rPr lang="en-US" sz="2000" b="0">
                <a:latin typeface="Lucida Console" pitchFamily="49" charset="0"/>
              </a:rPr>
              <a:t>5</a:t>
            </a:r>
          </a:p>
          <a:p>
            <a:r>
              <a:rPr lang="en-US" sz="2000" b="0">
                <a:latin typeface="Lucida Console" pitchFamily="49" charset="0"/>
              </a:rPr>
              <a:t>6</a:t>
            </a:r>
          </a:p>
          <a:p>
            <a:r>
              <a:rPr lang="en-US" sz="2000" b="0">
                <a:latin typeface="Lucida Console" pitchFamily="49" charset="0"/>
              </a:rPr>
              <a:t>7</a:t>
            </a:r>
          </a:p>
          <a:p>
            <a:r>
              <a:rPr lang="en-US" sz="2000" b="0">
                <a:latin typeface="Lucida Console" pitchFamily="49" charset="0"/>
              </a:rPr>
              <a:t>8</a:t>
            </a:r>
          </a:p>
          <a:p>
            <a:r>
              <a:rPr lang="en-US" sz="2000" b="0">
                <a:latin typeface="Lucida Console" pitchFamily="49" charset="0"/>
              </a:rPr>
              <a:t>9</a:t>
            </a:r>
          </a:p>
          <a:p>
            <a:r>
              <a:rPr lang="en-US" sz="2000" b="0">
                <a:latin typeface="Lucida Console" pitchFamily="49" charset="0"/>
              </a:rPr>
              <a:t>10</a:t>
            </a:r>
          </a:p>
          <a:p>
            <a:r>
              <a:rPr lang="en-US" sz="2000" b="0">
                <a:latin typeface="Lucida Console" pitchFamily="49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CABA4567-2911-4CAF-9B60-D7DDEEBE86E3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36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6: Try-Catch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1087438" y="1955800"/>
            <a:ext cx="7634287" cy="345757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public class ExceptionDemo2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   public static void main(String[] args){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try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    int x = 1/0;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catch(Exception 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	  System.out.println(“catch”);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System.out.println(“exit”);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}</a:t>
            </a:r>
          </a:p>
        </p:txBody>
      </p:sp>
      <p:sp>
        <p:nvSpPr>
          <p:cNvPr id="6451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317500" y="2000250"/>
            <a:ext cx="668338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b="0">
                <a:latin typeface="Lucida Console" pitchFamily="49" charset="0"/>
              </a:rPr>
              <a:t>1</a:t>
            </a:r>
          </a:p>
          <a:p>
            <a:r>
              <a:rPr lang="en-US" sz="2000" b="0">
                <a:latin typeface="Lucida Console" pitchFamily="49" charset="0"/>
              </a:rPr>
              <a:t>2</a:t>
            </a:r>
          </a:p>
          <a:p>
            <a:r>
              <a:rPr lang="en-US" sz="2000" b="0">
                <a:latin typeface="Lucida Console" pitchFamily="49" charset="0"/>
              </a:rPr>
              <a:t>3</a:t>
            </a:r>
          </a:p>
          <a:p>
            <a:r>
              <a:rPr lang="en-US" sz="2000" b="0">
                <a:latin typeface="Lucida Console" pitchFamily="49" charset="0"/>
              </a:rPr>
              <a:t>4</a:t>
            </a:r>
          </a:p>
          <a:p>
            <a:r>
              <a:rPr lang="en-US" sz="2000" b="0">
                <a:latin typeface="Lucida Console" pitchFamily="49" charset="0"/>
              </a:rPr>
              <a:t>5</a:t>
            </a:r>
          </a:p>
          <a:p>
            <a:r>
              <a:rPr lang="en-US" sz="2000" b="0">
                <a:latin typeface="Lucida Console" pitchFamily="49" charset="0"/>
              </a:rPr>
              <a:t>6</a:t>
            </a:r>
          </a:p>
          <a:p>
            <a:r>
              <a:rPr lang="en-US" sz="2000" b="0">
                <a:latin typeface="Lucida Console" pitchFamily="49" charset="0"/>
              </a:rPr>
              <a:t>7</a:t>
            </a:r>
          </a:p>
          <a:p>
            <a:r>
              <a:rPr lang="en-US" sz="2000" b="0">
                <a:latin typeface="Lucida Console" pitchFamily="49" charset="0"/>
              </a:rPr>
              <a:t>8</a:t>
            </a:r>
          </a:p>
          <a:p>
            <a:r>
              <a:rPr lang="en-US" sz="2000" b="0">
                <a:latin typeface="Lucida Console" pitchFamily="49" charset="0"/>
              </a:rPr>
              <a:t>9</a:t>
            </a:r>
          </a:p>
          <a:p>
            <a:r>
              <a:rPr lang="en-US" sz="2000" b="0">
                <a:latin typeface="Lucida Console" pitchFamily="49" charset="0"/>
              </a:rPr>
              <a:t>10</a:t>
            </a:r>
          </a:p>
          <a:p>
            <a:r>
              <a:rPr lang="en-US" sz="2000" b="0">
                <a:latin typeface="Lucida Console" pitchFamily="49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FD418A18-AE42-4741-839B-508A18A395B8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37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7: Try-Catch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708025" y="1662113"/>
            <a:ext cx="8045450" cy="376237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public class ExceptionDemo3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public static void main(String[] args){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for (int i=0;i&lt;5;i++) {</a:t>
            </a:r>
          </a:p>
          <a:p>
            <a:pPr lvl="1"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try{</a:t>
            </a:r>
          </a:p>
          <a:p>
            <a:pPr lvl="1"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int k = i/(i%2);</a:t>
            </a:r>
          </a:p>
          <a:p>
            <a:pPr lvl="1"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}catch (Exception e) </a:t>
            </a:r>
          </a:p>
          <a:p>
            <a:pPr lvl="1"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{</a:t>
            </a:r>
          </a:p>
          <a:p>
            <a:pPr lvl="1"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System.out.println(“Exception @” + i);</a:t>
            </a:r>
          </a:p>
          <a:p>
            <a:pPr lvl="1"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}</a:t>
            </a:r>
          </a:p>
          <a:p>
            <a:pPr lvl="1"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}		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}</a:t>
            </a:r>
          </a:p>
        </p:txBody>
      </p:sp>
      <p:sp>
        <p:nvSpPr>
          <p:cNvPr id="655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79375" y="1682750"/>
            <a:ext cx="668338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b="0">
                <a:latin typeface="Lucida Console" pitchFamily="49" charset="0"/>
              </a:rPr>
              <a:t>1</a:t>
            </a:r>
          </a:p>
          <a:p>
            <a:r>
              <a:rPr lang="en-US" sz="2000" b="0">
                <a:latin typeface="Lucida Console" pitchFamily="49" charset="0"/>
              </a:rPr>
              <a:t>2</a:t>
            </a:r>
          </a:p>
          <a:p>
            <a:r>
              <a:rPr lang="en-US" sz="2000" b="0">
                <a:latin typeface="Lucida Console" pitchFamily="49" charset="0"/>
              </a:rPr>
              <a:t>3</a:t>
            </a:r>
          </a:p>
          <a:p>
            <a:r>
              <a:rPr lang="en-US" sz="2000" b="0">
                <a:latin typeface="Lucida Console" pitchFamily="49" charset="0"/>
              </a:rPr>
              <a:t>4</a:t>
            </a:r>
          </a:p>
          <a:p>
            <a:r>
              <a:rPr lang="en-US" sz="2000" b="0">
                <a:latin typeface="Lucida Console" pitchFamily="49" charset="0"/>
              </a:rPr>
              <a:t>5</a:t>
            </a:r>
          </a:p>
          <a:p>
            <a:r>
              <a:rPr lang="en-US" sz="2000" b="0">
                <a:latin typeface="Lucida Console" pitchFamily="49" charset="0"/>
              </a:rPr>
              <a:t>6</a:t>
            </a:r>
          </a:p>
          <a:p>
            <a:r>
              <a:rPr lang="en-US" sz="2000" b="0">
                <a:latin typeface="Lucida Console" pitchFamily="49" charset="0"/>
              </a:rPr>
              <a:t>7</a:t>
            </a:r>
          </a:p>
          <a:p>
            <a:r>
              <a:rPr lang="en-US" sz="2000" b="0">
                <a:latin typeface="Lucida Console" pitchFamily="49" charset="0"/>
              </a:rPr>
              <a:t>8</a:t>
            </a:r>
          </a:p>
          <a:p>
            <a:r>
              <a:rPr lang="en-US" sz="2000" b="0">
                <a:latin typeface="Lucida Console" pitchFamily="49" charset="0"/>
              </a:rPr>
              <a:t>9</a:t>
            </a:r>
          </a:p>
          <a:p>
            <a:r>
              <a:rPr lang="en-US" sz="2000" b="0">
                <a:latin typeface="Lucida Console" pitchFamily="49" charset="0"/>
              </a:rPr>
              <a:t>10</a:t>
            </a:r>
          </a:p>
          <a:p>
            <a:r>
              <a:rPr lang="en-US" sz="2000" b="0">
                <a:latin typeface="Lucida Console" pitchFamily="49" charset="0"/>
              </a:rPr>
              <a:t>11</a:t>
            </a:r>
          </a:p>
          <a:p>
            <a:r>
              <a:rPr lang="en-US" sz="2000" b="0">
                <a:latin typeface="Lucida Console" pitchFamily="49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D1838686-1D36-4F84-8F2F-BF8F58AA17BF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38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8: Try-Catch</a:t>
            </a: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671513" y="1460500"/>
            <a:ext cx="7862887" cy="498157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public class ExceptionDemo4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   public static void main(String[] args){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try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        for (int i=0;i&lt;10;i++)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		System.out.println(i);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		if (i == 3)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    		int err = 1/0;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		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	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catch(Exception 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	  System.out.println(“catch”);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System.out.println(“exit”);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}</a:t>
            </a: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  <p:sp>
        <p:nvSpPr>
          <p:cNvPr id="66567" name="Text Box 5"/>
          <p:cNvSpPr txBox="1">
            <a:spLocks noChangeArrowheads="1"/>
          </p:cNvSpPr>
          <p:nvPr/>
        </p:nvSpPr>
        <p:spPr bwMode="auto">
          <a:xfrm>
            <a:off x="15875" y="1479550"/>
            <a:ext cx="66833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b="0">
                <a:latin typeface="Lucida Console" pitchFamily="49" charset="0"/>
              </a:rPr>
              <a:t>1</a:t>
            </a:r>
          </a:p>
          <a:p>
            <a:r>
              <a:rPr lang="en-US" sz="2000" b="0">
                <a:latin typeface="Lucida Console" pitchFamily="49" charset="0"/>
              </a:rPr>
              <a:t>2</a:t>
            </a:r>
          </a:p>
          <a:p>
            <a:r>
              <a:rPr lang="en-US" sz="2000" b="0">
                <a:latin typeface="Lucida Console" pitchFamily="49" charset="0"/>
              </a:rPr>
              <a:t>3</a:t>
            </a:r>
          </a:p>
          <a:p>
            <a:r>
              <a:rPr lang="en-US" sz="2000" b="0">
                <a:latin typeface="Lucida Console" pitchFamily="49" charset="0"/>
              </a:rPr>
              <a:t>4</a:t>
            </a:r>
          </a:p>
          <a:p>
            <a:r>
              <a:rPr lang="en-US" sz="2000" b="0">
                <a:latin typeface="Lucida Console" pitchFamily="49" charset="0"/>
              </a:rPr>
              <a:t>5</a:t>
            </a:r>
          </a:p>
          <a:p>
            <a:r>
              <a:rPr lang="en-US" sz="2000" b="0">
                <a:latin typeface="Lucida Console" pitchFamily="49" charset="0"/>
              </a:rPr>
              <a:t>6</a:t>
            </a:r>
          </a:p>
          <a:p>
            <a:r>
              <a:rPr lang="en-US" sz="2000" b="0">
                <a:latin typeface="Lucida Console" pitchFamily="49" charset="0"/>
              </a:rPr>
              <a:t>7</a:t>
            </a:r>
          </a:p>
          <a:p>
            <a:r>
              <a:rPr lang="en-US" sz="2000" b="0">
                <a:latin typeface="Lucida Console" pitchFamily="49" charset="0"/>
              </a:rPr>
              <a:t>8</a:t>
            </a:r>
          </a:p>
          <a:p>
            <a:r>
              <a:rPr lang="en-US" sz="2000" b="0">
                <a:latin typeface="Lucida Console" pitchFamily="49" charset="0"/>
              </a:rPr>
              <a:t>9</a:t>
            </a:r>
          </a:p>
          <a:p>
            <a:r>
              <a:rPr lang="en-US" sz="2000" b="0">
                <a:latin typeface="Lucida Console" pitchFamily="49" charset="0"/>
              </a:rPr>
              <a:t>10</a:t>
            </a:r>
          </a:p>
          <a:p>
            <a:r>
              <a:rPr lang="en-US" sz="2000" b="0">
                <a:latin typeface="Lucida Console" pitchFamily="49" charset="0"/>
              </a:rPr>
              <a:t>11</a:t>
            </a:r>
          </a:p>
          <a:p>
            <a:r>
              <a:rPr lang="en-US" sz="2000" b="0">
                <a:latin typeface="Lucida Console" pitchFamily="49" charset="0"/>
              </a:rPr>
              <a:t>12</a:t>
            </a:r>
          </a:p>
          <a:p>
            <a:r>
              <a:rPr lang="en-US" sz="2000" b="0">
                <a:latin typeface="Lucida Console" pitchFamily="49" charset="0"/>
              </a:rPr>
              <a:t>13</a:t>
            </a:r>
          </a:p>
          <a:p>
            <a:r>
              <a:rPr lang="en-US" sz="2000" b="0">
                <a:latin typeface="Lucida Console" pitchFamily="49" charset="0"/>
              </a:rPr>
              <a:t>14</a:t>
            </a:r>
          </a:p>
          <a:p>
            <a:r>
              <a:rPr lang="en-US" sz="2000" b="0">
                <a:latin typeface="Lucida Console" pitchFamily="49" charset="0"/>
              </a:rPr>
              <a:t>15</a:t>
            </a:r>
          </a:p>
          <a:p>
            <a:r>
              <a:rPr lang="en-US" sz="2000" b="0">
                <a:latin typeface="Lucida Console" pitchFamily="49" charset="0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D4515298-9723-40F0-B740-D62F949DAF9C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39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Try-Catch-Finally Control Flow</a:t>
            </a:r>
            <a:br>
              <a:rPr lang="en-US" sz="2800" smtClean="0"/>
            </a:br>
            <a:r>
              <a:rPr lang="en-US" sz="1200" smtClean="0">
                <a:solidFill>
                  <a:schemeClr val="tx1"/>
                </a:solidFill>
              </a:rPr>
              <a:t>Java 5.0 Program Design P561 | Java Program Design P561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4802188" y="954088"/>
            <a:ext cx="4029075" cy="5591175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- Exception –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try</a:t>
            </a:r>
            <a:r>
              <a:rPr lang="en-US" sz="2000" b="0">
                <a:latin typeface="Lucida Console" pitchFamily="49" charset="0"/>
              </a:rPr>
              <a:t> </a:t>
            </a:r>
            <a:r>
              <a:rPr lang="en-US" sz="2000">
                <a:latin typeface="Lucida Console" pitchFamily="49" charset="0"/>
              </a:rPr>
              <a:t>{</a:t>
            </a:r>
            <a:endParaRPr lang="en-US" sz="2000" b="0">
              <a:latin typeface="Lucida Console" pitchFamily="49" charset="0"/>
            </a:endParaRP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</a:t>
            </a: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&lt;statement-1&gt;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  &lt;statement-2&gt;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</a:t>
            </a:r>
            <a:r>
              <a:rPr lang="en-US" sz="2000" b="0">
                <a:solidFill>
                  <a:srgbClr val="FF0000"/>
                </a:solidFill>
                <a:latin typeface="Lucida Console" pitchFamily="49" charset="0"/>
              </a:rPr>
              <a:t>&lt;statement-3&gt;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&lt;statement-4&gt;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. . .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&lt;statement-n&gt;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}</a:t>
            </a:r>
            <a:r>
              <a:rPr lang="en-US" sz="2000" b="0">
                <a:latin typeface="Lucida Console" pitchFamily="49" charset="0"/>
              </a:rPr>
              <a:t> </a:t>
            </a:r>
            <a:r>
              <a:rPr lang="en-US" sz="2000">
                <a:latin typeface="Lucida Console" pitchFamily="49" charset="0"/>
              </a:rPr>
              <a:t>catch</a:t>
            </a:r>
            <a:r>
              <a:rPr lang="en-US" sz="2000" b="0">
                <a:latin typeface="Lucida Console" pitchFamily="49" charset="0"/>
              </a:rPr>
              <a:t> </a:t>
            </a:r>
            <a:r>
              <a:rPr lang="en-US" sz="2000">
                <a:latin typeface="Lucida Console" pitchFamily="49" charset="0"/>
              </a:rPr>
              <a:t>(</a:t>
            </a:r>
            <a:r>
              <a:rPr lang="en-US" sz="2000" b="0">
                <a:latin typeface="Lucida Console" pitchFamily="49" charset="0"/>
              </a:rPr>
              <a:t>Exception e</a:t>
            </a:r>
            <a:r>
              <a:rPr lang="en-US" sz="2000">
                <a:latin typeface="Lucida Console" pitchFamily="49" charset="0"/>
              </a:rPr>
              <a:t>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</a:t>
            </a: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&lt;c-stmt-1&gt;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  . . .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  &lt;c-stmt-m&gt;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} finally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</a:t>
            </a: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&lt;l-stmt-1&gt;</a:t>
            </a:r>
            <a:br>
              <a:rPr lang="en-US" sz="2000" b="0">
                <a:solidFill>
                  <a:srgbClr val="996633"/>
                </a:solidFill>
                <a:latin typeface="Lucida Console" pitchFamily="49" charset="0"/>
              </a:rPr>
            </a:b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  . . .</a:t>
            </a:r>
            <a:br>
              <a:rPr lang="en-US" sz="2000" b="0">
                <a:solidFill>
                  <a:srgbClr val="996633"/>
                </a:solidFill>
                <a:latin typeface="Lucida Console" pitchFamily="49" charset="0"/>
              </a:rPr>
            </a:b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  &lt;l-stmt-k&gt;</a:t>
            </a:r>
            <a:r>
              <a:rPr lang="en-US" sz="2000">
                <a:latin typeface="Lucida Console" pitchFamily="49" charset="0"/>
              </a:rPr>
              <a:t/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}</a:t>
            </a:r>
            <a:endParaRPr lang="en-US" sz="2000" b="0">
              <a:latin typeface="Lucida Console" pitchFamily="49" charset="0"/>
            </a:endParaRP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&lt;next statement&gt;</a:t>
            </a:r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4879975" y="1652588"/>
            <a:ext cx="0" cy="804862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cxnSp>
        <p:nvCxnSpPr>
          <p:cNvPr id="67591" name="AutoShape 6"/>
          <p:cNvCxnSpPr>
            <a:cxnSpLocks noChangeShapeType="1"/>
          </p:cNvCxnSpPr>
          <p:nvPr/>
        </p:nvCxnSpPr>
        <p:spPr bwMode="auto">
          <a:xfrm rot="10800000" flipH="1" flipV="1">
            <a:off x="4879975" y="2505075"/>
            <a:ext cx="1588" cy="1252538"/>
          </a:xfrm>
          <a:prstGeom prst="curvedConnector3">
            <a:avLst>
              <a:gd name="adj1" fmla="val -14400005"/>
            </a:avLst>
          </a:prstGeom>
          <a:noFill/>
          <a:ln w="57150" cap="rnd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2" name="Line 7"/>
          <p:cNvSpPr>
            <a:spLocks noChangeShapeType="1"/>
          </p:cNvSpPr>
          <p:nvPr/>
        </p:nvSpPr>
        <p:spPr bwMode="auto">
          <a:xfrm>
            <a:off x="4862513" y="3775075"/>
            <a:ext cx="0" cy="804863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cxnSp>
        <p:nvCxnSpPr>
          <p:cNvPr id="67593" name="AutoShape 8"/>
          <p:cNvCxnSpPr>
            <a:cxnSpLocks noChangeShapeType="1"/>
          </p:cNvCxnSpPr>
          <p:nvPr/>
        </p:nvCxnSpPr>
        <p:spPr bwMode="auto">
          <a:xfrm rot="10800000" flipH="1" flipV="1">
            <a:off x="4848225" y="4518025"/>
            <a:ext cx="15875" cy="369888"/>
          </a:xfrm>
          <a:prstGeom prst="curvedConnector3">
            <a:avLst>
              <a:gd name="adj1" fmla="val -1050005"/>
            </a:avLst>
          </a:prstGeom>
          <a:noFill/>
          <a:ln w="57150" cap="rnd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4" name="Line 9"/>
          <p:cNvSpPr>
            <a:spLocks noChangeShapeType="1"/>
          </p:cNvSpPr>
          <p:nvPr/>
        </p:nvSpPr>
        <p:spPr bwMode="auto">
          <a:xfrm>
            <a:off x="4845050" y="4937125"/>
            <a:ext cx="0" cy="938213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7595" name="Rectangle 13"/>
          <p:cNvSpPr>
            <a:spLocks noChangeArrowheads="1"/>
          </p:cNvSpPr>
          <p:nvPr/>
        </p:nvSpPr>
        <p:spPr bwMode="auto">
          <a:xfrm>
            <a:off x="7527925" y="1441450"/>
            <a:ext cx="1431925" cy="9525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200" b="0">
                <a:latin typeface="Lucida Console" pitchFamily="49" charset="0"/>
              </a:rPr>
              <a:t>Assume &lt;statement-3&gt; </a:t>
            </a:r>
          </a:p>
          <a:p>
            <a:pPr algn="l" defTabSz="762000">
              <a:tabLst>
                <a:tab pos="228600" algn="l"/>
              </a:tabLst>
            </a:pPr>
            <a:r>
              <a:rPr lang="en-US" sz="1200" b="0">
                <a:latin typeface="Lucida Console" pitchFamily="49" charset="0"/>
              </a:rPr>
              <a:t>throws an exception</a:t>
            </a:r>
          </a:p>
        </p:txBody>
      </p:sp>
      <p:sp>
        <p:nvSpPr>
          <p:cNvPr id="67596" name="Rectangle 14"/>
          <p:cNvSpPr>
            <a:spLocks noChangeArrowheads="1"/>
          </p:cNvSpPr>
          <p:nvPr/>
        </p:nvSpPr>
        <p:spPr bwMode="auto">
          <a:xfrm>
            <a:off x="7526338" y="2479675"/>
            <a:ext cx="1431925" cy="782638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200" b="0">
                <a:latin typeface="Lucida Console" pitchFamily="49" charset="0"/>
              </a:rPr>
              <a:t>&lt;statement-4&gt; to &lt;statement-n&gt;</a:t>
            </a:r>
          </a:p>
          <a:p>
            <a:pPr algn="l" defTabSz="762000">
              <a:tabLst>
                <a:tab pos="228600" algn="l"/>
              </a:tabLst>
            </a:pPr>
            <a:r>
              <a:rPr lang="en-US" sz="1200" b="0">
                <a:latin typeface="Lucida Console" pitchFamily="49" charset="0"/>
              </a:rPr>
              <a:t>are skipped</a:t>
            </a:r>
          </a:p>
        </p:txBody>
      </p:sp>
      <p:cxnSp>
        <p:nvCxnSpPr>
          <p:cNvPr id="67597" name="AutoShape 16"/>
          <p:cNvCxnSpPr>
            <a:cxnSpLocks noChangeShapeType="1"/>
          </p:cNvCxnSpPr>
          <p:nvPr/>
        </p:nvCxnSpPr>
        <p:spPr bwMode="auto">
          <a:xfrm rot="10800000" flipH="1" flipV="1">
            <a:off x="4816475" y="5857875"/>
            <a:ext cx="15875" cy="369888"/>
          </a:xfrm>
          <a:prstGeom prst="curvedConnector3">
            <a:avLst>
              <a:gd name="adj1" fmla="val -1050005"/>
            </a:avLst>
          </a:prstGeom>
          <a:noFill/>
          <a:ln w="57150" cap="rnd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8" name="Line 17"/>
          <p:cNvSpPr>
            <a:spLocks noChangeShapeType="1"/>
          </p:cNvSpPr>
          <p:nvPr/>
        </p:nvSpPr>
        <p:spPr bwMode="auto">
          <a:xfrm>
            <a:off x="4841875" y="6191250"/>
            <a:ext cx="0" cy="32385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7599" name="Rectangle 27"/>
          <p:cNvSpPr>
            <a:spLocks noChangeArrowheads="1"/>
          </p:cNvSpPr>
          <p:nvPr/>
        </p:nvSpPr>
        <p:spPr bwMode="auto">
          <a:xfrm>
            <a:off x="7518400" y="5019675"/>
            <a:ext cx="1431925" cy="782638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200" b="0">
                <a:latin typeface="Lucida Console" pitchFamily="49" charset="0"/>
              </a:rPr>
              <a:t>statements in the finally block are executed.</a:t>
            </a:r>
          </a:p>
        </p:txBody>
      </p:sp>
      <p:sp>
        <p:nvSpPr>
          <p:cNvPr id="43024" name="Text Box 28"/>
          <p:cNvSpPr txBox="1">
            <a:spLocks noChangeArrowheads="1"/>
          </p:cNvSpPr>
          <p:nvPr/>
        </p:nvSpPr>
        <p:spPr bwMode="auto">
          <a:xfrm>
            <a:off x="449263" y="939800"/>
            <a:ext cx="3719512" cy="559117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- No Exception –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try</a:t>
            </a:r>
            <a:r>
              <a:rPr lang="en-US" sz="2000" b="0">
                <a:latin typeface="Lucida Console" pitchFamily="49" charset="0"/>
              </a:rPr>
              <a:t> </a:t>
            </a:r>
            <a:r>
              <a:rPr lang="en-US" sz="2000">
                <a:latin typeface="Lucida Console" pitchFamily="49" charset="0"/>
              </a:rPr>
              <a:t>{</a:t>
            </a:r>
            <a:endParaRPr lang="en-US" sz="2000" b="0">
              <a:latin typeface="Lucida Console" pitchFamily="49" charset="0"/>
            </a:endParaRP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</a:t>
            </a: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&lt;statement-1&gt;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	&lt;statement-2&gt;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	&lt;statement-3&gt;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	&lt;statement-4&gt;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	. . .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	&lt;statement-n&gt;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}</a:t>
            </a:r>
            <a:r>
              <a:rPr lang="en-US" sz="2000" b="0">
                <a:latin typeface="Lucida Console" pitchFamily="49" charset="0"/>
              </a:rPr>
              <a:t> </a:t>
            </a:r>
            <a:r>
              <a:rPr lang="en-US" sz="2000">
                <a:latin typeface="Lucida Console" pitchFamily="49" charset="0"/>
              </a:rPr>
              <a:t>catch</a:t>
            </a:r>
            <a:r>
              <a:rPr lang="en-US" sz="2000" b="0">
                <a:latin typeface="Lucida Console" pitchFamily="49" charset="0"/>
              </a:rPr>
              <a:t> </a:t>
            </a:r>
            <a:r>
              <a:rPr lang="en-US" sz="2000">
                <a:latin typeface="Lucida Console" pitchFamily="49" charset="0"/>
              </a:rPr>
              <a:t>(</a:t>
            </a:r>
            <a:r>
              <a:rPr lang="en-US" sz="2000" b="0">
                <a:latin typeface="Lucida Console" pitchFamily="49" charset="0"/>
              </a:rPr>
              <a:t>Exception e</a:t>
            </a:r>
            <a:r>
              <a:rPr lang="en-US" sz="2000">
                <a:latin typeface="Lucida Console" pitchFamily="49" charset="0"/>
              </a:rPr>
              <a:t>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&lt;c-stmt-1&gt;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. . .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&lt;c-stmt-m&gt;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} finally {</a:t>
            </a:r>
            <a:br>
              <a:rPr lang="en-US" sz="2000">
                <a:latin typeface="Lucida Console" pitchFamily="49" charset="0"/>
              </a:rPr>
            </a:br>
            <a:r>
              <a:rPr lang="en-US" sz="2000" b="0">
                <a:latin typeface="Lucida Console" pitchFamily="49" charset="0"/>
              </a:rPr>
              <a:t>  </a:t>
            </a: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&lt;l-stmt-1&gt;</a:t>
            </a:r>
            <a:br>
              <a:rPr lang="en-US" sz="2000" b="0">
                <a:solidFill>
                  <a:srgbClr val="996633"/>
                </a:solidFill>
                <a:latin typeface="Lucida Console" pitchFamily="49" charset="0"/>
              </a:rPr>
            </a:b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  . . .</a:t>
            </a:r>
            <a:br>
              <a:rPr lang="en-US" sz="2000" b="0">
                <a:solidFill>
                  <a:srgbClr val="996633"/>
                </a:solidFill>
                <a:latin typeface="Lucida Console" pitchFamily="49" charset="0"/>
              </a:rPr>
            </a:b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  &lt;l-stmt-k&gt;</a:t>
            </a:r>
            <a:endParaRPr lang="en-US" sz="2000">
              <a:latin typeface="Lucida Console" pitchFamily="49" charset="0"/>
            </a:endParaRP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>
                <a:latin typeface="Lucida Console" pitchFamily="49" charset="0"/>
              </a:rPr>
              <a:t>}</a:t>
            </a:r>
            <a:endParaRPr lang="en-US" sz="2000" b="0">
              <a:latin typeface="Lucida Console" pitchFamily="49" charset="0"/>
            </a:endParaRP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solidFill>
                  <a:srgbClr val="996633"/>
                </a:solidFill>
                <a:latin typeface="Lucida Console" pitchFamily="49" charset="0"/>
              </a:rPr>
              <a:t>&lt;next statement&gt;</a:t>
            </a:r>
          </a:p>
        </p:txBody>
      </p:sp>
      <p:sp>
        <p:nvSpPr>
          <p:cNvPr id="67601" name="Line 29"/>
          <p:cNvSpPr>
            <a:spLocks noChangeShapeType="1"/>
          </p:cNvSpPr>
          <p:nvPr/>
        </p:nvSpPr>
        <p:spPr bwMode="auto">
          <a:xfrm>
            <a:off x="517525" y="1620838"/>
            <a:ext cx="0" cy="1749425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7602" name="Line 30"/>
          <p:cNvSpPr>
            <a:spLocks noChangeShapeType="1"/>
          </p:cNvSpPr>
          <p:nvPr/>
        </p:nvSpPr>
        <p:spPr bwMode="auto">
          <a:xfrm>
            <a:off x="482600" y="4905375"/>
            <a:ext cx="0" cy="909638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cxnSp>
        <p:nvCxnSpPr>
          <p:cNvPr id="67603" name="AutoShape 31"/>
          <p:cNvCxnSpPr>
            <a:cxnSpLocks noChangeShapeType="1"/>
          </p:cNvCxnSpPr>
          <p:nvPr/>
        </p:nvCxnSpPr>
        <p:spPr bwMode="auto">
          <a:xfrm rot="10800000" flipV="1">
            <a:off x="471488" y="3384550"/>
            <a:ext cx="44450" cy="1457325"/>
          </a:xfrm>
          <a:prstGeom prst="curvedConnector3">
            <a:avLst>
              <a:gd name="adj1" fmla="val 614287"/>
            </a:avLst>
          </a:prstGeom>
          <a:noFill/>
          <a:ln w="57150" cap="rnd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4" name="Rectangle 32"/>
          <p:cNvSpPr>
            <a:spLocks noChangeArrowheads="1"/>
          </p:cNvSpPr>
          <p:nvPr/>
        </p:nvSpPr>
        <p:spPr bwMode="auto">
          <a:xfrm>
            <a:off x="2892425" y="3881438"/>
            <a:ext cx="1431925" cy="782637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200" b="0">
                <a:latin typeface="Lucida Console" pitchFamily="49" charset="0"/>
              </a:rPr>
              <a:t>&lt;c-stmt-1&gt; to &lt;c-stmt-m&gt;</a:t>
            </a:r>
          </a:p>
          <a:p>
            <a:pPr algn="l" defTabSz="762000">
              <a:tabLst>
                <a:tab pos="228600" algn="l"/>
              </a:tabLst>
            </a:pPr>
            <a:r>
              <a:rPr lang="en-US" sz="1200" b="0">
                <a:latin typeface="Lucida Console" pitchFamily="49" charset="0"/>
              </a:rPr>
              <a:t>are skipped</a:t>
            </a:r>
          </a:p>
        </p:txBody>
      </p:sp>
      <p:cxnSp>
        <p:nvCxnSpPr>
          <p:cNvPr id="67605" name="AutoShape 33"/>
          <p:cNvCxnSpPr>
            <a:cxnSpLocks noChangeShapeType="1"/>
          </p:cNvCxnSpPr>
          <p:nvPr/>
        </p:nvCxnSpPr>
        <p:spPr bwMode="auto">
          <a:xfrm rot="10800000" flipH="1" flipV="1">
            <a:off x="466725" y="5853113"/>
            <a:ext cx="15875" cy="369887"/>
          </a:xfrm>
          <a:prstGeom prst="curvedConnector3">
            <a:avLst>
              <a:gd name="adj1" fmla="val -1050005"/>
            </a:avLst>
          </a:prstGeom>
          <a:noFill/>
          <a:ln w="57150" cap="rnd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6" name="Line 34"/>
          <p:cNvSpPr>
            <a:spLocks noChangeShapeType="1"/>
          </p:cNvSpPr>
          <p:nvPr/>
        </p:nvSpPr>
        <p:spPr bwMode="auto">
          <a:xfrm>
            <a:off x="492125" y="6186488"/>
            <a:ext cx="0" cy="32385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7607" name="Rectangle 35"/>
          <p:cNvSpPr>
            <a:spLocks noChangeArrowheads="1"/>
          </p:cNvSpPr>
          <p:nvPr/>
        </p:nvSpPr>
        <p:spPr bwMode="auto">
          <a:xfrm>
            <a:off x="2903538" y="4935538"/>
            <a:ext cx="1431925" cy="782637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200" b="0">
                <a:latin typeface="Lucida Console" pitchFamily="49" charset="0"/>
              </a:rPr>
              <a:t>statements in the finally block are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11372D9B-A23B-4EE3-9B2C-F8B4B9DDF6E2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4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1168399" y="2389188"/>
            <a:ext cx="5778205" cy="3032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File</a:t>
            </a:r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File</a:t>
            </a:r>
          </a:p>
          <a:p>
            <a:pPr lvl="1" eaLnBrk="1" hangingPunct="1"/>
            <a:r>
              <a:rPr lang="en-US" dirty="0" smtClean="0"/>
              <a:t>Provides a system-independent way of representing a file name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1133475" y="2352675"/>
            <a:ext cx="62404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 dirty="0">
                <a:latin typeface="Lucida Console" pitchFamily="49" charset="0"/>
              </a:rPr>
              <a:t>File f = new File("c</a:t>
            </a:r>
            <a:r>
              <a:rPr lang="en-US" b="0" dirty="0" smtClean="0">
                <a:latin typeface="Lucida Console" pitchFamily="49" charset="0"/>
              </a:rPr>
              <a:t>:\\IS201\\data.txt</a:t>
            </a:r>
            <a:r>
              <a:rPr lang="en-US" b="0" dirty="0">
                <a:latin typeface="Lucida Console" pitchFamily="49" charset="0"/>
              </a:rPr>
              <a:t>");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if (</a:t>
            </a:r>
            <a:r>
              <a:rPr lang="en-US" b="0" dirty="0" err="1">
                <a:latin typeface="Lucida Console" pitchFamily="49" charset="0"/>
              </a:rPr>
              <a:t>f.exists</a:t>
            </a:r>
            <a:r>
              <a:rPr lang="en-US" b="0" dirty="0">
                <a:latin typeface="Lucida Console" pitchFamily="49" charset="0"/>
              </a:rPr>
              <a:t>()) {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  </a:t>
            </a:r>
            <a:r>
              <a:rPr lang="en-US" b="0" dirty="0" err="1">
                <a:latin typeface="Lucida Console" pitchFamily="49" charset="0"/>
              </a:rPr>
              <a:t>System.out.println</a:t>
            </a:r>
            <a:r>
              <a:rPr lang="en-US" b="0" dirty="0">
                <a:latin typeface="Lucida Console" pitchFamily="49" charset="0"/>
              </a:rPr>
              <a:t>("Yes");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} else {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  </a:t>
            </a:r>
            <a:r>
              <a:rPr lang="en-US" b="0" dirty="0" err="1">
                <a:latin typeface="Lucida Console" pitchFamily="49" charset="0"/>
              </a:rPr>
              <a:t>System.out.println</a:t>
            </a:r>
            <a:r>
              <a:rPr lang="en-US" b="0" dirty="0">
                <a:latin typeface="Lucida Console" pitchFamily="49" charset="0"/>
              </a:rPr>
              <a:t>("No");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}</a:t>
            </a:r>
          </a:p>
        </p:txBody>
      </p:sp>
      <p:pic>
        <p:nvPicPr>
          <p:cNvPr id="3072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4189413"/>
            <a:ext cx="60102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Rectangle 7"/>
          <p:cNvSpPr>
            <a:spLocks noChangeArrowheads="1"/>
          </p:cNvSpPr>
          <p:nvPr/>
        </p:nvSpPr>
        <p:spPr bwMode="auto">
          <a:xfrm>
            <a:off x="1590675" y="4556125"/>
            <a:ext cx="6738938" cy="42227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30" name="Rectangle 8"/>
          <p:cNvSpPr>
            <a:spLocks noChangeArrowheads="1"/>
          </p:cNvSpPr>
          <p:nvPr/>
        </p:nvSpPr>
        <p:spPr bwMode="auto">
          <a:xfrm>
            <a:off x="1608138" y="5489575"/>
            <a:ext cx="6027737" cy="811213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31" name="AutoShape 9"/>
          <p:cNvSpPr>
            <a:spLocks noChangeArrowheads="1"/>
          </p:cNvSpPr>
          <p:nvPr/>
        </p:nvSpPr>
        <p:spPr bwMode="auto">
          <a:xfrm>
            <a:off x="744538" y="5113338"/>
            <a:ext cx="746125" cy="238125"/>
          </a:xfrm>
          <a:prstGeom prst="rightArrow">
            <a:avLst>
              <a:gd name="adj1" fmla="val 50000"/>
              <a:gd name="adj2" fmla="val 78333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11AF37A9-4DD0-4596-89D8-C3CCCAB6A63F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40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Try-Catch-Finally Example</a:t>
            </a: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606425" y="1035050"/>
            <a:ext cx="3470275" cy="3775075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/>
          <a:p>
            <a:pPr defTabSz="762000">
              <a:tabLst>
                <a:tab pos="228600" algn="l"/>
              </a:tabLst>
              <a:defRPr/>
            </a:pPr>
            <a:r>
              <a:rPr lang="en-US" sz="1600">
                <a:latin typeface="Lucida Console" pitchFamily="49" charset="0"/>
              </a:rPr>
              <a:t>- No Exception -</a:t>
            </a:r>
            <a:endParaRPr lang="en-US" sz="1600" b="0">
              <a:latin typeface="Lucida Console" pitchFamily="49" charset="0"/>
            </a:endParaRP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System.out.println("1");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try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int a = 1;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int b = 2;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System.out.println(2);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int c = a/b;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System.out.println(3);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} catch (Exception 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System.out.println(4);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} finally {</a:t>
            </a:r>
            <a:br>
              <a:rPr lang="en-US" sz="1600" b="0">
                <a:latin typeface="Lucida Console" pitchFamily="49" charset="0"/>
              </a:rPr>
            </a:br>
            <a:r>
              <a:rPr lang="en-US" sz="1600" b="0">
                <a:latin typeface="Lucida Console" pitchFamily="49" charset="0"/>
              </a:rPr>
              <a:t>  System.out.println(5);</a:t>
            </a:r>
            <a:br>
              <a:rPr lang="en-US" sz="1600" b="0">
                <a:latin typeface="Lucida Console" pitchFamily="49" charset="0"/>
              </a:rPr>
            </a:br>
            <a:r>
              <a:rPr lang="en-US" sz="1600" b="0">
                <a:latin typeface="Lucida Console" pitchFamily="49" charset="0"/>
              </a:rPr>
              <a:t>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System.out.println(6);</a:t>
            </a: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458788" y="4684713"/>
            <a:ext cx="3114675" cy="177482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/>
          <a:p>
            <a:pPr defTabSz="762000">
              <a:tabLst>
                <a:tab pos="228600" algn="l"/>
              </a:tabLst>
              <a:defRPr/>
            </a:pPr>
            <a:r>
              <a:rPr lang="en-US">
                <a:latin typeface="Lucida Console" pitchFamily="49" charset="0"/>
              </a:rPr>
              <a:t>- Output -</a:t>
            </a:r>
            <a:r>
              <a:rPr lang="en-US" b="0">
                <a:latin typeface="Lucida Console" pitchFamily="49" charset="0"/>
              </a:rPr>
              <a:t> 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1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2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3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5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6</a:t>
            </a:r>
          </a:p>
        </p:txBody>
      </p:sp>
      <p:sp>
        <p:nvSpPr>
          <p:cNvPr id="68615" name="Rectangle 8"/>
          <p:cNvSpPr>
            <a:spLocks noChangeArrowheads="1"/>
          </p:cNvSpPr>
          <p:nvPr/>
        </p:nvSpPr>
        <p:spPr bwMode="auto">
          <a:xfrm>
            <a:off x="3402013" y="5500688"/>
            <a:ext cx="1517650" cy="74295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 defTabSz="762000">
              <a:tabLst>
                <a:tab pos="228600" algn="l"/>
              </a:tabLst>
            </a:pPr>
            <a:r>
              <a:rPr lang="en-US" sz="1400" b="0">
                <a:latin typeface="Tahoma" pitchFamily="34" charset="0"/>
              </a:rPr>
              <a:t>Statements in the finally block are always run. </a:t>
            </a:r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>
            <a:off x="1425575" y="5843588"/>
            <a:ext cx="1938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4041" name="Text Box 11"/>
          <p:cNvSpPr txBox="1">
            <a:spLocks noChangeArrowheads="1"/>
          </p:cNvSpPr>
          <p:nvPr/>
        </p:nvSpPr>
        <p:spPr bwMode="auto">
          <a:xfrm>
            <a:off x="4887913" y="1030288"/>
            <a:ext cx="3635375" cy="3775075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/>
          <a:p>
            <a:pPr defTabSz="762000">
              <a:tabLst>
                <a:tab pos="228600" algn="l"/>
              </a:tabLst>
              <a:defRPr/>
            </a:pPr>
            <a:r>
              <a:rPr lang="en-US" sz="1600">
                <a:latin typeface="Lucida Console" pitchFamily="49" charset="0"/>
              </a:rPr>
              <a:t>- Exception –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System.out.println("1");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try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int a = 1;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int b = 0;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System.out.println(2);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int c = a/b;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System.out.println(3);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} catch (Exception 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System.out.println(4);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} finally {</a:t>
            </a:r>
            <a:br>
              <a:rPr lang="en-US" sz="1600" b="0">
                <a:latin typeface="Lucida Console" pitchFamily="49" charset="0"/>
              </a:rPr>
            </a:br>
            <a:r>
              <a:rPr lang="en-US" sz="1600" b="0">
                <a:latin typeface="Lucida Console" pitchFamily="49" charset="0"/>
              </a:rPr>
              <a:t>  System.out.println(5);</a:t>
            </a:r>
            <a:br>
              <a:rPr lang="en-US" sz="1600" b="0">
                <a:latin typeface="Lucida Console" pitchFamily="49" charset="0"/>
              </a:rPr>
            </a:br>
            <a:r>
              <a:rPr lang="en-US" sz="1600" b="0">
                <a:latin typeface="Lucida Console" pitchFamily="49" charset="0"/>
              </a:rPr>
              <a:t>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System.out.println(6);</a:t>
            </a:r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5595938" y="4679950"/>
            <a:ext cx="3114675" cy="177482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/>
          <a:p>
            <a:pPr defTabSz="762000">
              <a:tabLst>
                <a:tab pos="228600" algn="l"/>
              </a:tabLst>
              <a:defRPr/>
            </a:pPr>
            <a:r>
              <a:rPr lang="en-US">
                <a:latin typeface="Lucida Console" pitchFamily="49" charset="0"/>
              </a:rPr>
              <a:t>- Output -</a:t>
            </a:r>
            <a:r>
              <a:rPr lang="en-US" b="0">
                <a:latin typeface="Lucida Console" pitchFamily="49" charset="0"/>
              </a:rPr>
              <a:t> 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1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2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4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5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6</a:t>
            </a:r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 flipH="1">
            <a:off x="4927600" y="5842000"/>
            <a:ext cx="661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ED3D6865-4898-47B7-AF13-3E453EE70323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41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of finally block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key tool for preventing resource leaks. </a:t>
            </a:r>
          </a:p>
          <a:p>
            <a:pPr eaLnBrk="1" hangingPunct="1"/>
            <a:r>
              <a:rPr lang="en-US" smtClean="0"/>
              <a:t>When closing a file or otherwise recovering resources, place the code in a finally block to insure that resource is </a:t>
            </a:r>
            <a:r>
              <a:rPr lang="en-US" smtClean="0">
                <a:solidFill>
                  <a:schemeClr val="tx1"/>
                </a:solidFill>
              </a:rPr>
              <a:t>always</a:t>
            </a:r>
            <a:r>
              <a:rPr lang="en-US" smtClean="0"/>
              <a:t> recovered. </a:t>
            </a: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650875" y="2881313"/>
            <a:ext cx="8293100" cy="329565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import java.io.*;</a:t>
            </a:r>
          </a:p>
          <a:p>
            <a:pPr algn="l" defTabSz="762000">
              <a:tabLst>
                <a:tab pos="228600" algn="l"/>
              </a:tabLst>
              <a:defRPr/>
            </a:pPr>
            <a:endParaRPr lang="en-US" sz="1400" b="0">
              <a:latin typeface="Lucida Console" pitchFamily="49" charset="0"/>
            </a:endParaRP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public class FinallyDemo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public static void main(String[] args)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PrintStream fileOut = null;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try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   fileOut = new PrintStream(new FileOutputStream("c:\test.txt", true));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    // ...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} catch (Exception 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  // handle exception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>
                <a:solidFill>
                  <a:srgbClr val="3366FF"/>
                </a:solidFill>
                <a:latin typeface="Lucida Console" pitchFamily="49" charset="0"/>
              </a:rPr>
              <a:t>    } finally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>
                <a:solidFill>
                  <a:srgbClr val="3366FF"/>
                </a:solidFill>
                <a:latin typeface="Lucida Console" pitchFamily="49" charset="0"/>
              </a:rPr>
              <a:t>      if (fileOut != null) { fileOut.close();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>
                <a:solidFill>
                  <a:srgbClr val="3366FF"/>
                </a:solidFill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4481B25C-CF96-430E-A0F2-ADCA6CF732E6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42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9: Try-Catch-Finally</a:t>
            </a: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638175" y="1706563"/>
            <a:ext cx="8426450" cy="437197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public class ExceptionDemo5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   public static void main(String[] args){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try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    int x = 1/5;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catch(Exception 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	  System.out.println(“catch”);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finally{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	 System.out.println(“finally”);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System.out.println(“exit”);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}</a:t>
            </a:r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0" y="1711325"/>
            <a:ext cx="668338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b="0">
                <a:latin typeface="Lucida Console" pitchFamily="49" charset="0"/>
              </a:rPr>
              <a:t>1</a:t>
            </a:r>
          </a:p>
          <a:p>
            <a:r>
              <a:rPr lang="en-US" sz="2000" b="0">
                <a:latin typeface="Lucida Console" pitchFamily="49" charset="0"/>
              </a:rPr>
              <a:t>2</a:t>
            </a:r>
          </a:p>
          <a:p>
            <a:r>
              <a:rPr lang="en-US" sz="2000" b="0">
                <a:latin typeface="Lucida Console" pitchFamily="49" charset="0"/>
              </a:rPr>
              <a:t>3</a:t>
            </a:r>
          </a:p>
          <a:p>
            <a:r>
              <a:rPr lang="en-US" sz="2000" b="0">
                <a:latin typeface="Lucida Console" pitchFamily="49" charset="0"/>
              </a:rPr>
              <a:t>4</a:t>
            </a:r>
          </a:p>
          <a:p>
            <a:r>
              <a:rPr lang="en-US" sz="2000" b="0">
                <a:latin typeface="Lucida Console" pitchFamily="49" charset="0"/>
              </a:rPr>
              <a:t>5</a:t>
            </a:r>
          </a:p>
          <a:p>
            <a:r>
              <a:rPr lang="en-US" sz="2000" b="0">
                <a:latin typeface="Lucida Console" pitchFamily="49" charset="0"/>
              </a:rPr>
              <a:t>6</a:t>
            </a:r>
          </a:p>
          <a:p>
            <a:r>
              <a:rPr lang="en-US" sz="2000" b="0">
                <a:latin typeface="Lucida Console" pitchFamily="49" charset="0"/>
              </a:rPr>
              <a:t>7</a:t>
            </a:r>
          </a:p>
          <a:p>
            <a:r>
              <a:rPr lang="en-US" sz="2000" b="0">
                <a:latin typeface="Lucida Console" pitchFamily="49" charset="0"/>
              </a:rPr>
              <a:t>8</a:t>
            </a:r>
          </a:p>
          <a:p>
            <a:r>
              <a:rPr lang="en-US" sz="2000" b="0">
                <a:latin typeface="Lucida Console" pitchFamily="49" charset="0"/>
              </a:rPr>
              <a:t>9</a:t>
            </a:r>
          </a:p>
          <a:p>
            <a:r>
              <a:rPr lang="en-US" sz="2000" b="0">
                <a:latin typeface="Lucida Console" pitchFamily="49" charset="0"/>
              </a:rPr>
              <a:t>10</a:t>
            </a:r>
          </a:p>
          <a:p>
            <a:r>
              <a:rPr lang="en-US" sz="2000" b="0">
                <a:latin typeface="Lucida Console" pitchFamily="49" charset="0"/>
              </a:rPr>
              <a:t>11</a:t>
            </a:r>
          </a:p>
          <a:p>
            <a:r>
              <a:rPr lang="en-US" sz="2000" b="0">
                <a:latin typeface="Lucida Console" pitchFamily="49" charset="0"/>
              </a:rPr>
              <a:t>12</a:t>
            </a:r>
          </a:p>
          <a:p>
            <a:r>
              <a:rPr lang="en-US" sz="2000" b="0">
                <a:latin typeface="Lucida Console" pitchFamily="49" charset="0"/>
              </a:rPr>
              <a:t>13</a:t>
            </a:r>
          </a:p>
          <a:p>
            <a:r>
              <a:rPr lang="en-US" sz="2000" b="0">
                <a:latin typeface="Lucida Console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D15A4C02-7AF9-40E0-9537-062A70B1D275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43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10: Try-Catch-Finally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574675" y="1706563"/>
            <a:ext cx="8289925" cy="437197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public class ExceptionDemo6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   public static void main(String[] args){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try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    int x = 1/0;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catch(Exception 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	  System.out.println(“catch”);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finally{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	 System.out.println(“finally”);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System.out.println(“exit”);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}</a:t>
            </a:r>
          </a:p>
        </p:txBody>
      </p:sp>
      <p:sp>
        <p:nvSpPr>
          <p:cNvPr id="716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  <p:sp>
        <p:nvSpPr>
          <p:cNvPr id="71687" name="Text Box 5"/>
          <p:cNvSpPr txBox="1">
            <a:spLocks noChangeArrowheads="1"/>
          </p:cNvSpPr>
          <p:nvPr/>
        </p:nvSpPr>
        <p:spPr bwMode="auto">
          <a:xfrm>
            <a:off x="0" y="1727200"/>
            <a:ext cx="668338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b="0">
                <a:latin typeface="Lucida Console" pitchFamily="49" charset="0"/>
              </a:rPr>
              <a:t>1</a:t>
            </a:r>
          </a:p>
          <a:p>
            <a:r>
              <a:rPr lang="en-US" sz="2000" b="0">
                <a:latin typeface="Lucida Console" pitchFamily="49" charset="0"/>
              </a:rPr>
              <a:t>2</a:t>
            </a:r>
          </a:p>
          <a:p>
            <a:r>
              <a:rPr lang="en-US" sz="2000" b="0">
                <a:latin typeface="Lucida Console" pitchFamily="49" charset="0"/>
              </a:rPr>
              <a:t>3</a:t>
            </a:r>
          </a:p>
          <a:p>
            <a:r>
              <a:rPr lang="en-US" sz="2000" b="0">
                <a:latin typeface="Lucida Console" pitchFamily="49" charset="0"/>
              </a:rPr>
              <a:t>4</a:t>
            </a:r>
          </a:p>
          <a:p>
            <a:r>
              <a:rPr lang="en-US" sz="2000" b="0">
                <a:latin typeface="Lucida Console" pitchFamily="49" charset="0"/>
              </a:rPr>
              <a:t>5</a:t>
            </a:r>
          </a:p>
          <a:p>
            <a:r>
              <a:rPr lang="en-US" sz="2000" b="0">
                <a:latin typeface="Lucida Console" pitchFamily="49" charset="0"/>
              </a:rPr>
              <a:t>6</a:t>
            </a:r>
          </a:p>
          <a:p>
            <a:r>
              <a:rPr lang="en-US" sz="2000" b="0">
                <a:latin typeface="Lucida Console" pitchFamily="49" charset="0"/>
              </a:rPr>
              <a:t>7</a:t>
            </a:r>
          </a:p>
          <a:p>
            <a:r>
              <a:rPr lang="en-US" sz="2000" b="0">
                <a:latin typeface="Lucida Console" pitchFamily="49" charset="0"/>
              </a:rPr>
              <a:t>8</a:t>
            </a:r>
          </a:p>
          <a:p>
            <a:r>
              <a:rPr lang="en-US" sz="2000" b="0">
                <a:latin typeface="Lucida Console" pitchFamily="49" charset="0"/>
              </a:rPr>
              <a:t>9</a:t>
            </a:r>
          </a:p>
          <a:p>
            <a:r>
              <a:rPr lang="en-US" sz="2000" b="0">
                <a:latin typeface="Lucida Console" pitchFamily="49" charset="0"/>
              </a:rPr>
              <a:t>10</a:t>
            </a:r>
          </a:p>
          <a:p>
            <a:r>
              <a:rPr lang="en-US" sz="2000" b="0">
                <a:latin typeface="Lucida Console" pitchFamily="49" charset="0"/>
              </a:rPr>
              <a:t>11</a:t>
            </a:r>
          </a:p>
          <a:p>
            <a:r>
              <a:rPr lang="en-US" sz="2000" b="0">
                <a:latin typeface="Lucida Console" pitchFamily="49" charset="0"/>
              </a:rPr>
              <a:t>12</a:t>
            </a:r>
          </a:p>
          <a:p>
            <a:r>
              <a:rPr lang="en-US" sz="2000" b="0">
                <a:latin typeface="Lucida Console" pitchFamily="49" charset="0"/>
              </a:rPr>
              <a:t>13</a:t>
            </a:r>
          </a:p>
          <a:p>
            <a:r>
              <a:rPr lang="en-US" sz="2000" b="0">
                <a:latin typeface="Lucida Console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AEAF230C-A50E-4504-8373-24C41732032F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44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11: Try-Catch-Finally</a:t>
            </a:r>
          </a:p>
        </p:txBody>
      </p:sp>
      <p:sp>
        <p:nvSpPr>
          <p:cNvPr id="727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663575" y="1658938"/>
            <a:ext cx="8151813" cy="467677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public class ExceptionDemo7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public static void main(String[] args){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     String s = "hello";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   try{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	s.charAt(3); // do no harm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      return;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catch (Exception 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	System.out.println("1");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   finally{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       System.out.println("2");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}</a:t>
            </a:r>
            <a:r>
              <a:rPr lang="en-US" sz="2000" b="0"/>
              <a:t>		</a:t>
            </a:r>
            <a:endParaRPr lang="en-US" b="0"/>
          </a:p>
        </p:txBody>
      </p:sp>
      <p:sp>
        <p:nvSpPr>
          <p:cNvPr id="72711" name="Text Box 6"/>
          <p:cNvSpPr txBox="1">
            <a:spLocks noChangeArrowheads="1"/>
          </p:cNvSpPr>
          <p:nvPr/>
        </p:nvSpPr>
        <p:spPr bwMode="auto">
          <a:xfrm>
            <a:off x="0" y="1679575"/>
            <a:ext cx="668338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b="0">
                <a:latin typeface="Lucida Console" pitchFamily="49" charset="0"/>
              </a:rPr>
              <a:t>1</a:t>
            </a:r>
          </a:p>
          <a:p>
            <a:r>
              <a:rPr lang="en-US" sz="2000" b="0">
                <a:latin typeface="Lucida Console" pitchFamily="49" charset="0"/>
              </a:rPr>
              <a:t>2</a:t>
            </a:r>
          </a:p>
          <a:p>
            <a:r>
              <a:rPr lang="en-US" sz="2000" b="0">
                <a:latin typeface="Lucida Console" pitchFamily="49" charset="0"/>
              </a:rPr>
              <a:t>3</a:t>
            </a:r>
          </a:p>
          <a:p>
            <a:r>
              <a:rPr lang="en-US" sz="2000" b="0">
                <a:latin typeface="Lucida Console" pitchFamily="49" charset="0"/>
              </a:rPr>
              <a:t>4</a:t>
            </a:r>
          </a:p>
          <a:p>
            <a:r>
              <a:rPr lang="en-US" sz="2000" b="0">
                <a:latin typeface="Lucida Console" pitchFamily="49" charset="0"/>
              </a:rPr>
              <a:t>5</a:t>
            </a:r>
          </a:p>
          <a:p>
            <a:r>
              <a:rPr lang="en-US" sz="2000" b="0">
                <a:latin typeface="Lucida Console" pitchFamily="49" charset="0"/>
              </a:rPr>
              <a:t>6</a:t>
            </a:r>
          </a:p>
          <a:p>
            <a:r>
              <a:rPr lang="en-US" sz="2000" b="0">
                <a:latin typeface="Lucida Console" pitchFamily="49" charset="0"/>
              </a:rPr>
              <a:t>7</a:t>
            </a:r>
          </a:p>
          <a:p>
            <a:r>
              <a:rPr lang="en-US" sz="2000" b="0">
                <a:latin typeface="Lucida Console" pitchFamily="49" charset="0"/>
              </a:rPr>
              <a:t>8</a:t>
            </a:r>
          </a:p>
          <a:p>
            <a:r>
              <a:rPr lang="en-US" sz="2000" b="0">
                <a:latin typeface="Lucida Console" pitchFamily="49" charset="0"/>
              </a:rPr>
              <a:t>9</a:t>
            </a:r>
          </a:p>
          <a:p>
            <a:r>
              <a:rPr lang="en-US" sz="2000" b="0">
                <a:latin typeface="Lucida Console" pitchFamily="49" charset="0"/>
              </a:rPr>
              <a:t>10</a:t>
            </a:r>
          </a:p>
          <a:p>
            <a:r>
              <a:rPr lang="en-US" sz="2000" b="0">
                <a:latin typeface="Lucida Console" pitchFamily="49" charset="0"/>
              </a:rPr>
              <a:t>11</a:t>
            </a:r>
          </a:p>
          <a:p>
            <a:r>
              <a:rPr lang="en-US" sz="2000" b="0">
                <a:latin typeface="Lucida Console" pitchFamily="49" charset="0"/>
              </a:rPr>
              <a:t>12</a:t>
            </a:r>
          </a:p>
          <a:p>
            <a:r>
              <a:rPr lang="en-US" sz="2000" b="0">
                <a:latin typeface="Lucida Console" pitchFamily="49" charset="0"/>
              </a:rPr>
              <a:t>13</a:t>
            </a:r>
          </a:p>
          <a:p>
            <a:r>
              <a:rPr lang="en-US" sz="2000" b="0">
                <a:latin typeface="Lucida Console" pitchFamily="49" charset="0"/>
              </a:rPr>
              <a:t>14</a:t>
            </a:r>
          </a:p>
          <a:p>
            <a:r>
              <a:rPr lang="en-US" sz="2000" b="0">
                <a:latin typeface="Lucida Console" pitchFamily="49" charset="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65532913-1478-4C62-8DAE-72A6C394A521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45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Exception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14400"/>
            <a:ext cx="8585200" cy="5562600"/>
          </a:xfrm>
        </p:spPr>
        <p:txBody>
          <a:bodyPr/>
          <a:lstStyle/>
          <a:p>
            <a:pPr eaLnBrk="1" hangingPunct="1"/>
            <a:r>
              <a:rPr lang="en-US" sz="2400" smtClean="0"/>
              <a:t>There are two types of exceptions:</a:t>
            </a:r>
          </a:p>
          <a:p>
            <a:pPr lvl="1" eaLnBrk="1" hangingPunct="1"/>
            <a:r>
              <a:rPr lang="en-US" smtClean="0"/>
              <a:t>Checked</a:t>
            </a:r>
          </a:p>
          <a:p>
            <a:pPr lvl="2" eaLnBrk="1" hangingPunct="1"/>
            <a:r>
              <a:rPr lang="en-US" smtClean="0"/>
              <a:t>Checked at compile time. </a:t>
            </a:r>
          </a:p>
          <a:p>
            <a:pPr lvl="1" eaLnBrk="1" hangingPunct="1"/>
            <a:r>
              <a:rPr lang="en-US" smtClean="0"/>
              <a:t>Unchecked</a:t>
            </a:r>
          </a:p>
          <a:p>
            <a:pPr lvl="2" eaLnBrk="1" hangingPunct="1"/>
            <a:r>
              <a:rPr lang="en-US" smtClean="0"/>
              <a:t>Not checked at compile time.</a:t>
            </a:r>
          </a:p>
          <a:p>
            <a:pPr lvl="2" eaLnBrk="1" hangingPunct="1"/>
            <a:r>
              <a:rPr lang="en-US" smtClean="0"/>
              <a:t>Detected only at runtime</a:t>
            </a:r>
          </a:p>
        </p:txBody>
      </p:sp>
      <p:pic>
        <p:nvPicPr>
          <p:cNvPr id="1031" name="Picture 4" descr="MCj038343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800475"/>
            <a:ext cx="17303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" descr="MCBD05388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4348163"/>
            <a:ext cx="28448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756150" y="2846388"/>
          <a:ext cx="4229100" cy="377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5" imgW="4195877" imgH="3745992" progId="Visio.Drawing.11">
                  <p:embed/>
                </p:oleObj>
              </mc:Choice>
              <mc:Fallback>
                <p:oleObj name="Visio" r:id="rId5" imgW="4195877" imgH="374599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2846388"/>
                        <a:ext cx="4229100" cy="377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711200"/>
            <a:ext cx="36480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9542F65E-F1F4-4583-96E2-4B5A2EEE76CD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46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Unchecked Exception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be compiled without explicit exception handling.</a:t>
            </a: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881063" y="2116138"/>
            <a:ext cx="7069137" cy="18161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public class UncheckedDemo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public static void main(String[] args)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>
                <a:latin typeface="Lucida Console" pitchFamily="49" charset="0"/>
              </a:rPr>
              <a:t>    </a:t>
            </a:r>
            <a:r>
              <a:rPr lang="en-US" sz="1600" b="0">
                <a:latin typeface="Lucida Console" pitchFamily="49" charset="0"/>
              </a:rPr>
              <a:t>int a = 1;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int b = 0;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int c = a / b;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}</a:t>
            </a:r>
          </a:p>
        </p:txBody>
      </p:sp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4622800" y="3833813"/>
            <a:ext cx="2568575" cy="3175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Compiled Successfully.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413BEC05-A470-424B-B4B1-D99AA1667B40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47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Checked Exception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Java compiler expects the error to be explicitly handled.</a:t>
            </a:r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673100" y="1852613"/>
            <a:ext cx="7445375" cy="27940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import java.io.*;</a:t>
            </a:r>
          </a:p>
          <a:p>
            <a:pPr algn="l" defTabSz="762000">
              <a:tabLst>
                <a:tab pos="228600" algn="l"/>
              </a:tabLst>
              <a:defRPr/>
            </a:pPr>
            <a:endParaRPr lang="en-US" sz="1600" b="0">
              <a:latin typeface="Lucida Console" pitchFamily="49" charset="0"/>
            </a:endParaRP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public class CheckedDemo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public static void main(String[] args)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// try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PrintStream writer = new PrintStream(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  new FileOutputStream("c:\\test.txt", false));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// catch (FileNotFoundException 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//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}</a:t>
            </a:r>
          </a:p>
        </p:txBody>
      </p:sp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1069975" y="4533900"/>
            <a:ext cx="7685088" cy="1381125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C:\is201&gt;javac CheckedDemo.java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CheckedDemo.java:6: unreported exception java.io.FileNotFoundException; must be caught or declared to be thrown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  new FileOutputStream("c:\\test.txt", false));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  ^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1 error</a:t>
            </a:r>
          </a:p>
        </p:txBody>
      </p:sp>
      <p:sp>
        <p:nvSpPr>
          <p:cNvPr id="74760" name="AutoShape 7"/>
          <p:cNvSpPr>
            <a:spLocks/>
          </p:cNvSpPr>
          <p:nvPr/>
        </p:nvSpPr>
        <p:spPr bwMode="auto">
          <a:xfrm flipH="1">
            <a:off x="6488113" y="1530350"/>
            <a:ext cx="2354262" cy="703263"/>
          </a:xfrm>
          <a:prstGeom prst="accentBorderCallout2">
            <a:avLst>
              <a:gd name="adj1" fmla="val 16250"/>
              <a:gd name="adj2" fmla="val 103236"/>
              <a:gd name="adj3" fmla="val 16250"/>
              <a:gd name="adj4" fmla="val 188671"/>
              <a:gd name="adj5" fmla="val 199773"/>
              <a:gd name="adj6" fmla="val 274440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400" b="0">
                <a:latin typeface="Tahoma" pitchFamily="34" charset="0"/>
              </a:rPr>
              <a:t>Have to uncomment the comments in order to compile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82E865E6-3179-48B3-ADE8-60A0DA597BCB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48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12: Exception Hierarchy</a:t>
            </a: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606425" y="1592263"/>
            <a:ext cx="8426450" cy="340042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import java.io.*;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public class ExceptionDemo8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public static void main(String[] args){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   try{</a:t>
            </a:r>
          </a:p>
          <a:p>
            <a:pPr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PrintStream writer = new PrintStream(</a:t>
            </a:r>
          </a:p>
          <a:p>
            <a:pPr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          new FileOutputStream("c:\\test.txt", false));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  catch (Error e){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         System.out.println(“Catch”);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}</a:t>
            </a:r>
          </a:p>
        </p:txBody>
      </p:sp>
      <p:sp>
        <p:nvSpPr>
          <p:cNvPr id="75782" name="Text Box 4"/>
          <p:cNvSpPr txBox="1">
            <a:spLocks noChangeArrowheads="1"/>
          </p:cNvSpPr>
          <p:nvPr/>
        </p:nvSpPr>
        <p:spPr bwMode="auto">
          <a:xfrm>
            <a:off x="-95250" y="1609725"/>
            <a:ext cx="6683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>
                <a:latin typeface="Lucida Console" pitchFamily="49" charset="0"/>
              </a:rPr>
              <a:t>1</a:t>
            </a:r>
          </a:p>
          <a:p>
            <a:r>
              <a:rPr lang="en-US" b="0">
                <a:latin typeface="Lucida Console" pitchFamily="49" charset="0"/>
              </a:rPr>
              <a:t>2</a:t>
            </a:r>
          </a:p>
          <a:p>
            <a:r>
              <a:rPr lang="en-US" b="0">
                <a:latin typeface="Lucida Console" pitchFamily="49" charset="0"/>
              </a:rPr>
              <a:t>3</a:t>
            </a:r>
          </a:p>
          <a:p>
            <a:r>
              <a:rPr lang="en-US" b="0">
                <a:latin typeface="Lucida Console" pitchFamily="49" charset="0"/>
              </a:rPr>
              <a:t>4</a:t>
            </a:r>
          </a:p>
          <a:p>
            <a:r>
              <a:rPr lang="en-US" b="0">
                <a:latin typeface="Lucida Console" pitchFamily="49" charset="0"/>
              </a:rPr>
              <a:t>5</a:t>
            </a:r>
          </a:p>
          <a:p>
            <a:r>
              <a:rPr lang="en-US" b="0">
                <a:latin typeface="Lucida Console" pitchFamily="49" charset="0"/>
              </a:rPr>
              <a:t>6</a:t>
            </a:r>
          </a:p>
          <a:p>
            <a:r>
              <a:rPr lang="en-US" b="0">
                <a:latin typeface="Lucida Console" pitchFamily="49" charset="0"/>
              </a:rPr>
              <a:t>7</a:t>
            </a:r>
          </a:p>
          <a:p>
            <a:r>
              <a:rPr lang="en-US" b="0">
                <a:latin typeface="Lucida Console" pitchFamily="49" charset="0"/>
              </a:rPr>
              <a:t>8</a:t>
            </a:r>
          </a:p>
          <a:p>
            <a:r>
              <a:rPr lang="en-US" b="0">
                <a:latin typeface="Lucida Console" pitchFamily="49" charset="0"/>
              </a:rPr>
              <a:t>9</a:t>
            </a:r>
          </a:p>
          <a:p>
            <a:r>
              <a:rPr lang="en-US" b="0">
                <a:latin typeface="Lucida Console" pitchFamily="49" charset="0"/>
              </a:rPr>
              <a:t>10</a:t>
            </a:r>
          </a:p>
          <a:p>
            <a:r>
              <a:rPr lang="en-US" b="0">
                <a:latin typeface="Lucida Console" pitchFamily="49" charset="0"/>
              </a:rPr>
              <a:t>11</a:t>
            </a:r>
          </a:p>
          <a:p>
            <a:r>
              <a:rPr lang="en-US" b="0">
                <a:latin typeface="Lucida Console" pitchFamily="49" charset="0"/>
              </a:rPr>
              <a:t>12</a:t>
            </a:r>
          </a:p>
        </p:txBody>
      </p:sp>
      <p:sp>
        <p:nvSpPr>
          <p:cNvPr id="757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32B67484-8E76-465D-B36E-04C0F06D282D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49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13: Exception Hierarchy</a:t>
            </a: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733425" y="1681163"/>
            <a:ext cx="7604125" cy="3125787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import java.io.*;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public class ExceptionDemo9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public static void main(String[] args){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   try{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   int iResult = 1/0;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  catch (Error e){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         System.out.println(“Catch”);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}</a:t>
            </a:r>
          </a:p>
        </p:txBody>
      </p:sp>
      <p:sp>
        <p:nvSpPr>
          <p:cNvPr id="7680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  <p:sp>
        <p:nvSpPr>
          <p:cNvPr id="76807" name="Text Box 5"/>
          <p:cNvSpPr txBox="1">
            <a:spLocks noChangeArrowheads="1"/>
          </p:cNvSpPr>
          <p:nvPr/>
        </p:nvSpPr>
        <p:spPr bwMode="auto">
          <a:xfrm>
            <a:off x="150813" y="1689100"/>
            <a:ext cx="668337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>
                <a:latin typeface="Lucida Console" pitchFamily="49" charset="0"/>
              </a:rPr>
              <a:t>1</a:t>
            </a:r>
          </a:p>
          <a:p>
            <a:r>
              <a:rPr lang="en-US" b="0">
                <a:latin typeface="Lucida Console" pitchFamily="49" charset="0"/>
              </a:rPr>
              <a:t>2</a:t>
            </a:r>
          </a:p>
          <a:p>
            <a:r>
              <a:rPr lang="en-US" b="0">
                <a:latin typeface="Lucida Console" pitchFamily="49" charset="0"/>
              </a:rPr>
              <a:t>3</a:t>
            </a:r>
          </a:p>
          <a:p>
            <a:r>
              <a:rPr lang="en-US" b="0">
                <a:latin typeface="Lucida Console" pitchFamily="49" charset="0"/>
              </a:rPr>
              <a:t>4</a:t>
            </a:r>
          </a:p>
          <a:p>
            <a:r>
              <a:rPr lang="en-US" b="0">
                <a:latin typeface="Lucida Console" pitchFamily="49" charset="0"/>
              </a:rPr>
              <a:t>5</a:t>
            </a:r>
          </a:p>
          <a:p>
            <a:r>
              <a:rPr lang="en-US" b="0">
                <a:latin typeface="Lucida Console" pitchFamily="49" charset="0"/>
              </a:rPr>
              <a:t>6</a:t>
            </a:r>
          </a:p>
          <a:p>
            <a:r>
              <a:rPr lang="en-US" b="0">
                <a:latin typeface="Lucida Console" pitchFamily="49" charset="0"/>
              </a:rPr>
              <a:t>7</a:t>
            </a:r>
          </a:p>
          <a:p>
            <a:r>
              <a:rPr lang="en-US" b="0">
                <a:latin typeface="Lucida Console" pitchFamily="49" charset="0"/>
              </a:rPr>
              <a:t>8</a:t>
            </a:r>
          </a:p>
          <a:p>
            <a:r>
              <a:rPr lang="en-US" b="0">
                <a:latin typeface="Lucida Console" pitchFamily="49" charset="0"/>
              </a:rPr>
              <a:t>9</a:t>
            </a:r>
          </a:p>
          <a:p>
            <a:r>
              <a:rPr lang="en-US" b="0">
                <a:latin typeface="Lucida Console" pitchFamily="49" charset="0"/>
              </a:rPr>
              <a:t>10</a:t>
            </a:r>
          </a:p>
          <a:p>
            <a:r>
              <a:rPr lang="en-US" b="0">
                <a:latin typeface="Lucida Console" pitchFamily="49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0A1D8ACF-3312-4A3B-9892-03F261C20B55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5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1762125" y="2651125"/>
            <a:ext cx="1371600" cy="303213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File</a:t>
            </a:r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File</a:t>
            </a:r>
          </a:p>
          <a:p>
            <a:pPr lvl="1" eaLnBrk="1" hangingPunct="1"/>
            <a:r>
              <a:rPr lang="en-US" smtClean="0"/>
              <a:t>Provides a system-independent way of representing a file name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1133475" y="2352675"/>
            <a:ext cx="62404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 dirty="0">
                <a:latin typeface="Lucida Console" pitchFamily="49" charset="0"/>
              </a:rPr>
              <a:t>File f = new File("c</a:t>
            </a:r>
            <a:r>
              <a:rPr lang="en-US" b="0" dirty="0" smtClean="0">
                <a:latin typeface="Lucida Console" pitchFamily="49" charset="0"/>
              </a:rPr>
              <a:t>:\\IS201\\data.txt</a:t>
            </a:r>
            <a:r>
              <a:rPr lang="en-US" b="0" dirty="0">
                <a:latin typeface="Lucida Console" pitchFamily="49" charset="0"/>
              </a:rPr>
              <a:t>");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if (</a:t>
            </a:r>
            <a:r>
              <a:rPr lang="en-US" b="0" dirty="0" err="1">
                <a:latin typeface="Lucida Console" pitchFamily="49" charset="0"/>
              </a:rPr>
              <a:t>f.exists</a:t>
            </a:r>
            <a:r>
              <a:rPr lang="en-US" b="0" dirty="0">
                <a:latin typeface="Lucida Console" pitchFamily="49" charset="0"/>
              </a:rPr>
              <a:t>()) {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  </a:t>
            </a:r>
            <a:r>
              <a:rPr lang="en-US" b="0" dirty="0" err="1">
                <a:latin typeface="Lucida Console" pitchFamily="49" charset="0"/>
              </a:rPr>
              <a:t>System.out.println</a:t>
            </a:r>
            <a:r>
              <a:rPr lang="en-US" b="0" dirty="0">
                <a:latin typeface="Lucida Console" pitchFamily="49" charset="0"/>
              </a:rPr>
              <a:t>("Yes");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} else {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  </a:t>
            </a:r>
            <a:r>
              <a:rPr lang="en-US" b="0" dirty="0" err="1">
                <a:latin typeface="Lucida Console" pitchFamily="49" charset="0"/>
              </a:rPr>
              <a:t>System.out.println</a:t>
            </a:r>
            <a:r>
              <a:rPr lang="en-US" b="0" dirty="0">
                <a:latin typeface="Lucida Console" pitchFamily="49" charset="0"/>
              </a:rPr>
              <a:t>("No");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}</a:t>
            </a:r>
          </a:p>
        </p:txBody>
      </p:sp>
      <p:sp>
        <p:nvSpPr>
          <p:cNvPr id="31752" name="AutoShape 6"/>
          <p:cNvSpPr>
            <a:spLocks noChangeArrowheads="1"/>
          </p:cNvSpPr>
          <p:nvPr/>
        </p:nvSpPr>
        <p:spPr bwMode="auto">
          <a:xfrm>
            <a:off x="744538" y="5113338"/>
            <a:ext cx="746125" cy="238125"/>
          </a:xfrm>
          <a:prstGeom prst="rightArrow">
            <a:avLst>
              <a:gd name="adj1" fmla="val 50000"/>
              <a:gd name="adj2" fmla="val 78333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3175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4552950"/>
            <a:ext cx="72691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4997450"/>
            <a:ext cx="728821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Picture 9" descr="MCPE00175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2004348"/>
            <a:ext cx="151923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0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CDE8D4D6-6823-4FDE-898D-CC508237CBCE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50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14: Exception Hierarchy</a:t>
            </a:r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692150" y="1651000"/>
            <a:ext cx="7999413" cy="4224338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import java.io.*;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public class ExceptionDemo10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public static void main(String[] args){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   try{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   int iResult = 1/0;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  catch (NullPointerException e)                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  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      System.out.println(“Catch-1”);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   catch (ArithmeticException e) {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		     System.out.println(“Catch-2”);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}</a:t>
            </a:r>
          </a:p>
        </p:txBody>
      </p:sp>
      <p:sp>
        <p:nvSpPr>
          <p:cNvPr id="7783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  <p:sp>
        <p:nvSpPr>
          <p:cNvPr id="77831" name="Text Box 5"/>
          <p:cNvSpPr txBox="1">
            <a:spLocks noChangeArrowheads="1"/>
          </p:cNvSpPr>
          <p:nvPr/>
        </p:nvSpPr>
        <p:spPr bwMode="auto">
          <a:xfrm>
            <a:off x="79375" y="1657350"/>
            <a:ext cx="668338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>
                <a:latin typeface="Lucida Console" pitchFamily="49" charset="0"/>
              </a:rPr>
              <a:t>1</a:t>
            </a:r>
          </a:p>
          <a:p>
            <a:r>
              <a:rPr lang="en-US" b="0">
                <a:latin typeface="Lucida Console" pitchFamily="49" charset="0"/>
              </a:rPr>
              <a:t>2</a:t>
            </a:r>
          </a:p>
          <a:p>
            <a:r>
              <a:rPr lang="en-US" b="0">
                <a:latin typeface="Lucida Console" pitchFamily="49" charset="0"/>
              </a:rPr>
              <a:t>3</a:t>
            </a:r>
          </a:p>
          <a:p>
            <a:r>
              <a:rPr lang="en-US" b="0">
                <a:latin typeface="Lucida Console" pitchFamily="49" charset="0"/>
              </a:rPr>
              <a:t>4</a:t>
            </a:r>
          </a:p>
          <a:p>
            <a:r>
              <a:rPr lang="en-US" b="0">
                <a:latin typeface="Lucida Console" pitchFamily="49" charset="0"/>
              </a:rPr>
              <a:t>5</a:t>
            </a:r>
          </a:p>
          <a:p>
            <a:r>
              <a:rPr lang="en-US" b="0">
                <a:latin typeface="Lucida Console" pitchFamily="49" charset="0"/>
              </a:rPr>
              <a:t>6</a:t>
            </a:r>
          </a:p>
          <a:p>
            <a:r>
              <a:rPr lang="en-US" b="0">
                <a:latin typeface="Lucida Console" pitchFamily="49" charset="0"/>
              </a:rPr>
              <a:t>7</a:t>
            </a:r>
          </a:p>
          <a:p>
            <a:r>
              <a:rPr lang="en-US" b="0">
                <a:latin typeface="Lucida Console" pitchFamily="49" charset="0"/>
              </a:rPr>
              <a:t>8</a:t>
            </a:r>
          </a:p>
          <a:p>
            <a:r>
              <a:rPr lang="en-US" b="0">
                <a:latin typeface="Lucida Console" pitchFamily="49" charset="0"/>
              </a:rPr>
              <a:t>9</a:t>
            </a:r>
          </a:p>
          <a:p>
            <a:r>
              <a:rPr lang="en-US" b="0">
                <a:latin typeface="Lucida Console" pitchFamily="49" charset="0"/>
              </a:rPr>
              <a:t>10</a:t>
            </a:r>
          </a:p>
          <a:p>
            <a:r>
              <a:rPr lang="en-US" b="0">
                <a:latin typeface="Lucida Console" pitchFamily="49" charset="0"/>
              </a:rPr>
              <a:t>11</a:t>
            </a:r>
          </a:p>
          <a:p>
            <a:r>
              <a:rPr lang="en-US" b="0">
                <a:latin typeface="Lucida Console" pitchFamily="49" charset="0"/>
              </a:rPr>
              <a:t>12</a:t>
            </a:r>
          </a:p>
          <a:p>
            <a:r>
              <a:rPr lang="en-US" b="0">
                <a:latin typeface="Lucida Console" pitchFamily="49" charset="0"/>
              </a:rPr>
              <a:t>13</a:t>
            </a:r>
          </a:p>
          <a:p>
            <a:r>
              <a:rPr lang="en-US" b="0">
                <a:latin typeface="Lucida Console" pitchFamily="49" charset="0"/>
              </a:rPr>
              <a:t>14</a:t>
            </a:r>
          </a:p>
          <a:p>
            <a:r>
              <a:rPr lang="en-US" b="0">
                <a:latin typeface="Lucida Console" pitchFamily="49" charset="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0C495197-AFDF-4B1E-B0A2-00C399A4DAB8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51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 Thrown: Handle it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Surround the code with a try-catch block 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679450" y="2108200"/>
            <a:ext cx="7208838" cy="37719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public class ExceptionDemo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public void doSomething()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>
                <a:latin typeface="Lucida Console" pitchFamily="49" charset="0"/>
              </a:rPr>
              <a:t>    </a:t>
            </a:r>
            <a:r>
              <a:rPr lang="en-US" sz="1600">
                <a:solidFill>
                  <a:srgbClr val="3366FF"/>
                </a:solidFill>
                <a:latin typeface="Lucida Console" pitchFamily="49" charset="0"/>
              </a:rPr>
              <a:t>try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PrintStream writer = new PrintStream(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    new FileOutputStream("c:\test.txt", true));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>
                <a:solidFill>
                  <a:srgbClr val="996633"/>
                </a:solidFill>
                <a:latin typeface="Lucida Console" pitchFamily="49" charset="0"/>
              </a:rPr>
              <a:t>    </a:t>
            </a:r>
            <a:r>
              <a:rPr lang="en-US" sz="1600">
                <a:solidFill>
                  <a:srgbClr val="3366FF"/>
                </a:solidFill>
                <a:latin typeface="Lucida Console" pitchFamily="49" charset="0"/>
              </a:rPr>
              <a:t>} catch (Exception 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>
                <a:solidFill>
                  <a:srgbClr val="3366FF"/>
                </a:solidFill>
                <a:latin typeface="Lucida Console" pitchFamily="49" charset="0"/>
              </a:rPr>
              <a:t>      // handle exception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>
                <a:solidFill>
                  <a:srgbClr val="3366FF"/>
                </a:solidFill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}</a:t>
            </a:r>
          </a:p>
          <a:p>
            <a:pPr algn="l" defTabSz="762000">
              <a:tabLst>
                <a:tab pos="228600" algn="l"/>
              </a:tabLst>
              <a:defRPr/>
            </a:pPr>
            <a:endParaRPr lang="en-US" sz="1600" b="0">
              <a:latin typeface="Lucida Console" pitchFamily="49" charset="0"/>
            </a:endParaRP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public static void main(String[] args)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ExceptionDemo demo = new ExceptionDemo();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demo.doSomething();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CD869CDC-A2B8-41A9-B8AB-7245008C8B3E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52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 Thrown: Propagate it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Instead of catching the exception, we can pass on (propagate) the exception to the caller</a:t>
            </a: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679450" y="2108200"/>
            <a:ext cx="7208838" cy="37719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public class ExceptionDemo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public void doSomething() </a:t>
            </a:r>
            <a:r>
              <a:rPr lang="en-US" sz="1600">
                <a:solidFill>
                  <a:srgbClr val="3366FF"/>
                </a:solidFill>
                <a:latin typeface="Lucida Console" pitchFamily="49" charset="0"/>
              </a:rPr>
              <a:t>throws IOException</a:t>
            </a:r>
            <a:r>
              <a:rPr lang="en-US" sz="1600" b="0">
                <a:latin typeface="Lucida Console" pitchFamily="49" charset="0"/>
              </a:rPr>
              <a:t>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PrintStream writer = new PrintStream(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  new FileOutputStream("c:\test.txt", true));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}</a:t>
            </a:r>
          </a:p>
          <a:p>
            <a:pPr algn="l" defTabSz="762000">
              <a:tabLst>
                <a:tab pos="228600" algn="l"/>
              </a:tabLst>
              <a:defRPr/>
            </a:pPr>
            <a:endParaRPr lang="en-US" sz="1600" b="0">
              <a:latin typeface="Lucida Console" pitchFamily="49" charset="0"/>
            </a:endParaRP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public static void main(String[] args)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try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ExceptionDemo demo = new ExceptionDemo();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demo.doSomething();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} catch (IOException 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// handle exception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CE786AC1-1033-424B-BC7E-E5DD065B5500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53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57348" name="Text Box 44"/>
          <p:cNvSpPr txBox="1">
            <a:spLocks noChangeArrowheads="1"/>
          </p:cNvSpPr>
          <p:nvPr/>
        </p:nvSpPr>
        <p:spPr bwMode="auto">
          <a:xfrm>
            <a:off x="107950" y="3411538"/>
            <a:ext cx="6783388" cy="329565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public class ExceptionDemo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public void doC() throws Exception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    throw new Exception("test");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public void doB() throws Exception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     doC();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public void doA() throws Exception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     doB();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public static void main(String[] args) throws Exception{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    ExceptionDemo demo = new ExceptionDemo();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    demo.doA();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400" b="0">
                <a:latin typeface="Lucida Console" pitchFamily="49" charset="0"/>
              </a:rPr>
              <a:t>}</a:t>
            </a: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 Thrown: Propagate it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exception can be propagated all the way out to the main method.</a:t>
            </a:r>
          </a:p>
        </p:txBody>
      </p:sp>
      <p:sp>
        <p:nvSpPr>
          <p:cNvPr id="57351" name="Text Box 4"/>
          <p:cNvSpPr txBox="1">
            <a:spLocks noChangeArrowheads="1"/>
          </p:cNvSpPr>
          <p:nvPr/>
        </p:nvSpPr>
        <p:spPr bwMode="auto">
          <a:xfrm>
            <a:off x="7929563" y="2228850"/>
            <a:ext cx="1130300" cy="404813"/>
          </a:xfrm>
          <a:prstGeom prst="rect">
            <a:avLst/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doC()</a:t>
            </a:r>
          </a:p>
        </p:txBody>
      </p:sp>
      <p:sp>
        <p:nvSpPr>
          <p:cNvPr id="57352" name="Text Box 5"/>
          <p:cNvSpPr txBox="1">
            <a:spLocks noChangeArrowheads="1"/>
          </p:cNvSpPr>
          <p:nvPr/>
        </p:nvSpPr>
        <p:spPr bwMode="auto">
          <a:xfrm>
            <a:off x="6392863" y="2225675"/>
            <a:ext cx="1130300" cy="404813"/>
          </a:xfrm>
          <a:prstGeom prst="rect">
            <a:avLst/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doB()</a:t>
            </a:r>
          </a:p>
        </p:txBody>
      </p:sp>
      <p:sp>
        <p:nvSpPr>
          <p:cNvPr id="57353" name="Text Box 6"/>
          <p:cNvSpPr txBox="1">
            <a:spLocks noChangeArrowheads="1"/>
          </p:cNvSpPr>
          <p:nvPr/>
        </p:nvSpPr>
        <p:spPr bwMode="auto">
          <a:xfrm>
            <a:off x="3336925" y="2225675"/>
            <a:ext cx="1130300" cy="404813"/>
          </a:xfrm>
          <a:prstGeom prst="rect">
            <a:avLst/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main()</a:t>
            </a:r>
          </a:p>
        </p:txBody>
      </p:sp>
      <p:sp>
        <p:nvSpPr>
          <p:cNvPr id="57354" name="Text Box 7"/>
          <p:cNvSpPr txBox="1">
            <a:spLocks noChangeArrowheads="1"/>
          </p:cNvSpPr>
          <p:nvPr/>
        </p:nvSpPr>
        <p:spPr bwMode="auto">
          <a:xfrm>
            <a:off x="4883150" y="2225675"/>
            <a:ext cx="1130300" cy="404813"/>
          </a:xfrm>
          <a:prstGeom prst="rect">
            <a:avLst/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doA()</a:t>
            </a:r>
          </a:p>
        </p:txBody>
      </p:sp>
      <p:sp>
        <p:nvSpPr>
          <p:cNvPr id="57355" name="AutoShape 31"/>
          <p:cNvSpPr>
            <a:spLocks noChangeArrowheads="1"/>
          </p:cNvSpPr>
          <p:nvPr/>
        </p:nvSpPr>
        <p:spPr bwMode="auto">
          <a:xfrm>
            <a:off x="4238625" y="1671638"/>
            <a:ext cx="1022350" cy="387350"/>
          </a:xfrm>
          <a:prstGeom prst="curvedDownArrow">
            <a:avLst>
              <a:gd name="adj1" fmla="val 52787"/>
              <a:gd name="adj2" fmla="val 105574"/>
              <a:gd name="adj3" fmla="val 33333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7356" name="AutoShape 32"/>
          <p:cNvSpPr>
            <a:spLocks noChangeArrowheads="1"/>
          </p:cNvSpPr>
          <p:nvPr/>
        </p:nvSpPr>
        <p:spPr bwMode="auto">
          <a:xfrm>
            <a:off x="5726113" y="1639888"/>
            <a:ext cx="1022350" cy="387350"/>
          </a:xfrm>
          <a:prstGeom prst="curvedDownArrow">
            <a:avLst>
              <a:gd name="adj1" fmla="val 52787"/>
              <a:gd name="adj2" fmla="val 105574"/>
              <a:gd name="adj3" fmla="val 33333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7357" name="AutoShape 33"/>
          <p:cNvSpPr>
            <a:spLocks noChangeArrowheads="1"/>
          </p:cNvSpPr>
          <p:nvPr/>
        </p:nvSpPr>
        <p:spPr bwMode="auto">
          <a:xfrm>
            <a:off x="7259638" y="1639888"/>
            <a:ext cx="1022350" cy="387350"/>
          </a:xfrm>
          <a:prstGeom prst="curvedDownArrow">
            <a:avLst>
              <a:gd name="adj1" fmla="val 52787"/>
              <a:gd name="adj2" fmla="val 105574"/>
              <a:gd name="adj3" fmla="val 33333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7358" name="AutoShape 35"/>
          <p:cNvSpPr>
            <a:spLocks noChangeArrowheads="1"/>
          </p:cNvSpPr>
          <p:nvPr/>
        </p:nvSpPr>
        <p:spPr bwMode="auto">
          <a:xfrm rot="-10432067">
            <a:off x="7165975" y="2817813"/>
            <a:ext cx="1022350" cy="387350"/>
          </a:xfrm>
          <a:prstGeom prst="curvedDownArrow">
            <a:avLst>
              <a:gd name="adj1" fmla="val 52787"/>
              <a:gd name="adj2" fmla="val 105574"/>
              <a:gd name="adj3" fmla="val 33333"/>
            </a:avLst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7359" name="AutoShape 36"/>
          <p:cNvSpPr>
            <a:spLocks noChangeArrowheads="1"/>
          </p:cNvSpPr>
          <p:nvPr/>
        </p:nvSpPr>
        <p:spPr bwMode="auto">
          <a:xfrm rot="-10432067">
            <a:off x="5738813" y="2801938"/>
            <a:ext cx="1022350" cy="387350"/>
          </a:xfrm>
          <a:prstGeom prst="curvedDownArrow">
            <a:avLst>
              <a:gd name="adj1" fmla="val 52787"/>
              <a:gd name="adj2" fmla="val 105574"/>
              <a:gd name="adj3" fmla="val 33333"/>
            </a:avLst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7360" name="AutoShape 37"/>
          <p:cNvSpPr>
            <a:spLocks noChangeArrowheads="1"/>
          </p:cNvSpPr>
          <p:nvPr/>
        </p:nvSpPr>
        <p:spPr bwMode="auto">
          <a:xfrm rot="-10432067">
            <a:off x="4187825" y="2817813"/>
            <a:ext cx="1022350" cy="387350"/>
          </a:xfrm>
          <a:prstGeom prst="curvedDownArrow">
            <a:avLst>
              <a:gd name="adj1" fmla="val 52787"/>
              <a:gd name="adj2" fmla="val 105574"/>
              <a:gd name="adj3" fmla="val 33333"/>
            </a:avLst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0913" name="Text Box 38"/>
          <p:cNvSpPr txBox="1">
            <a:spLocks noChangeArrowheads="1"/>
          </p:cNvSpPr>
          <p:nvPr/>
        </p:nvSpPr>
        <p:spPr bwMode="auto">
          <a:xfrm>
            <a:off x="4237038" y="1376363"/>
            <a:ext cx="8842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0">
                <a:latin typeface="Lucida Console" pitchFamily="49" charset="0"/>
              </a:rPr>
              <a:t>call</a:t>
            </a:r>
          </a:p>
        </p:txBody>
      </p:sp>
      <p:sp>
        <p:nvSpPr>
          <p:cNvPr id="80914" name="Text Box 39"/>
          <p:cNvSpPr txBox="1">
            <a:spLocks noChangeArrowheads="1"/>
          </p:cNvSpPr>
          <p:nvPr/>
        </p:nvSpPr>
        <p:spPr bwMode="auto">
          <a:xfrm>
            <a:off x="5707063" y="1328738"/>
            <a:ext cx="8842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0">
                <a:latin typeface="Lucida Console" pitchFamily="49" charset="0"/>
              </a:rPr>
              <a:t>call</a:t>
            </a:r>
          </a:p>
        </p:txBody>
      </p:sp>
      <p:sp>
        <p:nvSpPr>
          <p:cNvPr id="80915" name="Text Box 40"/>
          <p:cNvSpPr txBox="1">
            <a:spLocks noChangeArrowheads="1"/>
          </p:cNvSpPr>
          <p:nvPr/>
        </p:nvSpPr>
        <p:spPr bwMode="auto">
          <a:xfrm>
            <a:off x="7240588" y="1328738"/>
            <a:ext cx="8842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0">
                <a:latin typeface="Lucida Console" pitchFamily="49" charset="0"/>
              </a:rPr>
              <a:t>call</a:t>
            </a:r>
          </a:p>
        </p:txBody>
      </p:sp>
      <p:sp>
        <p:nvSpPr>
          <p:cNvPr id="80916" name="Text Box 41"/>
          <p:cNvSpPr txBox="1">
            <a:spLocks noChangeArrowheads="1"/>
          </p:cNvSpPr>
          <p:nvPr/>
        </p:nvSpPr>
        <p:spPr bwMode="auto">
          <a:xfrm>
            <a:off x="7348538" y="3265488"/>
            <a:ext cx="9985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0">
                <a:latin typeface="Lucida Console" pitchFamily="49" charset="0"/>
              </a:rPr>
              <a:t>generate and throw</a:t>
            </a:r>
          </a:p>
        </p:txBody>
      </p:sp>
      <p:sp>
        <p:nvSpPr>
          <p:cNvPr id="80917" name="Text Box 42"/>
          <p:cNvSpPr txBox="1">
            <a:spLocks noChangeArrowheads="1"/>
          </p:cNvSpPr>
          <p:nvPr/>
        </p:nvSpPr>
        <p:spPr bwMode="auto">
          <a:xfrm>
            <a:off x="6235700" y="3206750"/>
            <a:ext cx="8842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0">
                <a:latin typeface="Lucida Console" pitchFamily="49" charset="0"/>
              </a:rPr>
              <a:t>throws</a:t>
            </a:r>
          </a:p>
        </p:txBody>
      </p:sp>
      <p:sp>
        <p:nvSpPr>
          <p:cNvPr id="80918" name="Text Box 43"/>
          <p:cNvSpPr txBox="1">
            <a:spLocks noChangeArrowheads="1"/>
          </p:cNvSpPr>
          <p:nvPr/>
        </p:nvSpPr>
        <p:spPr bwMode="auto">
          <a:xfrm>
            <a:off x="4713288" y="3203575"/>
            <a:ext cx="8842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0">
                <a:latin typeface="Lucida Console" pitchFamily="49" charset="0"/>
              </a:rPr>
              <a:t>throws</a:t>
            </a:r>
          </a:p>
        </p:txBody>
      </p:sp>
      <p:sp>
        <p:nvSpPr>
          <p:cNvPr id="57367" name="Text Box 45"/>
          <p:cNvSpPr txBox="1">
            <a:spLocks noChangeArrowheads="1"/>
          </p:cNvSpPr>
          <p:nvPr/>
        </p:nvSpPr>
        <p:spPr bwMode="auto">
          <a:xfrm>
            <a:off x="3951288" y="5653088"/>
            <a:ext cx="5192712" cy="1017587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200" b="0"/>
              <a:t>Exception in thread "main" java.lang.Exception: test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200" b="0"/>
              <a:t>	at ExceptionDemo.doC(ExceptionDemo.java:3)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200" b="0"/>
              <a:t>	at ExceptionDemo.doB(ExceptionDemo.java:7)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200" b="0"/>
              <a:t>	at ExceptionDemo.doA(ExceptionDemo.java:10)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200" b="0"/>
              <a:t>	at ExceptionDemo.main(ExceptionDemo.java:15)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007E8C56-9C0A-4C17-9093-D2CC51C242C1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54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Throwing Exception</a:t>
            </a:r>
            <a:br>
              <a:rPr lang="en-US" sz="2800" smtClean="0"/>
            </a:br>
            <a:r>
              <a:rPr lang="en-US" sz="1200" smtClean="0">
                <a:solidFill>
                  <a:schemeClr val="tx1"/>
                </a:solidFill>
              </a:rPr>
              <a:t>Java 5.0 Program Design P563 | Java Program Design P563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Before you can catch an exception, some code somewhere must throw one 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Exception object is thrown using the </a:t>
            </a:r>
            <a:r>
              <a:rPr lang="en-US" smtClean="0">
                <a:solidFill>
                  <a:schemeClr val="tx1"/>
                </a:solidFill>
              </a:rPr>
              <a:t>throw</a:t>
            </a:r>
            <a:r>
              <a:rPr 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method definition includes the reserved word </a:t>
            </a:r>
            <a:r>
              <a:rPr lang="en-US" smtClean="0">
                <a:solidFill>
                  <a:schemeClr val="tx1"/>
                </a:solidFill>
              </a:rPr>
              <a:t>throws</a:t>
            </a:r>
            <a:r>
              <a:rPr lang="en-US" smtClean="0"/>
              <a:t>.</a:t>
            </a: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746125" y="3195638"/>
            <a:ext cx="7886700" cy="257651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public class BankAccount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public BankAccount(int n) </a:t>
            </a:r>
            <a:r>
              <a:rPr lang="en-US">
                <a:solidFill>
                  <a:srgbClr val="FF0000"/>
                </a:solidFill>
                <a:latin typeface="Lucida Console" pitchFamily="49" charset="0"/>
              </a:rPr>
              <a:t>throws Exception</a:t>
            </a:r>
            <a:r>
              <a:rPr lang="en-US" b="0">
                <a:latin typeface="Lucida Console" pitchFamily="49" charset="0"/>
              </a:rPr>
              <a:t>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if (n &gt;= 0)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    balance = n;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    } else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</a:t>
            </a:r>
            <a:r>
              <a:rPr lang="en-US">
                <a:solidFill>
                  <a:srgbClr val="FF0000"/>
                </a:solidFill>
                <a:latin typeface="Lucida Console" pitchFamily="49" charset="0"/>
              </a:rPr>
              <a:t>throw new Exception("Bad balance");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}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7155259B-210C-4CC2-ADB7-73B8996757E2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55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15: Propagation</a:t>
            </a:r>
          </a:p>
        </p:txBody>
      </p:sp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523875" y="1674813"/>
            <a:ext cx="8426450" cy="437197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public class ExceptionDemo11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   public static void main(String[] args){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    ExceptionDemo11 demo = new ExceptionDemo11();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    try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    demo.doA();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catch(Exception 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	  System.out.println(“test”);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		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public void doA() throws Exception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    throw new Exception("");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}</a:t>
            </a:r>
          </a:p>
        </p:txBody>
      </p:sp>
      <p:sp>
        <p:nvSpPr>
          <p:cNvPr id="829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  <p:sp>
        <p:nvSpPr>
          <p:cNvPr id="82951" name="Text Box 5"/>
          <p:cNvSpPr txBox="1">
            <a:spLocks noChangeArrowheads="1"/>
          </p:cNvSpPr>
          <p:nvPr/>
        </p:nvSpPr>
        <p:spPr bwMode="auto">
          <a:xfrm>
            <a:off x="-47625" y="1689100"/>
            <a:ext cx="668338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b="0">
                <a:latin typeface="Lucida Console" pitchFamily="49" charset="0"/>
              </a:rPr>
              <a:t>1</a:t>
            </a:r>
          </a:p>
          <a:p>
            <a:r>
              <a:rPr lang="en-US" sz="2000" b="0">
                <a:latin typeface="Lucida Console" pitchFamily="49" charset="0"/>
              </a:rPr>
              <a:t>2</a:t>
            </a:r>
          </a:p>
          <a:p>
            <a:r>
              <a:rPr lang="en-US" sz="2000" b="0">
                <a:latin typeface="Lucida Console" pitchFamily="49" charset="0"/>
              </a:rPr>
              <a:t>3</a:t>
            </a:r>
          </a:p>
          <a:p>
            <a:r>
              <a:rPr lang="en-US" sz="2000" b="0">
                <a:latin typeface="Lucida Console" pitchFamily="49" charset="0"/>
              </a:rPr>
              <a:t>4</a:t>
            </a:r>
          </a:p>
          <a:p>
            <a:r>
              <a:rPr lang="en-US" sz="2000" b="0">
                <a:latin typeface="Lucida Console" pitchFamily="49" charset="0"/>
              </a:rPr>
              <a:t>5</a:t>
            </a:r>
          </a:p>
          <a:p>
            <a:r>
              <a:rPr lang="en-US" sz="2000" b="0">
                <a:latin typeface="Lucida Console" pitchFamily="49" charset="0"/>
              </a:rPr>
              <a:t>6</a:t>
            </a:r>
          </a:p>
          <a:p>
            <a:r>
              <a:rPr lang="en-US" sz="2000" b="0">
                <a:latin typeface="Lucida Console" pitchFamily="49" charset="0"/>
              </a:rPr>
              <a:t>7</a:t>
            </a:r>
          </a:p>
          <a:p>
            <a:r>
              <a:rPr lang="en-US" sz="2000" b="0">
                <a:latin typeface="Lucida Console" pitchFamily="49" charset="0"/>
              </a:rPr>
              <a:t>8</a:t>
            </a:r>
          </a:p>
          <a:p>
            <a:r>
              <a:rPr lang="en-US" sz="2000" b="0">
                <a:latin typeface="Lucida Console" pitchFamily="49" charset="0"/>
              </a:rPr>
              <a:t>9</a:t>
            </a:r>
          </a:p>
          <a:p>
            <a:r>
              <a:rPr lang="en-US" sz="2000" b="0">
                <a:latin typeface="Lucida Console" pitchFamily="49" charset="0"/>
              </a:rPr>
              <a:t>10</a:t>
            </a:r>
          </a:p>
          <a:p>
            <a:r>
              <a:rPr lang="en-US" sz="2000" b="0">
                <a:latin typeface="Lucida Console" pitchFamily="49" charset="0"/>
              </a:rPr>
              <a:t>11</a:t>
            </a:r>
          </a:p>
          <a:p>
            <a:r>
              <a:rPr lang="en-US" sz="2000" b="0">
                <a:latin typeface="Lucida Console" pitchFamily="49" charset="0"/>
              </a:rPr>
              <a:t>12</a:t>
            </a:r>
          </a:p>
          <a:p>
            <a:r>
              <a:rPr lang="en-US" sz="2000" b="0">
                <a:latin typeface="Lucida Console" pitchFamily="49" charset="0"/>
              </a:rPr>
              <a:t>13</a:t>
            </a:r>
          </a:p>
          <a:p>
            <a:r>
              <a:rPr lang="en-US" sz="2000" b="0">
                <a:latin typeface="Lucida Console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A7B534CA-023B-4CB9-86CE-99A7F407F797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56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16: Propagation</a:t>
            </a:r>
          </a:p>
        </p:txBody>
      </p:sp>
      <p:sp>
        <p:nvSpPr>
          <p:cNvPr id="60421" name="Text Box 3"/>
          <p:cNvSpPr txBox="1">
            <a:spLocks noChangeArrowheads="1"/>
          </p:cNvSpPr>
          <p:nvPr/>
        </p:nvSpPr>
        <p:spPr bwMode="auto">
          <a:xfrm>
            <a:off x="563563" y="1720850"/>
            <a:ext cx="8437562" cy="2031968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b="0" dirty="0">
                <a:latin typeface="Lucida Console" pitchFamily="49" charset="0"/>
              </a:rPr>
              <a:t>import java.io.*;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 dirty="0">
                <a:latin typeface="Lucida Console" pitchFamily="49" charset="0"/>
              </a:rPr>
              <a:t>public class ExceptionDemo12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 dirty="0">
                <a:latin typeface="Lucida Console" pitchFamily="49" charset="0"/>
              </a:rPr>
              <a:t>	  public static void main(String[] </a:t>
            </a:r>
            <a:r>
              <a:rPr lang="en-US" b="0" dirty="0" err="1">
                <a:latin typeface="Lucida Console" pitchFamily="49" charset="0"/>
              </a:rPr>
              <a:t>args</a:t>
            </a:r>
            <a:r>
              <a:rPr lang="en-US" b="0" dirty="0">
                <a:latin typeface="Lucida Console" pitchFamily="49" charset="0"/>
              </a:rPr>
              <a:t>) throws Exception{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 dirty="0">
                <a:latin typeface="Lucida Console" pitchFamily="49" charset="0"/>
              </a:rPr>
              <a:t>        </a:t>
            </a:r>
            <a:r>
              <a:rPr lang="en-US" b="0" dirty="0" err="1">
                <a:latin typeface="Lucida Console" pitchFamily="49" charset="0"/>
              </a:rPr>
              <a:t>PrintStream</a:t>
            </a:r>
            <a:r>
              <a:rPr lang="en-US" b="0" dirty="0">
                <a:latin typeface="Lucida Console" pitchFamily="49" charset="0"/>
              </a:rPr>
              <a:t> writer = new </a:t>
            </a:r>
            <a:r>
              <a:rPr lang="en-US" b="0" dirty="0" err="1">
                <a:latin typeface="Lucida Console" pitchFamily="49" charset="0"/>
              </a:rPr>
              <a:t>PrintStream</a:t>
            </a:r>
            <a:r>
              <a:rPr lang="en-US" b="0" dirty="0">
                <a:latin typeface="Lucida Console" pitchFamily="49" charset="0"/>
              </a:rPr>
              <a:t>(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 dirty="0">
                <a:latin typeface="Lucida Console" pitchFamily="49" charset="0"/>
              </a:rPr>
              <a:t>              new </a:t>
            </a:r>
            <a:r>
              <a:rPr lang="en-US" b="0" dirty="0" err="1">
                <a:latin typeface="Lucida Console" pitchFamily="49" charset="0"/>
              </a:rPr>
              <a:t>FileOutputStream</a:t>
            </a:r>
            <a:r>
              <a:rPr lang="en-US" b="0" smtClean="0">
                <a:latin typeface="Lucida Console" pitchFamily="49" charset="0"/>
              </a:rPr>
              <a:t>(“S:\\</a:t>
            </a:r>
            <a:r>
              <a:rPr lang="en-US" b="0">
                <a:latin typeface="Lucida Console" pitchFamily="49" charset="0"/>
              </a:rPr>
              <a:t>test.txt", false));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 dirty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 dirty="0">
                <a:latin typeface="Lucida Console" pitchFamily="49" charset="0"/>
              </a:rPr>
              <a:t>}</a:t>
            </a:r>
          </a:p>
        </p:txBody>
      </p:sp>
      <p:sp>
        <p:nvSpPr>
          <p:cNvPr id="839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  <p:sp>
        <p:nvSpPr>
          <p:cNvPr id="83975" name="Text Box 6"/>
          <p:cNvSpPr txBox="1">
            <a:spLocks noChangeArrowheads="1"/>
          </p:cNvSpPr>
          <p:nvPr/>
        </p:nvSpPr>
        <p:spPr bwMode="auto">
          <a:xfrm>
            <a:off x="15875" y="1752600"/>
            <a:ext cx="668338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>
                <a:latin typeface="Lucida Console" pitchFamily="49" charset="0"/>
              </a:rPr>
              <a:t>1</a:t>
            </a:r>
          </a:p>
          <a:p>
            <a:r>
              <a:rPr lang="en-US" b="0">
                <a:latin typeface="Lucida Console" pitchFamily="49" charset="0"/>
              </a:rPr>
              <a:t>2</a:t>
            </a:r>
          </a:p>
          <a:p>
            <a:r>
              <a:rPr lang="en-US" b="0">
                <a:latin typeface="Lucida Console" pitchFamily="49" charset="0"/>
              </a:rPr>
              <a:t>3</a:t>
            </a:r>
          </a:p>
          <a:p>
            <a:r>
              <a:rPr lang="en-US" b="0">
                <a:latin typeface="Lucida Console" pitchFamily="49" charset="0"/>
              </a:rPr>
              <a:t>4</a:t>
            </a:r>
          </a:p>
          <a:p>
            <a:r>
              <a:rPr lang="en-US" b="0">
                <a:latin typeface="Lucida Console" pitchFamily="49" charset="0"/>
              </a:rPr>
              <a:t>5</a:t>
            </a:r>
          </a:p>
          <a:p>
            <a:r>
              <a:rPr lang="en-US" b="0">
                <a:latin typeface="Lucida Console" pitchFamily="49" charset="0"/>
              </a:rPr>
              <a:t>6</a:t>
            </a:r>
          </a:p>
          <a:p>
            <a:r>
              <a:rPr lang="en-US" b="0">
                <a:latin typeface="Lucida Console" pitchFamily="49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A0A8FDBA-B67F-4140-847F-BDE061B37CF6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57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17: Propagation</a:t>
            </a:r>
          </a:p>
        </p:txBody>
      </p:sp>
      <p:sp>
        <p:nvSpPr>
          <p:cNvPr id="849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4475" y="914400"/>
            <a:ext cx="8518525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Download the resource file for this week from SMU Vista. Take a look at the ex17 folder which contains:</a:t>
            </a:r>
          </a:p>
          <a:p>
            <a:pPr lvl="1" eaLnBrk="1" hangingPunct="1"/>
            <a:r>
              <a:rPr lang="en-US" sz="2600" smtClean="0"/>
              <a:t>TransactionProcessor.java</a:t>
            </a:r>
          </a:p>
          <a:p>
            <a:pPr lvl="1" eaLnBrk="1" hangingPunct="1"/>
            <a:r>
              <a:rPr lang="en-US" sz="2600" smtClean="0"/>
              <a:t>TransactionProcessorTest.java</a:t>
            </a:r>
          </a:p>
          <a:p>
            <a:pPr eaLnBrk="1" hangingPunct="1"/>
            <a:r>
              <a:rPr lang="en-US" smtClean="0"/>
              <a:t>Add an exception handling functionality to the debitAccount(double balance, double amt) method in TransactionProcessor class.</a:t>
            </a:r>
          </a:p>
          <a:p>
            <a:pPr lvl="1" eaLnBrk="1" hangingPunct="1"/>
            <a:r>
              <a:rPr lang="en-US" sz="2600" smtClean="0"/>
              <a:t>If amt is negative, throw an Exception object with the message: “The amt cannot be negative”</a:t>
            </a:r>
          </a:p>
          <a:p>
            <a:pPr eaLnBrk="1" hangingPunct="1"/>
            <a:r>
              <a:rPr lang="en-US" smtClean="0"/>
              <a:t>Handle the exception in the main method of TransactionProcessorTest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C944FB9A-F669-4F9F-801C-EEA0E23DE53E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58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17: Propagation</a:t>
            </a:r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501650" y="2263775"/>
            <a:ext cx="8437563" cy="14779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C:\IS201\wk4&gt;java TransactionProcessorTest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Debiting 1000.0 from 2000.0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Remaining balance : 1000.0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Debiting -1000.0 from 2000.0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The amt cannot be negative</a:t>
            </a:r>
          </a:p>
        </p:txBody>
      </p:sp>
      <p:sp>
        <p:nvSpPr>
          <p:cNvPr id="8602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05463" y="1223963"/>
            <a:ext cx="2984500" cy="66516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Expected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5CF32CBA-7828-439A-BCE0-B11014066824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59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379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</a:t>
            </a:r>
            <a:r>
              <a:rPr lang="en-US" dirty="0" smtClean="0"/>
              <a:t>Catch Blocks</a:t>
            </a:r>
            <a:r>
              <a:rPr lang="en-US" dirty="0" smtClean="0"/>
              <a:t>	</a:t>
            </a:r>
          </a:p>
        </p:txBody>
      </p:sp>
      <p:sp>
        <p:nvSpPr>
          <p:cNvPr id="3379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single try-catch statement can include multiple catch blocks, one for each type of exception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7696200" y="6537325"/>
            <a:ext cx="1295400" cy="304800"/>
          </a:xfrm>
          <a:prstGeom prst="rect">
            <a:avLst/>
          </a:prstGeom>
          <a:noFill/>
          <a:extLst/>
        </p:spPr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 sz="80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 sz="80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8E003C90-B227-4027-BCCB-4D08162F4EE7}" type="slidenum">
              <a:rPr lang="en-US" sz="800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59</a:t>
            </a:fld>
            <a:endParaRPr lang="en-US" sz="8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2743200" y="6661150"/>
            <a:ext cx="3657600" cy="152400"/>
          </a:xfrm>
          <a:prstGeom prst="rect">
            <a:avLst/>
          </a:prstGeom>
          <a:noFill/>
          <a:extLst/>
        </p:spPr>
        <p:txBody>
          <a:bodyPr/>
          <a:lstStyle/>
          <a:p>
            <a:pPr algn="ctr">
              <a:defRPr/>
            </a:pPr>
            <a:r>
              <a:rPr lang="en-US" sz="800" b="1">
                <a:solidFill>
                  <a:srgbClr val="FFFFCC"/>
                </a:solidFill>
                <a:latin typeface="+mn-lt"/>
                <a:cs typeface="+mn-cs"/>
              </a:rPr>
              <a:t>Object Oriented Application Development</a:t>
            </a:r>
          </a:p>
        </p:txBody>
      </p:sp>
      <p:sp>
        <p:nvSpPr>
          <p:cNvPr id="2135046" name="Text Box 4"/>
          <p:cNvSpPr txBox="1">
            <a:spLocks noChangeArrowheads="1"/>
          </p:cNvSpPr>
          <p:nvPr/>
        </p:nvSpPr>
        <p:spPr bwMode="auto">
          <a:xfrm>
            <a:off x="696913" y="2425700"/>
            <a:ext cx="7054850" cy="230505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600">
                <a:latin typeface="Lucida Console" pitchFamily="49" charset="0"/>
              </a:rPr>
              <a:t>try {</a:t>
            </a:r>
          </a:p>
          <a:p>
            <a:pPr algn="l"/>
            <a:r>
              <a:rPr lang="en-US" sz="1600">
                <a:latin typeface="Lucida Console" pitchFamily="49" charset="0"/>
              </a:rPr>
              <a:t>  Scanner sc = new Scanner(new File(“mystery.txt”));</a:t>
            </a:r>
          </a:p>
          <a:p>
            <a:pPr algn="l"/>
            <a:r>
              <a:rPr lang="en-US" sz="1600">
                <a:latin typeface="Lucida Console" pitchFamily="49" charset="0"/>
              </a:rPr>
              <a:t>  int value = Integer.parseInt(“abc”);</a:t>
            </a:r>
          </a:p>
          <a:p>
            <a:pPr algn="l"/>
            <a:endParaRPr lang="en-US" sz="1600">
              <a:latin typeface="Lucida Console" pitchFamily="49" charset="0"/>
            </a:endParaRPr>
          </a:p>
          <a:p>
            <a:pPr algn="l"/>
            <a:r>
              <a:rPr lang="en-US" sz="1600">
                <a:latin typeface="Lucida Console" pitchFamily="49" charset="0"/>
              </a:rPr>
              <a:t>} catch (FileNotFoundException e) {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  // ...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} catch (NumberFormatException e) {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  // ...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36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5B4BBA71-610D-42CE-82A1-07A04CDCA6EE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6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1: File 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425" y="914400"/>
            <a:ext cx="8918575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Create a file FileExistsExample.java.</a:t>
            </a:r>
          </a:p>
          <a:p>
            <a:pPr eaLnBrk="1" hangingPunct="1"/>
            <a:r>
              <a:rPr lang="en-US" smtClean="0"/>
              <a:t>Take the code at slide 5 and put it in the Java file.</a:t>
            </a:r>
          </a:p>
          <a:p>
            <a:pPr eaLnBrk="1" hangingPunct="1"/>
            <a:r>
              <a:rPr lang="en-US" smtClean="0"/>
              <a:t>Add the necessary code to make it compiles.</a:t>
            </a:r>
          </a:p>
          <a:p>
            <a:pPr lvl="1" eaLnBrk="1" hangingPunct="1"/>
            <a:r>
              <a:rPr lang="en-US" sz="2600" smtClean="0"/>
              <a:t>Hint: File is a class in the package: java.io </a:t>
            </a:r>
          </a:p>
        </p:txBody>
      </p:sp>
    </p:spTree>
    <p:extLst>
      <p:ext uri="{BB962C8B-B14F-4D97-AF65-F5344CB8AC3E}">
        <p14:creationId xmlns:p14="http://schemas.microsoft.com/office/powerpoint/2010/main" val="32058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E4E090BE-6007-4C15-9FEF-2EB07AB08EB9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60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482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Programmer-Defined Exceptions</a:t>
            </a:r>
          </a:p>
        </p:txBody>
      </p:sp>
      <p:sp>
        <p:nvSpPr>
          <p:cNvPr id="3482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to use it?</a:t>
            </a:r>
          </a:p>
          <a:p>
            <a:pPr lvl="1" eaLnBrk="1" hangingPunct="1"/>
            <a:r>
              <a:rPr lang="en-US" smtClean="0"/>
              <a:t>When none of the standard exception types describe your particular error condition well enough</a:t>
            </a:r>
          </a:p>
          <a:p>
            <a:pPr eaLnBrk="1" hangingPunct="1"/>
            <a:r>
              <a:rPr lang="en-US" smtClean="0"/>
              <a:t>How?</a:t>
            </a:r>
          </a:p>
          <a:p>
            <a:pPr lvl="1" eaLnBrk="1" hangingPunct="1"/>
            <a:r>
              <a:rPr lang="en-US" smtClean="0"/>
              <a:t>Extends Exception (or one of its sub-classes)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7696200" y="6537325"/>
            <a:ext cx="1295400" cy="304800"/>
          </a:xfrm>
          <a:prstGeom prst="rect">
            <a:avLst/>
          </a:prstGeom>
          <a:noFill/>
          <a:extLst/>
        </p:spPr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 sz="80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 sz="80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5A307D1E-9718-4C8D-8FF0-B39578B335D2}" type="slidenum">
              <a:rPr lang="en-US" sz="800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60</a:t>
            </a:fld>
            <a:endParaRPr lang="en-US" sz="8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2743200" y="6661150"/>
            <a:ext cx="3657600" cy="152400"/>
          </a:xfrm>
          <a:prstGeom prst="rect">
            <a:avLst/>
          </a:prstGeom>
          <a:noFill/>
          <a:extLst/>
        </p:spPr>
        <p:txBody>
          <a:bodyPr/>
          <a:lstStyle/>
          <a:p>
            <a:pPr algn="ctr">
              <a:defRPr/>
            </a:pPr>
            <a:r>
              <a:rPr lang="en-US" sz="800" b="1">
                <a:solidFill>
                  <a:srgbClr val="FFFFCC"/>
                </a:solidFill>
                <a:latin typeface="+mn-lt"/>
                <a:cs typeface="+mn-cs"/>
              </a:rPr>
              <a:t>Object Oriented Application Development</a:t>
            </a:r>
          </a:p>
        </p:txBody>
      </p:sp>
      <p:sp>
        <p:nvSpPr>
          <p:cNvPr id="2136070" name="Text Box 4"/>
          <p:cNvSpPr txBox="1">
            <a:spLocks noChangeArrowheads="1"/>
          </p:cNvSpPr>
          <p:nvPr/>
        </p:nvSpPr>
        <p:spPr bwMode="auto">
          <a:xfrm>
            <a:off x="942975" y="3449638"/>
            <a:ext cx="7054850" cy="223202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400" dirty="0">
                <a:latin typeface="Lucida Console" pitchFamily="49" charset="0"/>
              </a:rPr>
              <a:t>public class </a:t>
            </a:r>
            <a:r>
              <a:rPr lang="en-US" sz="1400" dirty="0" err="1">
                <a:latin typeface="Lucida Console" pitchFamily="49" charset="0"/>
              </a:rPr>
              <a:t>InsufficientFundsException</a:t>
            </a:r>
            <a:r>
              <a:rPr lang="en-US" sz="1400" dirty="0">
                <a:latin typeface="Lucida Console" pitchFamily="49" charset="0"/>
              </a:rPr>
              <a:t> extends Exception {</a:t>
            </a:r>
          </a:p>
          <a:p>
            <a:pPr algn="l"/>
            <a:endParaRPr lang="en-US" sz="1400" dirty="0">
              <a:latin typeface="Lucida Console" pitchFamily="49" charset="0"/>
            </a:endParaRPr>
          </a:p>
          <a:p>
            <a:pPr algn="l"/>
            <a:r>
              <a:rPr lang="en-US" sz="1400" dirty="0">
                <a:latin typeface="Lucida Console" pitchFamily="49" charset="0"/>
              </a:rPr>
              <a:t>    public </a:t>
            </a:r>
            <a:r>
              <a:rPr lang="en-US" sz="1400" dirty="0" err="1">
                <a:latin typeface="Lucida Console" pitchFamily="49" charset="0"/>
              </a:rPr>
              <a:t>InsufficientFundsException</a:t>
            </a:r>
            <a:r>
              <a:rPr lang="en-US" sz="1400" dirty="0">
                <a:latin typeface="Lucida Console" pitchFamily="49" charset="0"/>
              </a:rPr>
              <a:t>(String message) { </a:t>
            </a:r>
            <a:br>
              <a:rPr lang="en-US" sz="1400" dirty="0">
                <a:latin typeface="Lucida Console" pitchFamily="49" charset="0"/>
              </a:rPr>
            </a:br>
            <a:r>
              <a:rPr lang="en-US" sz="1400" dirty="0">
                <a:latin typeface="Lucida Console" pitchFamily="49" charset="0"/>
              </a:rPr>
              <a:t>      super(message);</a:t>
            </a:r>
            <a:br>
              <a:rPr lang="en-US" sz="1400" dirty="0">
                <a:latin typeface="Lucida Console" pitchFamily="49" charset="0"/>
              </a:rPr>
            </a:br>
            <a:r>
              <a:rPr lang="en-US" sz="1400" dirty="0">
                <a:latin typeface="Lucida Console" pitchFamily="49" charset="0"/>
              </a:rPr>
              <a:t>    }</a:t>
            </a:r>
          </a:p>
          <a:p>
            <a:pPr algn="l"/>
            <a:endParaRPr lang="en-US" sz="1400" dirty="0">
              <a:latin typeface="Lucida Console" pitchFamily="49" charset="0"/>
            </a:endParaRPr>
          </a:p>
          <a:p>
            <a:pPr algn="l"/>
            <a:r>
              <a:rPr lang="en-US" sz="1400" dirty="0">
                <a:latin typeface="Lucida Console" pitchFamily="49" charset="0"/>
              </a:rPr>
              <a:t>    public </a:t>
            </a:r>
            <a:r>
              <a:rPr lang="en-US" sz="1400" dirty="0" err="1">
                <a:latin typeface="Lucida Console" pitchFamily="49" charset="0"/>
              </a:rPr>
              <a:t>InsufficientFundsException</a:t>
            </a:r>
            <a:r>
              <a:rPr lang="en-US" sz="1400" dirty="0">
                <a:latin typeface="Lucida Console" pitchFamily="49" charset="0"/>
              </a:rPr>
              <a:t>() {</a:t>
            </a:r>
            <a:br>
              <a:rPr lang="en-US" sz="1400" dirty="0">
                <a:latin typeface="Lucida Console" pitchFamily="49" charset="0"/>
              </a:rPr>
            </a:br>
            <a:r>
              <a:rPr lang="en-US" sz="1400" dirty="0">
                <a:latin typeface="Lucida Console" pitchFamily="49" charset="0"/>
              </a:rPr>
              <a:t>      this</a:t>
            </a:r>
            <a:r>
              <a:rPr lang="en-US" sz="1400" dirty="0" smtClean="0">
                <a:latin typeface="Lucida Console" pitchFamily="49" charset="0"/>
              </a:rPr>
              <a:t>(“Insufficient fund”);</a:t>
            </a:r>
            <a:r>
              <a:rPr lang="en-US" sz="1400" dirty="0">
                <a:latin typeface="Lucida Console" pitchFamily="49" charset="0"/>
              </a:rPr>
              <a:t/>
            </a:r>
            <a:br>
              <a:rPr lang="en-US" sz="1400" dirty="0">
                <a:latin typeface="Lucida Console" pitchFamily="49" charset="0"/>
              </a:rPr>
            </a:br>
            <a:r>
              <a:rPr lang="en-US" sz="1400" dirty="0">
                <a:latin typeface="Lucida Console" pitchFamily="49" charset="0"/>
              </a:rPr>
              <a:t>    }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3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69925" y="2689225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For the brave souls 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BC73CF15-CDAD-442D-A95A-EDE2490AFAFF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62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18: Nested</a:t>
            </a:r>
          </a:p>
        </p:txBody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558800" y="1433513"/>
            <a:ext cx="8489950" cy="5322887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public class ExceptionDemo13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public static void main(String[] args) throws Exception{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	try{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try{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	int i = 4; 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	int j = 5/(i-(i/2)-(i/2));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} 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			catch (ArithmeticException ae)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	throw new Exception();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}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			catch (Exception 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	System.out.println(“2”);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			} 		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catch (Exception e) {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			System.out.println(“1”);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 }		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}</a:t>
            </a:r>
          </a:p>
        </p:txBody>
      </p:sp>
      <p:sp>
        <p:nvSpPr>
          <p:cNvPr id="88070" name="Text Box 4"/>
          <p:cNvSpPr txBox="1">
            <a:spLocks noChangeArrowheads="1"/>
          </p:cNvSpPr>
          <p:nvPr/>
        </p:nvSpPr>
        <p:spPr bwMode="auto">
          <a:xfrm>
            <a:off x="-47625" y="1454150"/>
            <a:ext cx="668338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>
                <a:latin typeface="Lucida Console" pitchFamily="49" charset="0"/>
              </a:rPr>
              <a:t>1</a:t>
            </a:r>
          </a:p>
          <a:p>
            <a:r>
              <a:rPr lang="en-US" b="0">
                <a:latin typeface="Lucida Console" pitchFamily="49" charset="0"/>
              </a:rPr>
              <a:t>2</a:t>
            </a:r>
          </a:p>
          <a:p>
            <a:r>
              <a:rPr lang="en-US" b="0">
                <a:latin typeface="Lucida Console" pitchFamily="49" charset="0"/>
              </a:rPr>
              <a:t>3</a:t>
            </a:r>
          </a:p>
          <a:p>
            <a:r>
              <a:rPr lang="en-US" b="0">
                <a:latin typeface="Lucida Console" pitchFamily="49" charset="0"/>
              </a:rPr>
              <a:t>4</a:t>
            </a:r>
          </a:p>
          <a:p>
            <a:r>
              <a:rPr lang="en-US" b="0">
                <a:latin typeface="Lucida Console" pitchFamily="49" charset="0"/>
              </a:rPr>
              <a:t>5</a:t>
            </a:r>
          </a:p>
          <a:p>
            <a:r>
              <a:rPr lang="en-US" b="0">
                <a:latin typeface="Lucida Console" pitchFamily="49" charset="0"/>
              </a:rPr>
              <a:t>6</a:t>
            </a:r>
          </a:p>
          <a:p>
            <a:r>
              <a:rPr lang="en-US" b="0">
                <a:latin typeface="Lucida Console" pitchFamily="49" charset="0"/>
              </a:rPr>
              <a:t>7</a:t>
            </a:r>
          </a:p>
          <a:p>
            <a:r>
              <a:rPr lang="en-US" b="0">
                <a:latin typeface="Lucida Console" pitchFamily="49" charset="0"/>
              </a:rPr>
              <a:t>8</a:t>
            </a:r>
          </a:p>
          <a:p>
            <a:r>
              <a:rPr lang="en-US" b="0">
                <a:latin typeface="Lucida Console" pitchFamily="49" charset="0"/>
              </a:rPr>
              <a:t>9</a:t>
            </a:r>
          </a:p>
          <a:p>
            <a:r>
              <a:rPr lang="en-US" b="0">
                <a:latin typeface="Lucida Console" pitchFamily="49" charset="0"/>
              </a:rPr>
              <a:t>10</a:t>
            </a:r>
          </a:p>
          <a:p>
            <a:r>
              <a:rPr lang="en-US" b="0">
                <a:latin typeface="Lucida Console" pitchFamily="49" charset="0"/>
              </a:rPr>
              <a:t>11</a:t>
            </a:r>
          </a:p>
          <a:p>
            <a:r>
              <a:rPr lang="en-US" b="0">
                <a:latin typeface="Lucida Console" pitchFamily="49" charset="0"/>
              </a:rPr>
              <a:t>12</a:t>
            </a:r>
          </a:p>
          <a:p>
            <a:r>
              <a:rPr lang="en-US" b="0">
                <a:latin typeface="Lucida Console" pitchFamily="49" charset="0"/>
              </a:rPr>
              <a:t>13</a:t>
            </a:r>
          </a:p>
          <a:p>
            <a:r>
              <a:rPr lang="en-US" b="0">
                <a:latin typeface="Lucida Console" pitchFamily="49" charset="0"/>
              </a:rPr>
              <a:t>14</a:t>
            </a:r>
          </a:p>
          <a:p>
            <a:r>
              <a:rPr lang="en-US" b="0">
                <a:latin typeface="Lucida Console" pitchFamily="49" charset="0"/>
              </a:rPr>
              <a:t>15</a:t>
            </a:r>
          </a:p>
          <a:p>
            <a:r>
              <a:rPr lang="en-US" b="0">
                <a:latin typeface="Lucida Console" pitchFamily="49" charset="0"/>
              </a:rPr>
              <a:t>16</a:t>
            </a:r>
          </a:p>
          <a:p>
            <a:r>
              <a:rPr lang="en-US" b="0">
                <a:latin typeface="Lucida Console" pitchFamily="49" charset="0"/>
              </a:rPr>
              <a:t>17</a:t>
            </a:r>
          </a:p>
          <a:p>
            <a:r>
              <a:rPr lang="en-US" b="0">
                <a:latin typeface="Lucida Console" pitchFamily="49" charset="0"/>
              </a:rPr>
              <a:t>18</a:t>
            </a:r>
          </a:p>
          <a:p>
            <a:r>
              <a:rPr lang="en-US" b="0">
                <a:latin typeface="Lucida Console" pitchFamily="49" charset="0"/>
              </a:rPr>
              <a:t>19</a:t>
            </a:r>
          </a:p>
        </p:txBody>
      </p:sp>
      <p:sp>
        <p:nvSpPr>
          <p:cNvPr id="880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866775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4C9659F1-3A0D-4A4A-8CD3-DDBC1473AB30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63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19: Nested</a:t>
            </a:r>
          </a:p>
        </p:txBody>
      </p:sp>
      <p:sp>
        <p:nvSpPr>
          <p:cNvPr id="65541" name="Text Box 3"/>
          <p:cNvSpPr txBox="1">
            <a:spLocks noChangeArrowheads="1"/>
          </p:cNvSpPr>
          <p:nvPr/>
        </p:nvSpPr>
        <p:spPr bwMode="auto">
          <a:xfrm>
            <a:off x="638175" y="1163638"/>
            <a:ext cx="8426450" cy="504825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public class ExceptionDemo14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public static void main(String[] args) throws Exception{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String s = null;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	try{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s.charAt(3);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}catch (Exception e) {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			try{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	s.charAt(3);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catch (ArithmeticException e2)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	throw new ArithmeticException();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catch (Exception e3)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	System.out.println(“2”);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			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}		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}</a:t>
            </a:r>
          </a:p>
        </p:txBody>
      </p:sp>
      <p:sp>
        <p:nvSpPr>
          <p:cNvPr id="89094" name="Text Box 4"/>
          <p:cNvSpPr txBox="1">
            <a:spLocks noChangeArrowheads="1"/>
          </p:cNvSpPr>
          <p:nvPr/>
        </p:nvSpPr>
        <p:spPr bwMode="auto">
          <a:xfrm>
            <a:off x="15875" y="1184275"/>
            <a:ext cx="668338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>
                <a:latin typeface="Lucida Console" pitchFamily="49" charset="0"/>
              </a:rPr>
              <a:t>1</a:t>
            </a:r>
          </a:p>
          <a:p>
            <a:r>
              <a:rPr lang="en-US" b="0">
                <a:latin typeface="Lucida Console" pitchFamily="49" charset="0"/>
              </a:rPr>
              <a:t>2</a:t>
            </a:r>
          </a:p>
          <a:p>
            <a:r>
              <a:rPr lang="en-US" b="0">
                <a:latin typeface="Lucida Console" pitchFamily="49" charset="0"/>
              </a:rPr>
              <a:t>3</a:t>
            </a:r>
          </a:p>
          <a:p>
            <a:r>
              <a:rPr lang="en-US" b="0">
                <a:latin typeface="Lucida Console" pitchFamily="49" charset="0"/>
              </a:rPr>
              <a:t>4</a:t>
            </a:r>
          </a:p>
          <a:p>
            <a:r>
              <a:rPr lang="en-US" b="0">
                <a:latin typeface="Lucida Console" pitchFamily="49" charset="0"/>
              </a:rPr>
              <a:t>5</a:t>
            </a:r>
          </a:p>
          <a:p>
            <a:r>
              <a:rPr lang="en-US" b="0">
                <a:latin typeface="Lucida Console" pitchFamily="49" charset="0"/>
              </a:rPr>
              <a:t>6</a:t>
            </a:r>
          </a:p>
          <a:p>
            <a:r>
              <a:rPr lang="en-US" b="0">
                <a:latin typeface="Lucida Console" pitchFamily="49" charset="0"/>
              </a:rPr>
              <a:t>7</a:t>
            </a:r>
          </a:p>
          <a:p>
            <a:r>
              <a:rPr lang="en-US" b="0">
                <a:latin typeface="Lucida Console" pitchFamily="49" charset="0"/>
              </a:rPr>
              <a:t>8</a:t>
            </a:r>
          </a:p>
          <a:p>
            <a:r>
              <a:rPr lang="en-US" b="0">
                <a:latin typeface="Lucida Console" pitchFamily="49" charset="0"/>
              </a:rPr>
              <a:t>9</a:t>
            </a:r>
          </a:p>
          <a:p>
            <a:r>
              <a:rPr lang="en-US" b="0">
                <a:latin typeface="Lucida Console" pitchFamily="49" charset="0"/>
              </a:rPr>
              <a:t>10</a:t>
            </a:r>
          </a:p>
          <a:p>
            <a:r>
              <a:rPr lang="en-US" b="0">
                <a:latin typeface="Lucida Console" pitchFamily="49" charset="0"/>
              </a:rPr>
              <a:t>11</a:t>
            </a:r>
          </a:p>
          <a:p>
            <a:r>
              <a:rPr lang="en-US" b="0">
                <a:latin typeface="Lucida Console" pitchFamily="49" charset="0"/>
              </a:rPr>
              <a:t>12</a:t>
            </a:r>
          </a:p>
          <a:p>
            <a:r>
              <a:rPr lang="en-US" b="0">
                <a:latin typeface="Lucida Console" pitchFamily="49" charset="0"/>
              </a:rPr>
              <a:t>13</a:t>
            </a:r>
          </a:p>
          <a:p>
            <a:r>
              <a:rPr lang="en-US" b="0">
                <a:latin typeface="Lucida Console" pitchFamily="49" charset="0"/>
              </a:rPr>
              <a:t>14</a:t>
            </a:r>
          </a:p>
          <a:p>
            <a:r>
              <a:rPr lang="en-US" b="0">
                <a:latin typeface="Lucida Console" pitchFamily="49" charset="0"/>
              </a:rPr>
              <a:t>15</a:t>
            </a:r>
          </a:p>
          <a:p>
            <a:r>
              <a:rPr lang="en-US" b="0">
                <a:latin typeface="Lucida Console" pitchFamily="49" charset="0"/>
              </a:rPr>
              <a:t>16</a:t>
            </a:r>
          </a:p>
          <a:p>
            <a:r>
              <a:rPr lang="en-US" b="0">
                <a:latin typeface="Lucida Console" pitchFamily="49" charset="0"/>
              </a:rPr>
              <a:t>17</a:t>
            </a:r>
          </a:p>
          <a:p>
            <a:r>
              <a:rPr lang="en-US" b="0">
                <a:latin typeface="Lucida Console" pitchFamily="49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AB01F83C-D1D3-45F2-9345-7E3582CDB5B7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64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20: Exception Hierarchy</a:t>
            </a:r>
          </a:p>
        </p:txBody>
      </p:sp>
      <p:sp>
        <p:nvSpPr>
          <p:cNvPr id="66565" name="Text Box 3"/>
          <p:cNvSpPr txBox="1">
            <a:spLocks noChangeArrowheads="1"/>
          </p:cNvSpPr>
          <p:nvPr/>
        </p:nvSpPr>
        <p:spPr bwMode="auto">
          <a:xfrm>
            <a:off x="598488" y="1674813"/>
            <a:ext cx="8015287" cy="3949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import java.io.*;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public class ExceptionDemo15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public static void main(String[] args){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   try{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   int iResult = 1/0;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  catch (Exception e){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         System.out.println(“Catch-1”);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   catch (ArithmeticException e) {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		     	  System.out.println(“Catch-2”);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}</a:t>
            </a:r>
          </a:p>
        </p:txBody>
      </p:sp>
      <p:sp>
        <p:nvSpPr>
          <p:cNvPr id="90118" name="Text Box 4"/>
          <p:cNvSpPr txBox="1">
            <a:spLocks noChangeArrowheads="1"/>
          </p:cNvSpPr>
          <p:nvPr/>
        </p:nvSpPr>
        <p:spPr bwMode="auto">
          <a:xfrm>
            <a:off x="0" y="1695450"/>
            <a:ext cx="668338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>
                <a:latin typeface="Lucida Console" pitchFamily="49" charset="0"/>
              </a:rPr>
              <a:t>1</a:t>
            </a:r>
          </a:p>
          <a:p>
            <a:r>
              <a:rPr lang="en-US" b="0">
                <a:latin typeface="Lucida Console" pitchFamily="49" charset="0"/>
              </a:rPr>
              <a:t>2</a:t>
            </a:r>
          </a:p>
          <a:p>
            <a:r>
              <a:rPr lang="en-US" b="0">
                <a:latin typeface="Lucida Console" pitchFamily="49" charset="0"/>
              </a:rPr>
              <a:t>3</a:t>
            </a:r>
          </a:p>
          <a:p>
            <a:r>
              <a:rPr lang="en-US" b="0">
                <a:latin typeface="Lucida Console" pitchFamily="49" charset="0"/>
              </a:rPr>
              <a:t>4</a:t>
            </a:r>
          </a:p>
          <a:p>
            <a:r>
              <a:rPr lang="en-US" b="0">
                <a:latin typeface="Lucida Console" pitchFamily="49" charset="0"/>
              </a:rPr>
              <a:t>5</a:t>
            </a:r>
          </a:p>
          <a:p>
            <a:r>
              <a:rPr lang="en-US" b="0">
                <a:latin typeface="Lucida Console" pitchFamily="49" charset="0"/>
              </a:rPr>
              <a:t>6</a:t>
            </a:r>
          </a:p>
          <a:p>
            <a:r>
              <a:rPr lang="en-US" b="0">
                <a:latin typeface="Lucida Console" pitchFamily="49" charset="0"/>
              </a:rPr>
              <a:t>7</a:t>
            </a:r>
          </a:p>
          <a:p>
            <a:r>
              <a:rPr lang="en-US" b="0">
                <a:latin typeface="Lucida Console" pitchFamily="49" charset="0"/>
              </a:rPr>
              <a:t>8</a:t>
            </a:r>
          </a:p>
          <a:p>
            <a:r>
              <a:rPr lang="en-US" b="0">
                <a:latin typeface="Lucida Console" pitchFamily="49" charset="0"/>
              </a:rPr>
              <a:t>9</a:t>
            </a:r>
          </a:p>
          <a:p>
            <a:r>
              <a:rPr lang="en-US" b="0">
                <a:latin typeface="Lucida Console" pitchFamily="49" charset="0"/>
              </a:rPr>
              <a:t>10</a:t>
            </a:r>
          </a:p>
          <a:p>
            <a:r>
              <a:rPr lang="en-US" b="0">
                <a:latin typeface="Lucida Console" pitchFamily="49" charset="0"/>
              </a:rPr>
              <a:t>11</a:t>
            </a:r>
          </a:p>
          <a:p>
            <a:r>
              <a:rPr lang="en-US" b="0">
                <a:latin typeface="Lucida Console" pitchFamily="49" charset="0"/>
              </a:rPr>
              <a:t>12</a:t>
            </a:r>
          </a:p>
          <a:p>
            <a:r>
              <a:rPr lang="en-US" b="0">
                <a:latin typeface="Lucida Console" pitchFamily="49" charset="0"/>
              </a:rPr>
              <a:t>13</a:t>
            </a:r>
          </a:p>
          <a:p>
            <a:r>
              <a:rPr lang="en-US" b="0">
                <a:latin typeface="Lucida Console" pitchFamily="49" charset="0"/>
              </a:rPr>
              <a:t>14</a:t>
            </a:r>
          </a:p>
        </p:txBody>
      </p:sp>
      <p:sp>
        <p:nvSpPr>
          <p:cNvPr id="901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BC4465DF-6F8D-47FB-930A-A79DA66CFA4E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65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21: Propagation</a:t>
            </a: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692150" y="1470025"/>
            <a:ext cx="7985125" cy="499427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public class ExceptionDemo16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public static void main(String[] args){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  try{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			ExceptionDemo16 demo = new ExceptionDemo16();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  	demo.doA();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		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		  catch (Exception 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			System.out.println(e.getMessage());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		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public void doA() throws Exception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  try{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			doB();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		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		   catch (Exception e) {throw new Exception("test2");}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} 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public void doB() throws Exception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    throw new Exception("test");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1600" b="0">
                <a:latin typeface="Lucida Console" pitchFamily="49" charset="0"/>
              </a:rPr>
              <a:t>}</a:t>
            </a:r>
          </a:p>
        </p:txBody>
      </p:sp>
      <p:sp>
        <p:nvSpPr>
          <p:cNvPr id="9114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9375" y="1479550"/>
            <a:ext cx="668338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 b="0">
                <a:latin typeface="Lucida Console" pitchFamily="49" charset="0"/>
              </a:rPr>
              <a:t>1</a:t>
            </a:r>
          </a:p>
          <a:p>
            <a:r>
              <a:rPr lang="en-US" sz="1600" b="0">
                <a:latin typeface="Lucida Console" pitchFamily="49" charset="0"/>
              </a:rPr>
              <a:t>2</a:t>
            </a:r>
          </a:p>
          <a:p>
            <a:r>
              <a:rPr lang="en-US" sz="1600" b="0">
                <a:latin typeface="Lucida Console" pitchFamily="49" charset="0"/>
              </a:rPr>
              <a:t>3</a:t>
            </a:r>
          </a:p>
          <a:p>
            <a:r>
              <a:rPr lang="en-US" sz="1600" b="0">
                <a:latin typeface="Lucida Console" pitchFamily="49" charset="0"/>
              </a:rPr>
              <a:t>4</a:t>
            </a:r>
          </a:p>
          <a:p>
            <a:r>
              <a:rPr lang="en-US" sz="1600" b="0">
                <a:latin typeface="Lucida Console" pitchFamily="49" charset="0"/>
              </a:rPr>
              <a:t>5</a:t>
            </a:r>
          </a:p>
          <a:p>
            <a:r>
              <a:rPr lang="en-US" sz="1600" b="0">
                <a:latin typeface="Lucida Console" pitchFamily="49" charset="0"/>
              </a:rPr>
              <a:t>6</a:t>
            </a:r>
          </a:p>
          <a:p>
            <a:r>
              <a:rPr lang="en-US" sz="1600" b="0">
                <a:latin typeface="Lucida Console" pitchFamily="49" charset="0"/>
              </a:rPr>
              <a:t>7</a:t>
            </a:r>
          </a:p>
          <a:p>
            <a:r>
              <a:rPr lang="en-US" sz="1600" b="0">
                <a:latin typeface="Lucida Console" pitchFamily="49" charset="0"/>
              </a:rPr>
              <a:t>8</a:t>
            </a:r>
          </a:p>
          <a:p>
            <a:r>
              <a:rPr lang="en-US" sz="1600" b="0">
                <a:latin typeface="Lucida Console" pitchFamily="49" charset="0"/>
              </a:rPr>
              <a:t>9</a:t>
            </a:r>
          </a:p>
          <a:p>
            <a:r>
              <a:rPr lang="en-US" sz="1600" b="0">
                <a:latin typeface="Lucida Console" pitchFamily="49" charset="0"/>
              </a:rPr>
              <a:t>10</a:t>
            </a:r>
          </a:p>
          <a:p>
            <a:r>
              <a:rPr lang="en-US" sz="1600" b="0">
                <a:latin typeface="Lucida Console" pitchFamily="49" charset="0"/>
              </a:rPr>
              <a:t>11</a:t>
            </a:r>
          </a:p>
          <a:p>
            <a:r>
              <a:rPr lang="en-US" sz="1600" b="0">
                <a:latin typeface="Lucida Console" pitchFamily="49" charset="0"/>
              </a:rPr>
              <a:t>12</a:t>
            </a:r>
          </a:p>
          <a:p>
            <a:r>
              <a:rPr lang="en-US" sz="1600" b="0">
                <a:latin typeface="Lucida Console" pitchFamily="49" charset="0"/>
              </a:rPr>
              <a:t>13</a:t>
            </a:r>
          </a:p>
          <a:p>
            <a:r>
              <a:rPr lang="en-US" sz="1600" b="0">
                <a:latin typeface="Lucida Console" pitchFamily="49" charset="0"/>
              </a:rPr>
              <a:t>14</a:t>
            </a:r>
          </a:p>
          <a:p>
            <a:r>
              <a:rPr lang="en-US" sz="1600" b="0">
                <a:latin typeface="Lucida Console" pitchFamily="49" charset="0"/>
              </a:rPr>
              <a:t>15</a:t>
            </a:r>
          </a:p>
          <a:p>
            <a:r>
              <a:rPr lang="en-US" sz="1600" b="0">
                <a:latin typeface="Lucida Console" pitchFamily="49" charset="0"/>
              </a:rPr>
              <a:t>16</a:t>
            </a:r>
          </a:p>
          <a:p>
            <a:r>
              <a:rPr lang="en-US" sz="1600" b="0">
                <a:latin typeface="Lucida Console" pitchFamily="49" charset="0"/>
              </a:rPr>
              <a:t>17</a:t>
            </a:r>
          </a:p>
          <a:p>
            <a:r>
              <a:rPr lang="en-US" sz="1600" b="0">
                <a:latin typeface="Lucida Console" pitchFamily="49" charset="0"/>
              </a:rPr>
              <a:t>18</a:t>
            </a:r>
          </a:p>
          <a:p>
            <a:r>
              <a:rPr lang="en-US" sz="1600" b="0">
                <a:latin typeface="Lucida Console" pitchFamily="49" charset="0"/>
              </a:rPr>
              <a:t>19</a:t>
            </a:r>
          </a:p>
          <a:p>
            <a:r>
              <a:rPr lang="en-US" sz="1600" b="0">
                <a:latin typeface="Lucida Console" pitchFamily="49" charset="0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BB6DFC32-3024-4C7C-B127-965E398F3B01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66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22: Propagation</a:t>
            </a:r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544513" y="1487488"/>
            <a:ext cx="8426450" cy="504825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public class ExceptionDemo17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public static void main(String[] args) throws Exception{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a();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public static void a() throws Exception{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   	try{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c();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}catch (Exception e) {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      	b();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public static void b() throws Exception{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   	c();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 public static void c() throws Exception{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   	throw new Exception(“test”);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}</a:t>
            </a:r>
          </a:p>
        </p:txBody>
      </p:sp>
      <p:sp>
        <p:nvSpPr>
          <p:cNvPr id="921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  <p:sp>
        <p:nvSpPr>
          <p:cNvPr id="92167" name="Text Box 6"/>
          <p:cNvSpPr txBox="1">
            <a:spLocks noChangeArrowheads="1"/>
          </p:cNvSpPr>
          <p:nvPr/>
        </p:nvSpPr>
        <p:spPr bwMode="auto">
          <a:xfrm>
            <a:off x="-65088" y="1484313"/>
            <a:ext cx="668338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>
                <a:latin typeface="Lucida Console" pitchFamily="49" charset="0"/>
              </a:rPr>
              <a:t>1</a:t>
            </a:r>
          </a:p>
          <a:p>
            <a:r>
              <a:rPr lang="en-US" b="0">
                <a:latin typeface="Lucida Console" pitchFamily="49" charset="0"/>
              </a:rPr>
              <a:t>2</a:t>
            </a:r>
          </a:p>
          <a:p>
            <a:r>
              <a:rPr lang="en-US" b="0">
                <a:latin typeface="Lucida Console" pitchFamily="49" charset="0"/>
              </a:rPr>
              <a:t>3</a:t>
            </a:r>
          </a:p>
          <a:p>
            <a:r>
              <a:rPr lang="en-US" b="0">
                <a:latin typeface="Lucida Console" pitchFamily="49" charset="0"/>
              </a:rPr>
              <a:t>4</a:t>
            </a:r>
          </a:p>
          <a:p>
            <a:r>
              <a:rPr lang="en-US" b="0">
                <a:latin typeface="Lucida Console" pitchFamily="49" charset="0"/>
              </a:rPr>
              <a:t>5</a:t>
            </a:r>
          </a:p>
          <a:p>
            <a:r>
              <a:rPr lang="en-US" b="0">
                <a:latin typeface="Lucida Console" pitchFamily="49" charset="0"/>
              </a:rPr>
              <a:t>6</a:t>
            </a:r>
          </a:p>
          <a:p>
            <a:r>
              <a:rPr lang="en-US" b="0">
                <a:latin typeface="Lucida Console" pitchFamily="49" charset="0"/>
              </a:rPr>
              <a:t>7</a:t>
            </a:r>
          </a:p>
          <a:p>
            <a:r>
              <a:rPr lang="en-US" b="0">
                <a:latin typeface="Lucida Console" pitchFamily="49" charset="0"/>
              </a:rPr>
              <a:t>8</a:t>
            </a:r>
          </a:p>
          <a:p>
            <a:r>
              <a:rPr lang="en-US" b="0">
                <a:latin typeface="Lucida Console" pitchFamily="49" charset="0"/>
              </a:rPr>
              <a:t>9</a:t>
            </a:r>
          </a:p>
          <a:p>
            <a:r>
              <a:rPr lang="en-US" b="0">
                <a:latin typeface="Lucida Console" pitchFamily="49" charset="0"/>
              </a:rPr>
              <a:t>10</a:t>
            </a:r>
          </a:p>
          <a:p>
            <a:r>
              <a:rPr lang="en-US" b="0">
                <a:latin typeface="Lucida Console" pitchFamily="49" charset="0"/>
              </a:rPr>
              <a:t>11</a:t>
            </a:r>
          </a:p>
          <a:p>
            <a:r>
              <a:rPr lang="en-US" b="0">
                <a:latin typeface="Lucida Console" pitchFamily="49" charset="0"/>
              </a:rPr>
              <a:t>12</a:t>
            </a:r>
          </a:p>
          <a:p>
            <a:r>
              <a:rPr lang="en-US" b="0">
                <a:latin typeface="Lucida Console" pitchFamily="49" charset="0"/>
              </a:rPr>
              <a:t>13</a:t>
            </a:r>
          </a:p>
          <a:p>
            <a:r>
              <a:rPr lang="en-US" b="0">
                <a:latin typeface="Lucida Console" pitchFamily="49" charset="0"/>
              </a:rPr>
              <a:t>14</a:t>
            </a:r>
          </a:p>
          <a:p>
            <a:r>
              <a:rPr lang="en-US" b="0">
                <a:latin typeface="Lucida Console" pitchFamily="49" charset="0"/>
              </a:rPr>
              <a:t>15</a:t>
            </a:r>
          </a:p>
          <a:p>
            <a:r>
              <a:rPr lang="en-US" b="0">
                <a:latin typeface="Lucida Console" pitchFamily="49" charset="0"/>
              </a:rPr>
              <a:t>16</a:t>
            </a:r>
          </a:p>
          <a:p>
            <a:r>
              <a:rPr lang="en-US" b="0">
                <a:latin typeface="Lucida Console" pitchFamily="49" charset="0"/>
              </a:rPr>
              <a:t>17</a:t>
            </a:r>
          </a:p>
          <a:p>
            <a:r>
              <a:rPr lang="en-US" b="0">
                <a:latin typeface="Lucida Console" pitchFamily="49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82C685DD-4AE6-43E7-9069-0BCA1B8153A6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67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23: Propagation</a:t>
            </a:r>
          </a:p>
        </p:txBody>
      </p:sp>
      <p:sp>
        <p:nvSpPr>
          <p:cNvPr id="69637" name="Text Box 3"/>
          <p:cNvSpPr txBox="1">
            <a:spLocks noChangeArrowheads="1"/>
          </p:cNvSpPr>
          <p:nvPr/>
        </p:nvSpPr>
        <p:spPr bwMode="auto">
          <a:xfrm>
            <a:off x="542925" y="1612900"/>
            <a:ext cx="8426450" cy="3949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public class ExceptionDemo18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public static void main(String[] args) throws Exception{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	try{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int i = 4;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int j = 5/(i-(i/2)-(i/2));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catch (ArithmeticException ae)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throw new Exception();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catch (Exception e)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System.out.println(“2”);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		}		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}</a:t>
            </a:r>
          </a:p>
        </p:txBody>
      </p:sp>
      <p:sp>
        <p:nvSpPr>
          <p:cNvPr id="931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  <p:sp>
        <p:nvSpPr>
          <p:cNvPr id="93191" name="Text Box 5"/>
          <p:cNvSpPr txBox="1">
            <a:spLocks noChangeArrowheads="1"/>
          </p:cNvSpPr>
          <p:nvPr/>
        </p:nvSpPr>
        <p:spPr bwMode="auto">
          <a:xfrm>
            <a:off x="-15875" y="1611313"/>
            <a:ext cx="668338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>
                <a:latin typeface="Lucida Console" pitchFamily="49" charset="0"/>
              </a:rPr>
              <a:t>1</a:t>
            </a:r>
          </a:p>
          <a:p>
            <a:r>
              <a:rPr lang="en-US" b="0">
                <a:latin typeface="Lucida Console" pitchFamily="49" charset="0"/>
              </a:rPr>
              <a:t>2</a:t>
            </a:r>
          </a:p>
          <a:p>
            <a:r>
              <a:rPr lang="en-US" b="0">
                <a:latin typeface="Lucida Console" pitchFamily="49" charset="0"/>
              </a:rPr>
              <a:t>3</a:t>
            </a:r>
          </a:p>
          <a:p>
            <a:r>
              <a:rPr lang="en-US" b="0">
                <a:latin typeface="Lucida Console" pitchFamily="49" charset="0"/>
              </a:rPr>
              <a:t>4</a:t>
            </a:r>
          </a:p>
          <a:p>
            <a:r>
              <a:rPr lang="en-US" b="0">
                <a:latin typeface="Lucida Console" pitchFamily="49" charset="0"/>
              </a:rPr>
              <a:t>5</a:t>
            </a:r>
          </a:p>
          <a:p>
            <a:r>
              <a:rPr lang="en-US" b="0">
                <a:latin typeface="Lucida Console" pitchFamily="49" charset="0"/>
              </a:rPr>
              <a:t>6</a:t>
            </a:r>
          </a:p>
          <a:p>
            <a:r>
              <a:rPr lang="en-US" b="0">
                <a:latin typeface="Lucida Console" pitchFamily="49" charset="0"/>
              </a:rPr>
              <a:t>7</a:t>
            </a:r>
          </a:p>
          <a:p>
            <a:r>
              <a:rPr lang="en-US" b="0">
                <a:latin typeface="Lucida Console" pitchFamily="49" charset="0"/>
              </a:rPr>
              <a:t>8</a:t>
            </a:r>
          </a:p>
          <a:p>
            <a:r>
              <a:rPr lang="en-US" b="0">
                <a:latin typeface="Lucida Console" pitchFamily="49" charset="0"/>
              </a:rPr>
              <a:t>9</a:t>
            </a:r>
          </a:p>
          <a:p>
            <a:r>
              <a:rPr lang="en-US" b="0">
                <a:latin typeface="Lucida Console" pitchFamily="49" charset="0"/>
              </a:rPr>
              <a:t>10</a:t>
            </a:r>
          </a:p>
          <a:p>
            <a:r>
              <a:rPr lang="en-US" b="0">
                <a:latin typeface="Lucida Console" pitchFamily="49" charset="0"/>
              </a:rPr>
              <a:t>11</a:t>
            </a:r>
          </a:p>
          <a:p>
            <a:r>
              <a:rPr lang="en-US" b="0">
                <a:latin typeface="Lucida Console" pitchFamily="49" charset="0"/>
              </a:rPr>
              <a:t>12</a:t>
            </a:r>
          </a:p>
          <a:p>
            <a:r>
              <a:rPr lang="en-US" b="0">
                <a:latin typeface="Lucida Console" pitchFamily="49" charset="0"/>
              </a:rPr>
              <a:t>13</a:t>
            </a:r>
          </a:p>
          <a:p>
            <a:r>
              <a:rPr lang="en-US" b="0">
                <a:latin typeface="Lucida Console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7FE20FB7-0529-4AAE-BE41-33474CF5EA94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68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24: Propagation</a:t>
            </a: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496888" y="1489075"/>
            <a:ext cx="8426450" cy="467677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public class ExceptionDemo19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public void doC() throws Exception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    throw new Exception("test");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public void doB() throws Exception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     doC();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public void doA() throws Exception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     doB();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public static void main(String[] args){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    ExceptionDemo19 demo = new ExceptionDemo19();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    demo.doA();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 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sz="2000" b="0">
                <a:latin typeface="Lucida Console" pitchFamily="49" charset="0"/>
              </a:rPr>
              <a:t>}</a:t>
            </a:r>
          </a:p>
        </p:txBody>
      </p:sp>
      <p:sp>
        <p:nvSpPr>
          <p:cNvPr id="942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  <p:sp>
        <p:nvSpPr>
          <p:cNvPr id="94215" name="Text Box 5"/>
          <p:cNvSpPr txBox="1">
            <a:spLocks noChangeArrowheads="1"/>
          </p:cNvSpPr>
          <p:nvPr/>
        </p:nvSpPr>
        <p:spPr bwMode="auto">
          <a:xfrm>
            <a:off x="-95250" y="1516063"/>
            <a:ext cx="668338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b="0">
                <a:latin typeface="Lucida Console" pitchFamily="49" charset="0"/>
              </a:rPr>
              <a:t>1</a:t>
            </a:r>
          </a:p>
          <a:p>
            <a:r>
              <a:rPr lang="en-US" sz="2000" b="0">
                <a:latin typeface="Lucida Console" pitchFamily="49" charset="0"/>
              </a:rPr>
              <a:t>2</a:t>
            </a:r>
          </a:p>
          <a:p>
            <a:r>
              <a:rPr lang="en-US" sz="2000" b="0">
                <a:latin typeface="Lucida Console" pitchFamily="49" charset="0"/>
              </a:rPr>
              <a:t>3</a:t>
            </a:r>
          </a:p>
          <a:p>
            <a:r>
              <a:rPr lang="en-US" sz="2000" b="0">
                <a:latin typeface="Lucida Console" pitchFamily="49" charset="0"/>
              </a:rPr>
              <a:t>4</a:t>
            </a:r>
          </a:p>
          <a:p>
            <a:r>
              <a:rPr lang="en-US" sz="2000" b="0">
                <a:latin typeface="Lucida Console" pitchFamily="49" charset="0"/>
              </a:rPr>
              <a:t>5</a:t>
            </a:r>
          </a:p>
          <a:p>
            <a:r>
              <a:rPr lang="en-US" sz="2000" b="0">
                <a:latin typeface="Lucida Console" pitchFamily="49" charset="0"/>
              </a:rPr>
              <a:t>6</a:t>
            </a:r>
          </a:p>
          <a:p>
            <a:r>
              <a:rPr lang="en-US" sz="2000" b="0">
                <a:latin typeface="Lucida Console" pitchFamily="49" charset="0"/>
              </a:rPr>
              <a:t>7</a:t>
            </a:r>
          </a:p>
          <a:p>
            <a:r>
              <a:rPr lang="en-US" sz="2000" b="0">
                <a:latin typeface="Lucida Console" pitchFamily="49" charset="0"/>
              </a:rPr>
              <a:t>8</a:t>
            </a:r>
          </a:p>
          <a:p>
            <a:r>
              <a:rPr lang="en-US" sz="2000" b="0">
                <a:latin typeface="Lucida Console" pitchFamily="49" charset="0"/>
              </a:rPr>
              <a:t>9</a:t>
            </a:r>
          </a:p>
          <a:p>
            <a:r>
              <a:rPr lang="en-US" sz="2000" b="0">
                <a:latin typeface="Lucida Console" pitchFamily="49" charset="0"/>
              </a:rPr>
              <a:t>10</a:t>
            </a:r>
          </a:p>
          <a:p>
            <a:r>
              <a:rPr lang="en-US" sz="2000" b="0">
                <a:latin typeface="Lucida Console" pitchFamily="49" charset="0"/>
              </a:rPr>
              <a:t>11</a:t>
            </a:r>
          </a:p>
          <a:p>
            <a:r>
              <a:rPr lang="en-US" sz="2000" b="0">
                <a:latin typeface="Lucida Console" pitchFamily="49" charset="0"/>
              </a:rPr>
              <a:t>12</a:t>
            </a:r>
          </a:p>
          <a:p>
            <a:r>
              <a:rPr lang="en-US" sz="2000" b="0">
                <a:latin typeface="Lucida Console" pitchFamily="49" charset="0"/>
              </a:rPr>
              <a:t>13</a:t>
            </a:r>
          </a:p>
          <a:p>
            <a:r>
              <a:rPr lang="en-US" sz="2000" b="0">
                <a:latin typeface="Lucida Console" pitchFamily="49" charset="0"/>
              </a:rPr>
              <a:t>14</a:t>
            </a:r>
          </a:p>
          <a:p>
            <a:r>
              <a:rPr lang="en-US" sz="2000" b="0">
                <a:latin typeface="Lucida Console" pitchFamily="49" charset="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C66C4699-61FF-4D5A-8902-7DE548E00B6E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69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25: Propagation</a:t>
            </a:r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496888" y="1504950"/>
            <a:ext cx="8426450" cy="504825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public class ExceptionDemo20 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public static void main(String[] args){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a();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public static void a(){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   	try{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	c();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}catch (Exception e) {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      	b();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	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public static void b() throws Exception{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   	c();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	 public static void c() throws Exception{</a:t>
            </a:r>
            <a:br>
              <a:rPr lang="en-US" b="0">
                <a:latin typeface="Lucida Console" pitchFamily="49" charset="0"/>
              </a:rPr>
            </a:br>
            <a:r>
              <a:rPr lang="en-US" b="0">
                <a:latin typeface="Lucida Console" pitchFamily="49" charset="0"/>
              </a:rPr>
              <a:t>   	throw new Exception(“test”);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   }</a:t>
            </a:r>
          </a:p>
          <a:p>
            <a:pPr algn="l" defTabSz="762000">
              <a:tabLst>
                <a:tab pos="228600" algn="l"/>
              </a:tabLst>
              <a:defRPr/>
            </a:pPr>
            <a:r>
              <a:rPr lang="en-US" b="0">
                <a:latin typeface="Lucida Console" pitchFamily="49" charset="0"/>
              </a:rPr>
              <a:t>}</a:t>
            </a:r>
          </a:p>
        </p:txBody>
      </p:sp>
      <p:sp>
        <p:nvSpPr>
          <p:cNvPr id="9523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Describe what would happen if the code is run.</a:t>
            </a:r>
          </a:p>
        </p:txBody>
      </p:sp>
      <p:sp>
        <p:nvSpPr>
          <p:cNvPr id="95239" name="Text Box 5"/>
          <p:cNvSpPr txBox="1">
            <a:spLocks noChangeArrowheads="1"/>
          </p:cNvSpPr>
          <p:nvPr/>
        </p:nvSpPr>
        <p:spPr bwMode="auto">
          <a:xfrm>
            <a:off x="-95250" y="1516063"/>
            <a:ext cx="668338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>
                <a:latin typeface="Lucida Console" pitchFamily="49" charset="0"/>
              </a:rPr>
              <a:t>1</a:t>
            </a:r>
          </a:p>
          <a:p>
            <a:r>
              <a:rPr lang="en-US" b="0">
                <a:latin typeface="Lucida Console" pitchFamily="49" charset="0"/>
              </a:rPr>
              <a:t>2</a:t>
            </a:r>
          </a:p>
          <a:p>
            <a:r>
              <a:rPr lang="en-US" b="0">
                <a:latin typeface="Lucida Console" pitchFamily="49" charset="0"/>
              </a:rPr>
              <a:t>3</a:t>
            </a:r>
          </a:p>
          <a:p>
            <a:r>
              <a:rPr lang="en-US" b="0">
                <a:latin typeface="Lucida Console" pitchFamily="49" charset="0"/>
              </a:rPr>
              <a:t>4</a:t>
            </a:r>
          </a:p>
          <a:p>
            <a:r>
              <a:rPr lang="en-US" b="0">
                <a:latin typeface="Lucida Console" pitchFamily="49" charset="0"/>
              </a:rPr>
              <a:t>5</a:t>
            </a:r>
          </a:p>
          <a:p>
            <a:r>
              <a:rPr lang="en-US" b="0">
                <a:latin typeface="Lucida Console" pitchFamily="49" charset="0"/>
              </a:rPr>
              <a:t>6</a:t>
            </a:r>
          </a:p>
          <a:p>
            <a:r>
              <a:rPr lang="en-US" b="0">
                <a:latin typeface="Lucida Console" pitchFamily="49" charset="0"/>
              </a:rPr>
              <a:t>7</a:t>
            </a:r>
          </a:p>
          <a:p>
            <a:r>
              <a:rPr lang="en-US" b="0">
                <a:latin typeface="Lucida Console" pitchFamily="49" charset="0"/>
              </a:rPr>
              <a:t>8</a:t>
            </a:r>
          </a:p>
          <a:p>
            <a:r>
              <a:rPr lang="en-US" b="0">
                <a:latin typeface="Lucida Console" pitchFamily="49" charset="0"/>
              </a:rPr>
              <a:t>9</a:t>
            </a:r>
          </a:p>
          <a:p>
            <a:r>
              <a:rPr lang="en-US" b="0">
                <a:latin typeface="Lucida Console" pitchFamily="49" charset="0"/>
              </a:rPr>
              <a:t>10</a:t>
            </a:r>
          </a:p>
          <a:p>
            <a:r>
              <a:rPr lang="en-US" b="0">
                <a:latin typeface="Lucida Console" pitchFamily="49" charset="0"/>
              </a:rPr>
              <a:t>11</a:t>
            </a:r>
          </a:p>
          <a:p>
            <a:r>
              <a:rPr lang="en-US" b="0">
                <a:latin typeface="Lucida Console" pitchFamily="49" charset="0"/>
              </a:rPr>
              <a:t>12</a:t>
            </a:r>
          </a:p>
          <a:p>
            <a:r>
              <a:rPr lang="en-US" b="0">
                <a:latin typeface="Lucida Console" pitchFamily="49" charset="0"/>
              </a:rPr>
              <a:t>13</a:t>
            </a:r>
          </a:p>
          <a:p>
            <a:r>
              <a:rPr lang="en-US" b="0">
                <a:latin typeface="Lucida Console" pitchFamily="49" charset="0"/>
              </a:rPr>
              <a:t>14</a:t>
            </a:r>
          </a:p>
          <a:p>
            <a:r>
              <a:rPr lang="en-US" b="0">
                <a:latin typeface="Lucida Console" pitchFamily="49" charset="0"/>
              </a:rPr>
              <a:t>15</a:t>
            </a:r>
          </a:p>
          <a:p>
            <a:r>
              <a:rPr lang="en-US" b="0">
                <a:latin typeface="Lucida Console" pitchFamily="49" charset="0"/>
              </a:rPr>
              <a:t>16</a:t>
            </a:r>
          </a:p>
          <a:p>
            <a:r>
              <a:rPr lang="en-US" b="0">
                <a:latin typeface="Lucida Console" pitchFamily="49" charset="0"/>
              </a:rPr>
              <a:t>17</a:t>
            </a:r>
          </a:p>
          <a:p>
            <a:r>
              <a:rPr lang="en-US" b="0">
                <a:latin typeface="Lucida Console" pitchFamily="49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E9094E98-B6CF-4FC6-A0D5-B742C97670E3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7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1789954" name="Rectangle 2"/>
          <p:cNvSpPr>
            <a:spLocks noChangeArrowheads="1"/>
          </p:cNvSpPr>
          <p:nvPr/>
        </p:nvSpPr>
        <p:spPr bwMode="auto">
          <a:xfrm>
            <a:off x="1370013" y="1897063"/>
            <a:ext cx="2219325" cy="3048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 File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0" y="1844675"/>
            <a:ext cx="70358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endParaRPr lang="en-US" b="0"/>
          </a:p>
        </p:txBody>
      </p:sp>
      <p:sp>
        <p:nvSpPr>
          <p:cNvPr id="33799" name="Text Box 5"/>
          <p:cNvSpPr txBox="1">
            <a:spLocks noChangeArrowheads="1"/>
          </p:cNvSpPr>
          <p:nvPr/>
        </p:nvSpPr>
        <p:spPr bwMode="auto">
          <a:xfrm>
            <a:off x="995363" y="3649663"/>
            <a:ext cx="3097212" cy="12747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Lucida Console" pitchFamily="49" charset="0"/>
              </a:rPr>
              <a:t>- data.txt -</a:t>
            </a:r>
            <a:r>
              <a:rPr lang="en-US" sz="2400" b="0">
                <a:latin typeface="Lucida Console" pitchFamily="49" charset="0"/>
              </a:rPr>
              <a:t> 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alpha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beta</a:t>
            </a:r>
          </a:p>
        </p:txBody>
      </p:sp>
      <p:sp>
        <p:nvSpPr>
          <p:cNvPr id="1789958" name="AutoShape 6"/>
          <p:cNvSpPr>
            <a:spLocks/>
          </p:cNvSpPr>
          <p:nvPr/>
        </p:nvSpPr>
        <p:spPr bwMode="auto">
          <a:xfrm flipH="1">
            <a:off x="6486525" y="1531938"/>
            <a:ext cx="2354263" cy="1401762"/>
          </a:xfrm>
          <a:prstGeom prst="accentBorderCallout2">
            <a:avLst>
              <a:gd name="adj1" fmla="val 8153"/>
              <a:gd name="adj2" fmla="val 103236"/>
              <a:gd name="adj3" fmla="val 8153"/>
              <a:gd name="adj4" fmla="val 162778"/>
              <a:gd name="adj5" fmla="val 27292"/>
              <a:gd name="adj6" fmla="val 222519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400" b="0">
                <a:latin typeface="Tahoma" pitchFamily="34" charset="0"/>
              </a:rPr>
              <a:t>Imagine that there is a pointer before the first line of the file. The hasNext() method returns true since we still have tokens (alpha &amp; beta) in the file</a:t>
            </a:r>
          </a:p>
        </p:txBody>
      </p:sp>
      <p:sp>
        <p:nvSpPr>
          <p:cNvPr id="33801" name="AutoShape 7"/>
          <p:cNvSpPr>
            <a:spLocks noChangeArrowheads="1"/>
          </p:cNvSpPr>
          <p:nvPr/>
        </p:nvSpPr>
        <p:spPr bwMode="auto">
          <a:xfrm>
            <a:off x="447675" y="3905250"/>
            <a:ext cx="576263" cy="271463"/>
          </a:xfrm>
          <a:prstGeom prst="rightArrow">
            <a:avLst>
              <a:gd name="adj1" fmla="val 50000"/>
              <a:gd name="adj2" fmla="val 53070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33802" name="Picture 8" descr="MCj043004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0"/>
            <a:ext cx="18669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9961" name="Rectangle 9"/>
          <p:cNvSpPr>
            <a:spLocks noChangeArrowheads="1"/>
          </p:cNvSpPr>
          <p:nvPr/>
        </p:nvSpPr>
        <p:spPr bwMode="auto">
          <a:xfrm>
            <a:off x="325438" y="1316038"/>
            <a:ext cx="1065212" cy="365125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3804" name="Text Box 10"/>
          <p:cNvSpPr txBox="1">
            <a:spLocks noChangeArrowheads="1"/>
          </p:cNvSpPr>
          <p:nvPr/>
        </p:nvSpPr>
        <p:spPr bwMode="auto">
          <a:xfrm>
            <a:off x="-180975" y="1047750"/>
            <a:ext cx="7377113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lvl="1" algn="l"/>
            <a:r>
              <a:rPr lang="en-US" b="0" dirty="0">
                <a:latin typeface="Lucida Console" pitchFamily="49" charset="0"/>
              </a:rPr>
              <a:t>File </a:t>
            </a:r>
            <a:r>
              <a:rPr lang="en-US" b="0" dirty="0" err="1">
                <a:latin typeface="Lucida Console" pitchFamily="49" charset="0"/>
              </a:rPr>
              <a:t>file</a:t>
            </a:r>
            <a:r>
              <a:rPr lang="en-US" b="0" dirty="0">
                <a:latin typeface="Lucida Console" pitchFamily="49" charset="0"/>
              </a:rPr>
              <a:t> = new File("c</a:t>
            </a:r>
            <a:r>
              <a:rPr lang="en-US" b="0" dirty="0" smtClean="0">
                <a:latin typeface="Lucida Console" pitchFamily="49" charset="0"/>
              </a:rPr>
              <a:t>:\\IS201\\data.txt</a:t>
            </a:r>
            <a:r>
              <a:rPr lang="en-US" b="0" dirty="0">
                <a:latin typeface="Lucida Console" pitchFamily="49" charset="0"/>
              </a:rPr>
              <a:t>");</a:t>
            </a:r>
          </a:p>
          <a:p>
            <a:pPr lvl="1" algn="l"/>
            <a:r>
              <a:rPr lang="en-US" b="0" dirty="0">
                <a:latin typeface="Lucida Console" pitchFamily="49" charset="0"/>
              </a:rPr>
              <a:t>Scanner </a:t>
            </a:r>
            <a:r>
              <a:rPr lang="en-US" b="0" dirty="0" err="1">
                <a:latin typeface="Lucida Console" pitchFamily="49" charset="0"/>
              </a:rPr>
              <a:t>fileIn</a:t>
            </a:r>
            <a:r>
              <a:rPr lang="en-US" b="0" dirty="0">
                <a:latin typeface="Lucida Console" pitchFamily="49" charset="0"/>
              </a:rPr>
              <a:t> = new Scanner(file);</a:t>
            </a:r>
          </a:p>
          <a:p>
            <a:pPr lvl="1" algn="l"/>
            <a:endParaRPr lang="en-US" b="0" dirty="0">
              <a:latin typeface="Lucida Console" pitchFamily="49" charset="0"/>
            </a:endParaRPr>
          </a:p>
          <a:p>
            <a:pPr lvl="1" algn="l"/>
            <a:r>
              <a:rPr lang="en-US" b="0" dirty="0">
                <a:latin typeface="Lucida Console" pitchFamily="49" charset="0"/>
              </a:rPr>
              <a:t>while (</a:t>
            </a:r>
            <a:r>
              <a:rPr lang="en-US" b="0" dirty="0" err="1">
                <a:solidFill>
                  <a:srgbClr val="3366FF"/>
                </a:solidFill>
                <a:latin typeface="Lucida Console" pitchFamily="49" charset="0"/>
              </a:rPr>
              <a:t>fileIn.hasNext</a:t>
            </a:r>
            <a:r>
              <a:rPr lang="en-US" b="0" dirty="0">
                <a:solidFill>
                  <a:srgbClr val="3366FF"/>
                </a:solidFill>
                <a:latin typeface="Lucida Console" pitchFamily="49" charset="0"/>
              </a:rPr>
              <a:t>()</a:t>
            </a:r>
            <a:r>
              <a:rPr lang="en-US" b="0" dirty="0">
                <a:latin typeface="Lucida Console" pitchFamily="49" charset="0"/>
              </a:rPr>
              <a:t>) {</a:t>
            </a:r>
          </a:p>
          <a:p>
            <a:pPr lvl="1" algn="l"/>
            <a:r>
              <a:rPr lang="en-US" b="0" dirty="0">
                <a:latin typeface="Lucida Console" pitchFamily="49" charset="0"/>
              </a:rPr>
              <a:t>	String </a:t>
            </a:r>
            <a:r>
              <a:rPr lang="en-US" b="0" dirty="0" err="1">
                <a:latin typeface="Lucida Console" pitchFamily="49" charset="0"/>
              </a:rPr>
              <a:t>currentLine</a:t>
            </a:r>
            <a:r>
              <a:rPr lang="en-US" b="0" dirty="0">
                <a:latin typeface="Lucida Console" pitchFamily="49" charset="0"/>
              </a:rPr>
              <a:t> = </a:t>
            </a:r>
            <a:r>
              <a:rPr lang="en-US" b="0" dirty="0" err="1">
                <a:latin typeface="Lucida Console" pitchFamily="49" charset="0"/>
              </a:rPr>
              <a:t>fileIn.nextLine</a:t>
            </a:r>
            <a:r>
              <a:rPr lang="en-US" b="0" dirty="0">
                <a:latin typeface="Lucida Console" pitchFamily="49" charset="0"/>
              </a:rPr>
              <a:t>();	</a:t>
            </a:r>
          </a:p>
          <a:p>
            <a:pPr lvl="1" algn="l"/>
            <a:r>
              <a:rPr lang="en-US" b="0" dirty="0">
                <a:latin typeface="Lucida Console" pitchFamily="49" charset="0"/>
              </a:rPr>
              <a:t>	</a:t>
            </a:r>
            <a:r>
              <a:rPr lang="en-US" b="0" dirty="0" err="1">
                <a:latin typeface="Lucida Console" pitchFamily="49" charset="0"/>
              </a:rPr>
              <a:t>System.out.println</a:t>
            </a:r>
            <a:r>
              <a:rPr lang="en-US" b="0" dirty="0">
                <a:latin typeface="Lucida Console" pitchFamily="49" charset="0"/>
              </a:rPr>
              <a:t>(</a:t>
            </a:r>
            <a:r>
              <a:rPr lang="en-US" b="0" dirty="0" err="1">
                <a:latin typeface="Lucida Console" pitchFamily="49" charset="0"/>
              </a:rPr>
              <a:t>currentLine</a:t>
            </a:r>
            <a:r>
              <a:rPr lang="en-US" b="0" dirty="0">
                <a:latin typeface="Lucida Console" pitchFamily="49" charset="0"/>
              </a:rPr>
              <a:t>);</a:t>
            </a:r>
          </a:p>
          <a:p>
            <a:pPr lvl="1" algn="l"/>
            <a:r>
              <a:rPr lang="en-US" b="0" dirty="0">
                <a:latin typeface="Lucida Console" pitchFamily="49" charset="0"/>
              </a:rPr>
              <a:t>}	</a:t>
            </a:r>
          </a:p>
          <a:p>
            <a:pPr lvl="1" algn="l"/>
            <a:r>
              <a:rPr lang="en-US" b="0" dirty="0" err="1">
                <a:latin typeface="Lucida Console" pitchFamily="49" charset="0"/>
              </a:rPr>
              <a:t>fileIn.close</a:t>
            </a:r>
            <a:r>
              <a:rPr lang="en-US" b="0" dirty="0">
                <a:latin typeface="Lucida Console" pitchFamily="49" charset="0"/>
              </a:rPr>
              <a:t>();</a:t>
            </a:r>
            <a:br>
              <a:rPr lang="en-US" b="0" dirty="0">
                <a:latin typeface="Lucida Console" pitchFamily="49" charset="0"/>
              </a:rPr>
            </a:br>
            <a:endParaRPr lang="en-US" b="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9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9954" grpId="0" animBg="1"/>
      <p:bldP spid="1789958" grpId="0" animBg="1"/>
      <p:bldP spid="178996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15F5258E-C3EB-40EA-925D-3F9597A66E26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70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42875" y="914400"/>
            <a:ext cx="4784725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Reading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Use java.util.Scanner</a:t>
            </a:r>
            <a:r>
              <a:rPr lang="en-US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Writing to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Use java.io.PrintStream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79900" y="914400"/>
            <a:ext cx="47371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Exceptions can be categorized: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Checked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Checked @ compile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Unchecked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Not checked @ compile time.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Detected only at runtime.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When a caller calls a method that throws an exception, he can choose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Handle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Using try-catch.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Propagate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Using the </a:t>
            </a:r>
            <a:r>
              <a:rPr lang="en-US" smtClean="0">
                <a:solidFill>
                  <a:schemeClr val="tx1"/>
                </a:solidFill>
              </a:rPr>
              <a:t>throws</a:t>
            </a:r>
            <a:r>
              <a:rPr lang="en-US" smtClean="0"/>
              <a:t> keyword</a:t>
            </a:r>
            <a:r>
              <a:rPr lang="en-US" sz="1800" smtClean="0"/>
              <a:t>.</a:t>
            </a:r>
          </a:p>
        </p:txBody>
      </p:sp>
      <p:pic>
        <p:nvPicPr>
          <p:cNvPr id="96263" name="Picture 9" descr="MCj029528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3619500"/>
            <a:ext cx="28321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87C56A02-05DF-4CF3-B8F9-19E2D6C4B68F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8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355600" y="2176463"/>
            <a:ext cx="5640388" cy="3048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 File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325438" y="1031875"/>
            <a:ext cx="737711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 dirty="0">
                <a:latin typeface="Lucida Console" pitchFamily="49" charset="0"/>
              </a:rPr>
              <a:t>File </a:t>
            </a:r>
            <a:r>
              <a:rPr lang="en-US" b="0" dirty="0" err="1">
                <a:latin typeface="Lucida Console" pitchFamily="49" charset="0"/>
              </a:rPr>
              <a:t>file</a:t>
            </a:r>
            <a:r>
              <a:rPr lang="en-US" b="0" dirty="0">
                <a:latin typeface="Lucida Console" pitchFamily="49" charset="0"/>
              </a:rPr>
              <a:t> = new File("c</a:t>
            </a:r>
            <a:r>
              <a:rPr lang="en-US" b="0" dirty="0" smtClean="0">
                <a:latin typeface="Lucida Console" pitchFamily="49" charset="0"/>
              </a:rPr>
              <a:t>:\\IS201\\data.txt</a:t>
            </a:r>
            <a:r>
              <a:rPr lang="en-US" b="0" dirty="0">
                <a:latin typeface="Lucida Console" pitchFamily="49" charset="0"/>
              </a:rPr>
              <a:t>");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Scanner </a:t>
            </a:r>
            <a:r>
              <a:rPr lang="en-US" b="0" dirty="0" err="1">
                <a:latin typeface="Lucida Console" pitchFamily="49" charset="0"/>
              </a:rPr>
              <a:t>fileIn</a:t>
            </a:r>
            <a:r>
              <a:rPr lang="en-US" b="0" dirty="0">
                <a:latin typeface="Lucida Console" pitchFamily="49" charset="0"/>
              </a:rPr>
              <a:t> = new Scanner(file);</a:t>
            </a:r>
          </a:p>
          <a:p>
            <a:pPr algn="l"/>
            <a:endParaRPr lang="en-US" b="0" dirty="0">
              <a:latin typeface="Lucida Console" pitchFamily="49" charset="0"/>
            </a:endParaRPr>
          </a:p>
          <a:p>
            <a:pPr algn="l"/>
            <a:r>
              <a:rPr lang="en-US" b="0" dirty="0">
                <a:latin typeface="Lucida Console" pitchFamily="49" charset="0"/>
              </a:rPr>
              <a:t>while (</a:t>
            </a:r>
            <a:r>
              <a:rPr lang="en-US" b="0" dirty="0" err="1">
                <a:latin typeface="Lucida Console" pitchFamily="49" charset="0"/>
              </a:rPr>
              <a:t>fileIn.hasNext</a:t>
            </a:r>
            <a:r>
              <a:rPr lang="en-US" b="0" dirty="0">
                <a:latin typeface="Lucida Console" pitchFamily="49" charset="0"/>
              </a:rPr>
              <a:t>()) {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	</a:t>
            </a:r>
            <a:r>
              <a:rPr lang="en-US" b="0" dirty="0">
                <a:solidFill>
                  <a:srgbClr val="3366FF"/>
                </a:solidFill>
                <a:latin typeface="Lucida Console" pitchFamily="49" charset="0"/>
              </a:rPr>
              <a:t>String </a:t>
            </a:r>
            <a:r>
              <a:rPr lang="en-US" b="0" dirty="0" err="1">
                <a:solidFill>
                  <a:srgbClr val="3366FF"/>
                </a:solidFill>
                <a:latin typeface="Lucida Console" pitchFamily="49" charset="0"/>
              </a:rPr>
              <a:t>currentLine</a:t>
            </a:r>
            <a:r>
              <a:rPr lang="en-US" b="0" dirty="0">
                <a:solidFill>
                  <a:srgbClr val="3366FF"/>
                </a:solidFill>
                <a:latin typeface="Lucida Console" pitchFamily="49" charset="0"/>
              </a:rPr>
              <a:t> = </a:t>
            </a:r>
            <a:r>
              <a:rPr lang="en-US" b="0" dirty="0" err="1">
                <a:solidFill>
                  <a:srgbClr val="3366FF"/>
                </a:solidFill>
                <a:latin typeface="Lucida Console" pitchFamily="49" charset="0"/>
              </a:rPr>
              <a:t>fileIn.nextLine</a:t>
            </a:r>
            <a:r>
              <a:rPr lang="en-US" b="0" dirty="0">
                <a:solidFill>
                  <a:srgbClr val="3366FF"/>
                </a:solidFill>
                <a:latin typeface="Lucida Console" pitchFamily="49" charset="0"/>
              </a:rPr>
              <a:t>();</a:t>
            </a:r>
            <a:r>
              <a:rPr lang="en-US" b="0" dirty="0">
                <a:latin typeface="Lucida Console" pitchFamily="49" charset="0"/>
              </a:rPr>
              <a:t>	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	</a:t>
            </a:r>
            <a:r>
              <a:rPr lang="en-US" b="0" dirty="0" err="1">
                <a:latin typeface="Lucida Console" pitchFamily="49" charset="0"/>
              </a:rPr>
              <a:t>System.out.println</a:t>
            </a:r>
            <a:r>
              <a:rPr lang="en-US" b="0" dirty="0">
                <a:latin typeface="Lucida Console" pitchFamily="49" charset="0"/>
              </a:rPr>
              <a:t>(</a:t>
            </a:r>
            <a:r>
              <a:rPr lang="en-US" b="0" dirty="0" err="1">
                <a:latin typeface="Lucida Console" pitchFamily="49" charset="0"/>
              </a:rPr>
              <a:t>currentLine</a:t>
            </a:r>
            <a:r>
              <a:rPr lang="en-US" b="0" dirty="0">
                <a:latin typeface="Lucida Console" pitchFamily="49" charset="0"/>
              </a:rPr>
              <a:t>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}	</a:t>
            </a:r>
          </a:p>
          <a:p>
            <a:pPr algn="l"/>
            <a:r>
              <a:rPr lang="en-US" b="0" dirty="0" err="1">
                <a:latin typeface="Lucida Console" pitchFamily="49" charset="0"/>
              </a:rPr>
              <a:t>fileIn.close</a:t>
            </a:r>
            <a:r>
              <a:rPr lang="en-US" b="0" dirty="0">
                <a:latin typeface="Lucida Console" pitchFamily="49" charset="0"/>
              </a:rPr>
              <a:t>();</a:t>
            </a:r>
          </a:p>
        </p:txBody>
      </p:sp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995363" y="3649663"/>
            <a:ext cx="3097212" cy="12747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Lucida Console" pitchFamily="49" charset="0"/>
              </a:rPr>
              <a:t>- data.txt -</a:t>
            </a:r>
            <a:r>
              <a:rPr lang="en-US" sz="2400" b="0">
                <a:latin typeface="Lucida Console" pitchFamily="49" charset="0"/>
              </a:rPr>
              <a:t> 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alpha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beta</a:t>
            </a:r>
          </a:p>
        </p:txBody>
      </p:sp>
      <p:sp>
        <p:nvSpPr>
          <p:cNvPr id="1790982" name="AutoShape 6"/>
          <p:cNvSpPr>
            <a:spLocks noChangeArrowheads="1"/>
          </p:cNvSpPr>
          <p:nvPr/>
        </p:nvSpPr>
        <p:spPr bwMode="auto">
          <a:xfrm>
            <a:off x="447675" y="3905250"/>
            <a:ext cx="576263" cy="271463"/>
          </a:xfrm>
          <a:prstGeom prst="rightArrow">
            <a:avLst>
              <a:gd name="adj1" fmla="val 50000"/>
              <a:gd name="adj2" fmla="val 53070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90983" name="AutoShape 7"/>
          <p:cNvSpPr>
            <a:spLocks noChangeArrowheads="1"/>
          </p:cNvSpPr>
          <p:nvPr/>
        </p:nvSpPr>
        <p:spPr bwMode="auto">
          <a:xfrm>
            <a:off x="447675" y="4273550"/>
            <a:ext cx="576263" cy="271463"/>
          </a:xfrm>
          <a:prstGeom prst="rightArrow">
            <a:avLst>
              <a:gd name="adj1" fmla="val 50000"/>
              <a:gd name="adj2" fmla="val 53070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34826" name="Picture 8" descr="MCj043004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0"/>
            <a:ext cx="18669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7" name="AutoShape 9"/>
          <p:cNvSpPr>
            <a:spLocks/>
          </p:cNvSpPr>
          <p:nvPr/>
        </p:nvSpPr>
        <p:spPr bwMode="auto">
          <a:xfrm flipH="1">
            <a:off x="6553200" y="1930400"/>
            <a:ext cx="2354263" cy="936625"/>
          </a:xfrm>
          <a:prstGeom prst="accentBorderCallout2">
            <a:avLst>
              <a:gd name="adj1" fmla="val 12199"/>
              <a:gd name="adj2" fmla="val 103236"/>
              <a:gd name="adj3" fmla="val 12199"/>
              <a:gd name="adj4" fmla="val 113347"/>
              <a:gd name="adj5" fmla="val 44912"/>
              <a:gd name="adj6" fmla="val 123463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>
              <a:tabLst>
                <a:tab pos="228600" algn="l"/>
              </a:tabLst>
            </a:pPr>
            <a:r>
              <a:rPr lang="en-US" sz="1400" b="0">
                <a:latin typeface="Tahoma" pitchFamily="34" charset="0"/>
              </a:rPr>
              <a:t>nextLine() will read one line after the pointer and advance it after the line but before the next line.</a:t>
            </a:r>
          </a:p>
        </p:txBody>
      </p:sp>
    </p:spTree>
    <p:extLst>
      <p:ext uri="{BB962C8B-B14F-4D97-AF65-F5344CB8AC3E}">
        <p14:creationId xmlns:p14="http://schemas.microsoft.com/office/powerpoint/2010/main" val="28665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790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0982" grpId="0" animBg="1"/>
      <p:bldP spid="17909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r>
              <a:rPr lang="en-US" b="0" smtClean="0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51C067D3-945B-410B-A4BE-9040121B091E}" type="slidenum">
              <a:rPr lang="en-US" smtClean="0">
                <a:solidFill>
                  <a:schemeClr val="bg1"/>
                </a:solidFill>
                <a:latin typeface="Tahoma" pitchFamily="34" charset="0"/>
              </a:rPr>
              <a:pPr/>
              <a:t>9</a:t>
            </a:fld>
            <a:endParaRPr lang="en-US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355600" y="2438400"/>
            <a:ext cx="5640388" cy="3048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 File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325438" y="1031875"/>
            <a:ext cx="737711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b="0" dirty="0">
                <a:latin typeface="Lucida Console" pitchFamily="49" charset="0"/>
              </a:rPr>
              <a:t>File </a:t>
            </a:r>
            <a:r>
              <a:rPr lang="en-US" b="0" dirty="0" err="1">
                <a:latin typeface="Lucida Console" pitchFamily="49" charset="0"/>
              </a:rPr>
              <a:t>file</a:t>
            </a:r>
            <a:r>
              <a:rPr lang="en-US" b="0" dirty="0">
                <a:latin typeface="Lucida Console" pitchFamily="49" charset="0"/>
              </a:rPr>
              <a:t> = new File("c</a:t>
            </a:r>
            <a:r>
              <a:rPr lang="en-US" b="0" dirty="0" smtClean="0">
                <a:latin typeface="Lucida Console" pitchFamily="49" charset="0"/>
              </a:rPr>
              <a:t>:\\IS201\\data.txt</a:t>
            </a:r>
            <a:r>
              <a:rPr lang="en-US" b="0" dirty="0">
                <a:latin typeface="Lucida Console" pitchFamily="49" charset="0"/>
              </a:rPr>
              <a:t>");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Scanner </a:t>
            </a:r>
            <a:r>
              <a:rPr lang="en-US" b="0" dirty="0" err="1">
                <a:latin typeface="Lucida Console" pitchFamily="49" charset="0"/>
              </a:rPr>
              <a:t>fileIn</a:t>
            </a:r>
            <a:r>
              <a:rPr lang="en-US" b="0" dirty="0">
                <a:latin typeface="Lucida Console" pitchFamily="49" charset="0"/>
              </a:rPr>
              <a:t> = new Scanner(file);</a:t>
            </a:r>
          </a:p>
          <a:p>
            <a:pPr algn="l"/>
            <a:endParaRPr lang="en-US" b="0" dirty="0">
              <a:latin typeface="Lucida Console" pitchFamily="49" charset="0"/>
            </a:endParaRPr>
          </a:p>
          <a:p>
            <a:pPr algn="l"/>
            <a:r>
              <a:rPr lang="en-US" b="0" dirty="0">
                <a:latin typeface="Lucida Console" pitchFamily="49" charset="0"/>
              </a:rPr>
              <a:t>while (</a:t>
            </a:r>
            <a:r>
              <a:rPr lang="en-US" b="0" dirty="0" err="1">
                <a:latin typeface="Lucida Console" pitchFamily="49" charset="0"/>
              </a:rPr>
              <a:t>fileIn.hasNext</a:t>
            </a:r>
            <a:r>
              <a:rPr lang="en-US" b="0" dirty="0">
                <a:latin typeface="Lucida Console" pitchFamily="49" charset="0"/>
              </a:rPr>
              <a:t>()) {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	String </a:t>
            </a:r>
            <a:r>
              <a:rPr lang="en-US" b="0" dirty="0" err="1">
                <a:latin typeface="Lucida Console" pitchFamily="49" charset="0"/>
              </a:rPr>
              <a:t>currentLine</a:t>
            </a:r>
            <a:r>
              <a:rPr lang="en-US" b="0" dirty="0">
                <a:latin typeface="Lucida Console" pitchFamily="49" charset="0"/>
              </a:rPr>
              <a:t> = </a:t>
            </a:r>
            <a:r>
              <a:rPr lang="en-US" b="0" dirty="0" err="1">
                <a:latin typeface="Lucida Console" pitchFamily="49" charset="0"/>
              </a:rPr>
              <a:t>fileIn.nextLine</a:t>
            </a:r>
            <a:r>
              <a:rPr lang="en-US" b="0" dirty="0">
                <a:latin typeface="Lucida Console" pitchFamily="49" charset="0"/>
              </a:rPr>
              <a:t>();	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	</a:t>
            </a:r>
            <a:r>
              <a:rPr lang="en-US" b="0" dirty="0" err="1">
                <a:solidFill>
                  <a:srgbClr val="3366FF"/>
                </a:solidFill>
                <a:latin typeface="Lucida Console" pitchFamily="49" charset="0"/>
              </a:rPr>
              <a:t>System.out.println</a:t>
            </a:r>
            <a:r>
              <a:rPr lang="en-US" b="0" dirty="0">
                <a:solidFill>
                  <a:srgbClr val="3366FF"/>
                </a:solidFill>
                <a:latin typeface="Lucida Console" pitchFamily="49" charset="0"/>
              </a:rPr>
              <a:t>(</a:t>
            </a:r>
            <a:r>
              <a:rPr lang="en-US" b="0" dirty="0" err="1">
                <a:solidFill>
                  <a:srgbClr val="3366FF"/>
                </a:solidFill>
                <a:latin typeface="Lucida Console" pitchFamily="49" charset="0"/>
              </a:rPr>
              <a:t>currentLine</a:t>
            </a:r>
            <a:r>
              <a:rPr lang="en-US" b="0" dirty="0">
                <a:solidFill>
                  <a:srgbClr val="3366FF"/>
                </a:solidFill>
                <a:latin typeface="Lucida Console" pitchFamily="49" charset="0"/>
              </a:rPr>
              <a:t>);</a:t>
            </a:r>
          </a:p>
          <a:p>
            <a:pPr algn="l"/>
            <a:r>
              <a:rPr lang="en-US" b="0" dirty="0">
                <a:latin typeface="Lucida Console" pitchFamily="49" charset="0"/>
              </a:rPr>
              <a:t>}	</a:t>
            </a:r>
          </a:p>
          <a:p>
            <a:pPr algn="l"/>
            <a:r>
              <a:rPr lang="en-US" b="0" dirty="0" err="1">
                <a:latin typeface="Lucida Console" pitchFamily="49" charset="0"/>
              </a:rPr>
              <a:t>fileIn.close</a:t>
            </a:r>
            <a:r>
              <a:rPr lang="en-US" b="0" dirty="0">
                <a:latin typeface="Lucida Console" pitchFamily="49" charset="0"/>
              </a:rPr>
              <a:t>();</a:t>
            </a:r>
          </a:p>
        </p:txBody>
      </p:sp>
      <p:sp>
        <p:nvSpPr>
          <p:cNvPr id="1792005" name="Text Box 5"/>
          <p:cNvSpPr txBox="1">
            <a:spLocks noChangeArrowheads="1"/>
          </p:cNvSpPr>
          <p:nvPr/>
        </p:nvSpPr>
        <p:spPr bwMode="auto">
          <a:xfrm>
            <a:off x="4352925" y="3616325"/>
            <a:ext cx="3114675" cy="1309688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Lucida Console" pitchFamily="49" charset="0"/>
              </a:rPr>
              <a:t>- Output -</a:t>
            </a:r>
            <a:r>
              <a:rPr lang="en-US" sz="2400" b="0">
                <a:latin typeface="Lucida Console" pitchFamily="49" charset="0"/>
              </a:rPr>
              <a:t> 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alpha</a:t>
            </a:r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995363" y="3649663"/>
            <a:ext cx="3097212" cy="12747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762000"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Lucida Console" pitchFamily="49" charset="0"/>
              </a:rPr>
              <a:t>- data.txt -</a:t>
            </a:r>
            <a:r>
              <a:rPr lang="en-US" sz="2400" b="0">
                <a:latin typeface="Lucida Console" pitchFamily="49" charset="0"/>
              </a:rPr>
              <a:t> 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alpha</a:t>
            </a:r>
          </a:p>
          <a:p>
            <a:pPr algn="l"/>
            <a:r>
              <a:rPr lang="en-US" sz="2400" b="0">
                <a:latin typeface="Lucida Console" pitchFamily="49" charset="0"/>
              </a:rPr>
              <a:t>beta</a:t>
            </a:r>
          </a:p>
        </p:txBody>
      </p:sp>
      <p:sp>
        <p:nvSpPr>
          <p:cNvPr id="35849" name="AutoShape 7"/>
          <p:cNvSpPr>
            <a:spLocks noChangeArrowheads="1"/>
          </p:cNvSpPr>
          <p:nvPr/>
        </p:nvSpPr>
        <p:spPr bwMode="auto">
          <a:xfrm>
            <a:off x="447675" y="4273550"/>
            <a:ext cx="576263" cy="271463"/>
          </a:xfrm>
          <a:prstGeom prst="rightArrow">
            <a:avLst>
              <a:gd name="adj1" fmla="val 50000"/>
              <a:gd name="adj2" fmla="val 53070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35850" name="Picture 8" descr="MCj043004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0"/>
            <a:ext cx="18669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83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05" grpId="0" animBg="1"/>
    </p:bldLst>
  </p:timing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43413</TotalTime>
  <Words>4425</Words>
  <Application>Microsoft Office PowerPoint</Application>
  <PresentationFormat>On-screen Show (4:3)</PresentationFormat>
  <Paragraphs>1586</Paragraphs>
  <Slides>70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Bradley Hand ITC</vt:lpstr>
      <vt:lpstr>Courier New</vt:lpstr>
      <vt:lpstr>Lucida Console</vt:lpstr>
      <vt:lpstr>Tahoma</vt:lpstr>
      <vt:lpstr>Wingdings</vt:lpstr>
      <vt:lpstr>2_Default Design</vt:lpstr>
      <vt:lpstr>1_Default Design</vt:lpstr>
      <vt:lpstr>3_Default Design</vt:lpstr>
      <vt:lpstr>Visio</vt:lpstr>
      <vt:lpstr>Object Oriented  Application Development</vt:lpstr>
      <vt:lpstr>Overview</vt:lpstr>
      <vt:lpstr>File Handling</vt:lpstr>
      <vt:lpstr>Class File</vt:lpstr>
      <vt:lpstr>Class File</vt:lpstr>
      <vt:lpstr>Exercise 1: File </vt:lpstr>
      <vt:lpstr>Reading a File</vt:lpstr>
      <vt:lpstr>Reading a File</vt:lpstr>
      <vt:lpstr>Reading a File</vt:lpstr>
      <vt:lpstr>Reading a File</vt:lpstr>
      <vt:lpstr>Reading a File</vt:lpstr>
      <vt:lpstr>Reading a File</vt:lpstr>
      <vt:lpstr>Reading a File</vt:lpstr>
      <vt:lpstr>Reading a File</vt:lpstr>
      <vt:lpstr>Reading a File</vt:lpstr>
      <vt:lpstr>Exercise 2: Read and Write to File</vt:lpstr>
      <vt:lpstr>Writing to a File</vt:lpstr>
      <vt:lpstr>Writing to a File: Append vs Overwrite</vt:lpstr>
      <vt:lpstr>Exercise 3: Read and Write to File</vt:lpstr>
      <vt:lpstr>Exercise 4: Read and Write to File</vt:lpstr>
      <vt:lpstr>Expected Output</vt:lpstr>
      <vt:lpstr>Exception Handling Java 5.0 Program Design P554 | Java Program Design P554</vt:lpstr>
      <vt:lpstr>Common Errors - 1</vt:lpstr>
      <vt:lpstr>Common Errors - 2</vt:lpstr>
      <vt:lpstr>Common Errors - 3</vt:lpstr>
      <vt:lpstr>Common Errors - 4</vt:lpstr>
      <vt:lpstr>Try-Catch Control Flow</vt:lpstr>
      <vt:lpstr>Try-Catch Example</vt:lpstr>
      <vt:lpstr>Try-Catch Example</vt:lpstr>
      <vt:lpstr>Try-Catch Example</vt:lpstr>
      <vt:lpstr>Try-Catch Example</vt:lpstr>
      <vt:lpstr>Try-Catch Example</vt:lpstr>
      <vt:lpstr>Try-Catch Example</vt:lpstr>
      <vt:lpstr>Try-Catch Example</vt:lpstr>
      <vt:lpstr>Exercise 5: Try-Catch</vt:lpstr>
      <vt:lpstr>Exercise 6: Try-Catch</vt:lpstr>
      <vt:lpstr>Exercise 7: Try-Catch</vt:lpstr>
      <vt:lpstr>Exercise 8: Try-Catch</vt:lpstr>
      <vt:lpstr>Try-Catch-Finally Control Flow Java 5.0 Program Design P561 | Java Program Design P561</vt:lpstr>
      <vt:lpstr>Try-Catch-Finally Example</vt:lpstr>
      <vt:lpstr>Use of finally block</vt:lpstr>
      <vt:lpstr>Exercise 9: Try-Catch-Finally</vt:lpstr>
      <vt:lpstr>Exercise 10: Try-Catch-Finally</vt:lpstr>
      <vt:lpstr>Exercise 11: Try-Catch-Finally</vt:lpstr>
      <vt:lpstr>Types of Exception</vt:lpstr>
      <vt:lpstr>Unchecked Exception</vt:lpstr>
      <vt:lpstr>Checked Exception</vt:lpstr>
      <vt:lpstr>Exercise 12: Exception Hierarchy</vt:lpstr>
      <vt:lpstr>Exercise 13: Exception Hierarchy</vt:lpstr>
      <vt:lpstr>Exercise 14: Exception Hierarchy</vt:lpstr>
      <vt:lpstr>Exception Thrown: Handle it</vt:lpstr>
      <vt:lpstr>Exception Thrown: Propagate it</vt:lpstr>
      <vt:lpstr>Exception Thrown: Propagate it</vt:lpstr>
      <vt:lpstr>Throwing Exception Java 5.0 Program Design P563 | Java Program Design P563</vt:lpstr>
      <vt:lpstr>Exercise 15: Propagation</vt:lpstr>
      <vt:lpstr>Exercise 16: Propagation</vt:lpstr>
      <vt:lpstr>Exercise 17: Propagation</vt:lpstr>
      <vt:lpstr>Exercise 17: Propagation</vt:lpstr>
      <vt:lpstr>Multiple Catch Blocks </vt:lpstr>
      <vt:lpstr>Programmer-Defined Exceptions</vt:lpstr>
      <vt:lpstr>For the brave souls ….</vt:lpstr>
      <vt:lpstr>Exercise 18: Nested</vt:lpstr>
      <vt:lpstr>Exercise 19: Nested</vt:lpstr>
      <vt:lpstr>Exercise 20: Exception Hierarchy</vt:lpstr>
      <vt:lpstr>Exercise 21: Propagation</vt:lpstr>
      <vt:lpstr>Exercise 22: Propagation</vt:lpstr>
      <vt:lpstr>Exercise 23: Propagation</vt:lpstr>
      <vt:lpstr>Exercise 24: Propagation</vt:lpstr>
      <vt:lpstr>Exercise 25: Propagation</vt:lpstr>
      <vt:lpstr>Summary</vt:lpstr>
    </vt:vector>
  </TitlesOfParts>
  <Company>SMU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SMU</dc:creator>
  <cp:lastModifiedBy>David Lo</cp:lastModifiedBy>
  <cp:revision>718</cp:revision>
  <dcterms:created xsi:type="dcterms:W3CDTF">2004-06-16T03:03:52Z</dcterms:created>
  <dcterms:modified xsi:type="dcterms:W3CDTF">2016-01-25T06:11:03Z</dcterms:modified>
</cp:coreProperties>
</file>