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B2B5-7D3B-41E5-B40D-A3C584D2B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A5051-2A8C-4EF1-93F1-80DF5FD70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24719-BFCA-42A4-9FA3-D003D486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6C8-9DCA-4422-BDC5-62358E2DB756}" type="datetimeFigureOut">
              <a:rPr lang="en-SG" smtClean="0"/>
              <a:t>25/3/2021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6A49F-A947-4FAB-8EDC-CFCA3C88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83D43-F095-40B9-B5C2-78C5F1FC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BF33-127D-4FCB-93FB-81C899DC2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942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031E-B0DB-4D88-8EB6-C4B4E957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FDF1E-7FBB-41B2-8241-B1AB7E947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50C1A-8F4F-4E89-BCC0-553AB7C6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6C8-9DCA-4422-BDC5-62358E2DB756}" type="datetimeFigureOut">
              <a:rPr lang="en-SG" smtClean="0"/>
              <a:t>25/3/2021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3B9F5-8DBE-466D-AAE8-E841BFC5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D914D-EDBC-4623-9DCF-1938A2AF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BF33-127D-4FCB-93FB-81C899DC2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75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332004-1E56-4527-B8A9-FD43A580E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E89F1-514D-46D2-A2F0-D2F06A72C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7B626-8B84-4DFF-91AA-B661A490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6C8-9DCA-4422-BDC5-62358E2DB756}" type="datetimeFigureOut">
              <a:rPr lang="en-SG" smtClean="0"/>
              <a:t>25/3/2021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0F5C-7CF3-437E-8F29-50100847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F6B4A-2349-4FC0-AF17-F6B2571D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BF33-127D-4FCB-93FB-81C899DC2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064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061-30C2-4B64-8120-CD13D2B8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16397-930D-4CBA-8ABD-8C5E6765D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7577C-0831-40B5-9E10-BC44C00C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6C8-9DCA-4422-BDC5-62358E2DB756}" type="datetimeFigureOut">
              <a:rPr lang="en-SG" smtClean="0"/>
              <a:t>25/3/2021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D0C2D-67D4-4DB9-93CE-692247FB1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7AE6C-AA99-4B8C-8B93-89CBCE65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BF33-127D-4FCB-93FB-81C899DC2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500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67F06-87F7-4092-B84A-E8E2C3660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F644B-3013-4A48-9270-42F9A4F22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BCC36-6DAF-4D95-882E-BC66676E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6C8-9DCA-4422-BDC5-62358E2DB756}" type="datetimeFigureOut">
              <a:rPr lang="en-SG" smtClean="0"/>
              <a:t>25/3/2021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47FD5-DECC-47EC-A0A4-226D660EC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A3011-C9A8-462C-98AE-8916B405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BF33-127D-4FCB-93FB-81C899DC2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559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1B13-458A-4B57-8BB3-95F475DA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FA497-2EE6-4931-9BEB-66C90990D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04878-09CA-40FA-BB74-8C38BAD41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CABB3-D377-457E-A923-01283D5C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6C8-9DCA-4422-BDC5-62358E2DB756}" type="datetimeFigureOut">
              <a:rPr lang="en-SG" smtClean="0"/>
              <a:t>25/3/2021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F0E42-BE20-4BFB-95F6-F6293EF3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681BB-C544-44BB-A89A-FD09779F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BF33-127D-4FCB-93FB-81C899DC2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660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60261-023C-4E32-A815-CEDFC8AB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1852-DC76-4BFD-BED8-59E3E75CC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D9BE9-4B21-4816-8AA4-63CF7C411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452FD-7AF2-4B2C-82A1-E18740421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E2F4B-3390-4943-AC1F-460ABB51F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D7CD01-83B7-4439-9CA5-664ED619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6C8-9DCA-4422-BDC5-62358E2DB756}" type="datetimeFigureOut">
              <a:rPr lang="en-SG" smtClean="0"/>
              <a:t>25/3/2021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33F3F-F308-44CF-B574-9E113FF6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10E54-732F-4989-8BB2-E8472047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BF33-127D-4FCB-93FB-81C899DC2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269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D39B-5B2E-4D7C-963B-85D625426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4A917-7B60-46C8-9257-95E169C0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6C8-9DCA-4422-BDC5-62358E2DB756}" type="datetimeFigureOut">
              <a:rPr lang="en-SG" smtClean="0"/>
              <a:t>25/3/2021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5D9A5-ED78-460A-9B34-FBEC8DF4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6D9F2-722E-437A-8AFB-8642D251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BF33-127D-4FCB-93FB-81C899DC2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138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821AB-FCA8-4C75-9538-B455A70D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6C8-9DCA-4422-BDC5-62358E2DB756}" type="datetimeFigureOut">
              <a:rPr lang="en-SG" smtClean="0"/>
              <a:t>25/3/2021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14F354-019A-4781-92D1-AC520284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580FC-236F-42ED-8D41-93D9AF0AB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BF33-127D-4FCB-93FB-81C899DC2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617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78EF-3BB6-43D8-8DDE-66FDC550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C5F04-C156-49E6-A519-71000344D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C7E99-6A39-41A9-B064-FE79F03F9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AE28D-7C24-43EC-AF37-AD6F4172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6C8-9DCA-4422-BDC5-62358E2DB756}" type="datetimeFigureOut">
              <a:rPr lang="en-SG" smtClean="0"/>
              <a:t>25/3/2021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891EF-F4E3-457A-8511-DC11F0FD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B12D4-E5C0-497E-AB7E-226511B0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BF33-127D-4FCB-93FB-81C899DC2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452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79E6-5BD6-4920-A551-45EE2C13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95C9F0-2634-4C8A-98EC-3CA42EE83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EBA3C-E740-4FD1-A6A4-C2302BB88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5F8D8-FEE6-480E-A94A-87EDCAAC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6C8-9DCA-4422-BDC5-62358E2DB756}" type="datetimeFigureOut">
              <a:rPr lang="en-SG" smtClean="0"/>
              <a:t>25/3/2021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8D7D0-15A9-4CE1-A756-73F8FF13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535F0-417B-49D6-89FF-2CC9308C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BF33-127D-4FCB-93FB-81C899DC2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345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95B596-161D-4BC9-AF9C-A1975DDA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D4C18-8E42-4A2D-A652-0D5F1C0B0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C542D-294E-4ECF-BB95-87C17AFF6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486C8-9DCA-4422-BDC5-62358E2DB756}" type="datetimeFigureOut">
              <a:rPr lang="en-SG" smtClean="0"/>
              <a:t>25/3/2021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233A7-47E0-4DCD-A944-18F8430A6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980A8-8A14-4E5E-BD6A-F5C2C223E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7BF33-127D-4FCB-93FB-81C899DC2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798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A733D66A-4AA6-43F8-8AD0-90096BE3BF3B}"/>
              </a:ext>
            </a:extLst>
          </p:cNvPr>
          <p:cNvGrpSpPr/>
          <p:nvPr/>
        </p:nvGrpSpPr>
        <p:grpSpPr>
          <a:xfrm>
            <a:off x="2609851" y="1881187"/>
            <a:ext cx="7607948" cy="3095625"/>
            <a:chOff x="652655" y="1281659"/>
            <a:chExt cx="10898644" cy="40839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024981C-8581-45F2-8A8D-A4D314951B29}"/>
                </a:ext>
              </a:extLst>
            </p:cNvPr>
            <p:cNvSpPr/>
            <p:nvPr/>
          </p:nvSpPr>
          <p:spPr>
            <a:xfrm>
              <a:off x="652655" y="1670180"/>
              <a:ext cx="2855168" cy="335900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7093DE-C21A-4475-BC58-2FECF0B95D63}"/>
                </a:ext>
              </a:extLst>
            </p:cNvPr>
            <p:cNvSpPr/>
            <p:nvPr/>
          </p:nvSpPr>
          <p:spPr>
            <a:xfrm>
              <a:off x="6341012" y="1670179"/>
              <a:ext cx="5210287" cy="33590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A8011D-23A3-4E80-A4BB-0D6C29ABB6EC}"/>
                </a:ext>
              </a:extLst>
            </p:cNvPr>
            <p:cNvSpPr txBox="1"/>
            <p:nvPr/>
          </p:nvSpPr>
          <p:spPr>
            <a:xfrm>
              <a:off x="1174826" y="4413337"/>
              <a:ext cx="1837678" cy="952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b="1" dirty="0"/>
                <a:t>The Knotty Chat Client Script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A790AD-DA45-4952-8459-EDC5BFFDAFE4}"/>
                </a:ext>
              </a:extLst>
            </p:cNvPr>
            <p:cNvSpPr txBox="1"/>
            <p:nvPr/>
          </p:nvSpPr>
          <p:spPr>
            <a:xfrm>
              <a:off x="6773692" y="3655195"/>
              <a:ext cx="1837678" cy="680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b="1" dirty="0"/>
                <a:t>Backend Server Script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41789F-BBC9-481C-8C62-59D3721AAFE4}"/>
                </a:ext>
              </a:extLst>
            </p:cNvPr>
            <p:cNvSpPr txBox="1"/>
            <p:nvPr/>
          </p:nvSpPr>
          <p:spPr>
            <a:xfrm>
              <a:off x="9265041" y="3655193"/>
              <a:ext cx="1837678" cy="680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b="1" dirty="0"/>
                <a:t>SQLAlchemy Database</a:t>
              </a:r>
            </a:p>
          </p:txBody>
        </p:sp>
        <p:pic>
          <p:nvPicPr>
            <p:cNvPr id="12" name="Graphic 11" descr="Database">
              <a:extLst>
                <a:ext uri="{FF2B5EF4-FFF2-40B4-BE49-F238E27FC236}">
                  <a16:creationId xmlns:a16="http://schemas.microsoft.com/office/drawing/2014/main" id="{F9834914-FA31-4040-B668-EAC6957CD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26679" y="2702846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Server">
              <a:extLst>
                <a:ext uri="{FF2B5EF4-FFF2-40B4-BE49-F238E27FC236}">
                  <a16:creationId xmlns:a16="http://schemas.microsoft.com/office/drawing/2014/main" id="{BC046708-0108-42DD-A8ED-678445BE4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35330" y="2702844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Monitor">
              <a:extLst>
                <a:ext uri="{FF2B5EF4-FFF2-40B4-BE49-F238E27FC236}">
                  <a16:creationId xmlns:a16="http://schemas.microsoft.com/office/drawing/2014/main" id="{C7F78412-7382-40EF-8E33-B95A06622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36464" y="2694221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 descr="Cloud">
              <a:extLst>
                <a:ext uri="{FF2B5EF4-FFF2-40B4-BE49-F238E27FC236}">
                  <a16:creationId xmlns:a16="http://schemas.microsoft.com/office/drawing/2014/main" id="{95C28ADC-7474-4B4D-9625-21DCBAEDE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67217" y="2702844"/>
              <a:ext cx="914400" cy="914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D3CEBD-E4A5-4164-A9E0-E3644B0F9CD0}"/>
                </a:ext>
              </a:extLst>
            </p:cNvPr>
            <p:cNvSpPr txBox="1"/>
            <p:nvPr/>
          </p:nvSpPr>
          <p:spPr>
            <a:xfrm>
              <a:off x="4005578" y="3432578"/>
              <a:ext cx="1837678" cy="40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Internet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EBB33F4-1859-4DBC-9B4C-539E1200E4E2}"/>
                </a:ext>
              </a:extLst>
            </p:cNvPr>
            <p:cNvCxnSpPr>
              <a:cxnSpLocks/>
              <a:stCxn id="16" idx="3"/>
              <a:endCxn id="18" idx="1"/>
            </p:cNvCxnSpPr>
            <p:nvPr/>
          </p:nvCxnSpPr>
          <p:spPr>
            <a:xfrm>
              <a:off x="2550864" y="3151421"/>
              <a:ext cx="1916353" cy="8623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BD950BF-9633-4B21-9FFD-93664A9D730D}"/>
                </a:ext>
              </a:extLst>
            </p:cNvPr>
            <p:cNvCxnSpPr>
              <a:cxnSpLocks/>
              <a:stCxn id="18" idx="3"/>
              <a:endCxn id="14" idx="1"/>
            </p:cNvCxnSpPr>
            <p:nvPr/>
          </p:nvCxnSpPr>
          <p:spPr>
            <a:xfrm>
              <a:off x="5381617" y="3160044"/>
              <a:ext cx="1853713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0BA8395-CB36-411F-9392-06343FCC3D18}"/>
                </a:ext>
              </a:extLst>
            </p:cNvPr>
            <p:cNvCxnSpPr>
              <a:cxnSpLocks/>
              <a:stCxn id="14" idx="3"/>
              <a:endCxn id="12" idx="1"/>
            </p:cNvCxnSpPr>
            <p:nvPr/>
          </p:nvCxnSpPr>
          <p:spPr>
            <a:xfrm>
              <a:off x="8149730" y="3160044"/>
              <a:ext cx="1576949" cy="2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E873CD-F2F5-48A6-8A9A-17E21545EB50}"/>
                </a:ext>
              </a:extLst>
            </p:cNvPr>
            <p:cNvSpPr txBox="1"/>
            <p:nvPr/>
          </p:nvSpPr>
          <p:spPr>
            <a:xfrm>
              <a:off x="8019365" y="1285564"/>
              <a:ext cx="1837678" cy="40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b="1" dirty="0"/>
                <a:t>Server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0EFFBA-6E09-4775-9019-FF97BA625751}"/>
                </a:ext>
              </a:extLst>
            </p:cNvPr>
            <p:cNvSpPr txBox="1"/>
            <p:nvPr/>
          </p:nvSpPr>
          <p:spPr>
            <a:xfrm>
              <a:off x="1161400" y="1281659"/>
              <a:ext cx="1837678" cy="40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b="1" dirty="0"/>
                <a:t>Clients</a:t>
              </a:r>
            </a:p>
          </p:txBody>
        </p:sp>
        <p:pic>
          <p:nvPicPr>
            <p:cNvPr id="22" name="Graphic 21" descr="Monitor">
              <a:extLst>
                <a:ext uri="{FF2B5EF4-FFF2-40B4-BE49-F238E27FC236}">
                  <a16:creationId xmlns:a16="http://schemas.microsoft.com/office/drawing/2014/main" id="{3C868A33-6741-4EAF-9782-31AD827FA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23039" y="1700663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Monitor">
              <a:extLst>
                <a:ext uri="{FF2B5EF4-FFF2-40B4-BE49-F238E27FC236}">
                  <a16:creationId xmlns:a16="http://schemas.microsoft.com/office/drawing/2014/main" id="{7FCE2831-EC74-43E2-91C5-6555A6133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36464" y="3688905"/>
              <a:ext cx="914400" cy="914400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B6DC37B-AB78-4C22-BDD2-9FFE1F0590C2}"/>
                </a:ext>
              </a:extLst>
            </p:cNvPr>
            <p:cNvCxnSpPr>
              <a:cxnSpLocks/>
              <a:endCxn id="22" idx="3"/>
            </p:cNvCxnSpPr>
            <p:nvPr/>
          </p:nvCxnSpPr>
          <p:spPr>
            <a:xfrm flipH="1" flipV="1">
              <a:off x="2537439" y="2157863"/>
              <a:ext cx="970384" cy="9935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98BF04A-A370-4886-9CC9-31CFB1D6F61B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H="1">
              <a:off x="2550864" y="3151421"/>
              <a:ext cx="956958" cy="9946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606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2FD4B0-1B7F-4211-B0AF-A5211A0FB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880134"/>
              </p:ext>
            </p:extLst>
          </p:nvPr>
        </p:nvGraphicFramePr>
        <p:xfrm>
          <a:off x="3785299" y="1596731"/>
          <a:ext cx="33453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168">
                  <a:extLst>
                    <a:ext uri="{9D8B030D-6E8A-4147-A177-3AD203B41FA5}">
                      <a16:colId xmlns:a16="http://schemas.microsoft.com/office/drawing/2014/main" val="970860450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3824975294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113216020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2618552991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2275170256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2662831008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1934486349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4155023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2684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CE25458-A3EB-4EBC-BE9A-D366AE57D3E7}"/>
              </a:ext>
            </a:extLst>
          </p:cNvPr>
          <p:cNvSpPr txBox="1"/>
          <p:nvPr/>
        </p:nvSpPr>
        <p:spPr>
          <a:xfrm>
            <a:off x="2806118" y="1643651"/>
            <a:ext cx="704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200" b="1" dirty="0"/>
              <a:t>D</a:t>
            </a:r>
            <a:r>
              <a:rPr lang="en-SG" sz="1200" b="1" baseline="-25000" dirty="0"/>
              <a:t>k</a:t>
            </a:r>
            <a:r>
              <a:rPr lang="en-SG" sz="1200" b="1" dirty="0"/>
              <a:t>(C</a:t>
            </a:r>
            <a:r>
              <a:rPr lang="en-SG" sz="1200" b="1" baseline="-25000" dirty="0"/>
              <a:t>n</a:t>
            </a:r>
            <a:r>
              <a:rPr lang="en-SG" sz="1200" b="1" dirty="0"/>
              <a:t>):</a:t>
            </a:r>
            <a:endParaRPr lang="en-SG" sz="1200" b="1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3F4BC-57EF-40AC-8B0E-F30AC9ABB850}"/>
              </a:ext>
            </a:extLst>
          </p:cNvPr>
          <p:cNvSpPr txBox="1"/>
          <p:nvPr/>
        </p:nvSpPr>
        <p:spPr>
          <a:xfrm>
            <a:off x="2789339" y="2501414"/>
            <a:ext cx="704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200" b="1" dirty="0"/>
              <a:t>Block’:</a:t>
            </a:r>
            <a:endParaRPr lang="en-SG" sz="1200" b="1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B63C5-1E48-400B-B90C-F118CEF5AC9A}"/>
              </a:ext>
            </a:extLst>
          </p:cNvPr>
          <p:cNvSpPr txBox="1"/>
          <p:nvPr/>
        </p:nvSpPr>
        <p:spPr>
          <a:xfrm>
            <a:off x="2210499" y="3359177"/>
            <a:ext cx="1283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200" b="1" dirty="0"/>
              <a:t>Encoded Data:</a:t>
            </a:r>
            <a:endParaRPr lang="en-SG" sz="1200" b="1" baseline="-25000" dirty="0"/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82B8B572-2698-4FB2-A934-19F3562A3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562969"/>
              </p:ext>
            </p:extLst>
          </p:nvPr>
        </p:nvGraphicFramePr>
        <p:xfrm>
          <a:off x="3785299" y="2454494"/>
          <a:ext cx="33453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168">
                  <a:extLst>
                    <a:ext uri="{9D8B030D-6E8A-4147-A177-3AD203B41FA5}">
                      <a16:colId xmlns:a16="http://schemas.microsoft.com/office/drawing/2014/main" val="970860450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3824975294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113216020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2618552991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2275170256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2662831008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1934486349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4155023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4F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7C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9E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26842"/>
                  </a:ext>
                </a:extLst>
              </a:tr>
            </a:tbl>
          </a:graphicData>
        </a:graphic>
      </p:graphicFrame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53A673FA-ED2C-4008-97B0-3D460BE50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553175"/>
              </p:ext>
            </p:extLst>
          </p:nvPr>
        </p:nvGraphicFramePr>
        <p:xfrm>
          <a:off x="3785299" y="3312257"/>
          <a:ext cx="33453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168">
                  <a:extLst>
                    <a:ext uri="{9D8B030D-6E8A-4147-A177-3AD203B41FA5}">
                      <a16:colId xmlns:a16="http://schemas.microsoft.com/office/drawing/2014/main" val="970860450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3824975294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113216020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2618552991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2275170256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2662831008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1934486349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4155023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2684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A5D5DDA-4092-4474-836B-742748A231C8}"/>
              </a:ext>
            </a:extLst>
          </p:cNvPr>
          <p:cNvSpPr txBox="1"/>
          <p:nvPr/>
        </p:nvSpPr>
        <p:spPr>
          <a:xfrm>
            <a:off x="5105633" y="2930296"/>
            <a:ext cx="704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/>
              <a:t>=</a:t>
            </a:r>
            <a:endParaRPr lang="en-SG" sz="1200" b="1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11AFF-1297-432D-BBA1-95B47128BC6D}"/>
              </a:ext>
            </a:extLst>
          </p:cNvPr>
          <p:cNvSpPr txBox="1"/>
          <p:nvPr/>
        </p:nvSpPr>
        <p:spPr>
          <a:xfrm>
            <a:off x="5105633" y="1980200"/>
            <a:ext cx="70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⊕</a:t>
            </a:r>
            <a:endParaRPr lang="en-SG" sz="1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07564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4BB140-F7F7-464D-8DD6-FC00A37CC6C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1057275"/>
            <a:ext cx="5219700" cy="4743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546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EB1F3949-077B-40BF-AE28-3F1279EA9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20980"/>
              </p:ext>
            </p:extLst>
          </p:nvPr>
        </p:nvGraphicFramePr>
        <p:xfrm>
          <a:off x="3785299" y="1596731"/>
          <a:ext cx="33453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168">
                  <a:extLst>
                    <a:ext uri="{9D8B030D-6E8A-4147-A177-3AD203B41FA5}">
                      <a16:colId xmlns:a16="http://schemas.microsoft.com/office/drawing/2014/main" val="970860450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3824975294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113216020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2618552991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2275170256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2662831008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1934486349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4155023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268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18CF98-7744-4C64-8C90-0EC9541D41A4}"/>
              </a:ext>
            </a:extLst>
          </p:cNvPr>
          <p:cNvSpPr txBox="1"/>
          <p:nvPr/>
        </p:nvSpPr>
        <p:spPr>
          <a:xfrm>
            <a:off x="2806118" y="1643651"/>
            <a:ext cx="704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200" b="1" dirty="0"/>
              <a:t>D</a:t>
            </a:r>
            <a:r>
              <a:rPr lang="en-SG" sz="1200" b="1" baseline="-25000" dirty="0"/>
              <a:t>k</a:t>
            </a:r>
            <a:r>
              <a:rPr lang="en-SG" sz="1200" b="1" dirty="0"/>
              <a:t>(C</a:t>
            </a:r>
            <a:r>
              <a:rPr lang="en-SG" sz="1200" b="1" baseline="-25000" dirty="0"/>
              <a:t>n</a:t>
            </a:r>
            <a:r>
              <a:rPr lang="en-SG" sz="1200" b="1" dirty="0"/>
              <a:t>):</a:t>
            </a:r>
            <a:endParaRPr lang="en-SG" sz="1200" b="1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50A458-0780-42B5-BED5-3EB7EC24317A}"/>
              </a:ext>
            </a:extLst>
          </p:cNvPr>
          <p:cNvSpPr txBox="1"/>
          <p:nvPr/>
        </p:nvSpPr>
        <p:spPr>
          <a:xfrm>
            <a:off x="2789339" y="2501414"/>
            <a:ext cx="704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200" b="1" dirty="0"/>
              <a:t>Block’:</a:t>
            </a:r>
            <a:endParaRPr lang="en-SG" sz="1200" b="1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16CB2-2E88-4182-BF28-F8067A88D048}"/>
              </a:ext>
            </a:extLst>
          </p:cNvPr>
          <p:cNvSpPr txBox="1"/>
          <p:nvPr/>
        </p:nvSpPr>
        <p:spPr>
          <a:xfrm>
            <a:off x="2210499" y="3359177"/>
            <a:ext cx="1283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200" b="1" dirty="0"/>
              <a:t>Encoded Data:</a:t>
            </a:r>
            <a:endParaRPr lang="en-SG" sz="1200" b="1" baseline="-25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89E42CB-78DE-42FB-BD08-F87BAF0BC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016823"/>
              </p:ext>
            </p:extLst>
          </p:nvPr>
        </p:nvGraphicFramePr>
        <p:xfrm>
          <a:off x="3785299" y="2454494"/>
          <a:ext cx="33453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168">
                  <a:extLst>
                    <a:ext uri="{9D8B030D-6E8A-4147-A177-3AD203B41FA5}">
                      <a16:colId xmlns:a16="http://schemas.microsoft.com/office/drawing/2014/main" val="970860450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3824975294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113216020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2618552991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2275170256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2662831008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1934486349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4155023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4E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7D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9F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6842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A2E89940-F40B-4507-AC27-9FAFA2C70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703599"/>
              </p:ext>
            </p:extLst>
          </p:nvPr>
        </p:nvGraphicFramePr>
        <p:xfrm>
          <a:off x="3785299" y="3312257"/>
          <a:ext cx="33453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168">
                  <a:extLst>
                    <a:ext uri="{9D8B030D-6E8A-4147-A177-3AD203B41FA5}">
                      <a16:colId xmlns:a16="http://schemas.microsoft.com/office/drawing/2014/main" val="970860450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3824975294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113216020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2618552991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2275170256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2662831008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1934486349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4155023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2684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C67C5BF-CEA8-45BF-9508-3DE539AA0C8B}"/>
              </a:ext>
            </a:extLst>
          </p:cNvPr>
          <p:cNvSpPr txBox="1"/>
          <p:nvPr/>
        </p:nvSpPr>
        <p:spPr>
          <a:xfrm>
            <a:off x="5105633" y="2930296"/>
            <a:ext cx="704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/>
              <a:t>=</a:t>
            </a:r>
            <a:endParaRPr lang="en-SG" sz="1200" b="1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5D7348-5E17-419C-8C73-5F3D3E314BBB}"/>
              </a:ext>
            </a:extLst>
          </p:cNvPr>
          <p:cNvSpPr txBox="1"/>
          <p:nvPr/>
        </p:nvSpPr>
        <p:spPr>
          <a:xfrm>
            <a:off x="5105633" y="1980200"/>
            <a:ext cx="70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⊕</a:t>
            </a:r>
            <a:endParaRPr lang="en-SG" sz="1200" b="1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031DAE-D722-4BE5-9AE0-1E7895A9F5F5}"/>
              </a:ext>
            </a:extLst>
          </p:cNvPr>
          <p:cNvSpPr txBox="1"/>
          <p:nvPr/>
        </p:nvSpPr>
        <p:spPr>
          <a:xfrm>
            <a:off x="1858161" y="2072533"/>
            <a:ext cx="704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Modify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551901-2726-47A1-9482-2C7E1F580795}"/>
              </a:ext>
            </a:extLst>
          </p:cNvPr>
          <p:cNvCxnSpPr>
            <a:cxnSpLocks/>
          </p:cNvCxnSpPr>
          <p:nvPr/>
        </p:nvCxnSpPr>
        <p:spPr>
          <a:xfrm>
            <a:off x="4412609" y="3749879"/>
            <a:ext cx="0" cy="474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BFF645C-8FBA-452A-8A2C-F2DC7E02200F}"/>
              </a:ext>
            </a:extLst>
          </p:cNvPr>
          <p:cNvSpPr txBox="1"/>
          <p:nvPr/>
        </p:nvSpPr>
        <p:spPr>
          <a:xfrm>
            <a:off x="4186220" y="4291483"/>
            <a:ext cx="3934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Error?</a:t>
            </a:r>
            <a:br>
              <a:rPr lang="en-SG" sz="1200" dirty="0"/>
            </a:br>
            <a:r>
              <a:rPr lang="en-SG" sz="1200" dirty="0"/>
              <a:t>If no, decryption succeeded</a:t>
            </a:r>
          </a:p>
          <a:p>
            <a:r>
              <a:rPr lang="en-SG" sz="1200" dirty="0"/>
              <a:t>If yes, increase the value of the modified byte by 1 in block’</a:t>
            </a:r>
          </a:p>
        </p:txBody>
      </p:sp>
      <p:graphicFrame>
        <p:nvGraphicFramePr>
          <p:cNvPr id="39" name="Table 7">
            <a:extLst>
              <a:ext uri="{FF2B5EF4-FFF2-40B4-BE49-F238E27FC236}">
                <a16:creationId xmlns:a16="http://schemas.microsoft.com/office/drawing/2014/main" id="{69B513EC-4C68-4FB4-B6B6-1AA3FB7FA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564570"/>
              </p:ext>
            </p:extLst>
          </p:nvPr>
        </p:nvGraphicFramePr>
        <p:xfrm>
          <a:off x="3785299" y="5046093"/>
          <a:ext cx="33453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168">
                  <a:extLst>
                    <a:ext uri="{9D8B030D-6E8A-4147-A177-3AD203B41FA5}">
                      <a16:colId xmlns:a16="http://schemas.microsoft.com/office/drawing/2014/main" val="970860450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3824975294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113216020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2618552991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2275170256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2662831008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1934486349"/>
                    </a:ext>
                  </a:extLst>
                </a:gridCol>
                <a:gridCol w="418168">
                  <a:extLst>
                    <a:ext uri="{9D8B030D-6E8A-4147-A177-3AD203B41FA5}">
                      <a16:colId xmlns:a16="http://schemas.microsoft.com/office/drawing/2014/main" val="4155023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26842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2A5DFEE-A7A6-48BA-A1CD-37FA2D19F16C}"/>
              </a:ext>
            </a:extLst>
          </p:cNvPr>
          <p:cNvSpPr txBox="1"/>
          <p:nvPr/>
        </p:nvSpPr>
        <p:spPr>
          <a:xfrm>
            <a:off x="1874940" y="4955268"/>
            <a:ext cx="163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200" b="1" dirty="0"/>
              <a:t>Expected Encoded Data:</a:t>
            </a:r>
            <a:endParaRPr lang="en-SG" sz="1200" b="1" baseline="-25000" dirty="0"/>
          </a:p>
        </p:txBody>
      </p:sp>
      <p:graphicFrame>
        <p:nvGraphicFramePr>
          <p:cNvPr id="43" name="Table 43">
            <a:extLst>
              <a:ext uri="{FF2B5EF4-FFF2-40B4-BE49-F238E27FC236}">
                <a16:creationId xmlns:a16="http://schemas.microsoft.com/office/drawing/2014/main" id="{A1EF5071-EC95-465F-9407-46D755A9D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523512"/>
              </p:ext>
            </p:extLst>
          </p:nvPr>
        </p:nvGraphicFramePr>
        <p:xfrm>
          <a:off x="7717870" y="1542461"/>
          <a:ext cx="3581832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455">
                  <a:extLst>
                    <a:ext uri="{9D8B030D-6E8A-4147-A177-3AD203B41FA5}">
                      <a16:colId xmlns:a16="http://schemas.microsoft.com/office/drawing/2014/main" val="1652248827"/>
                    </a:ext>
                  </a:extLst>
                </a:gridCol>
                <a:gridCol w="713221">
                  <a:extLst>
                    <a:ext uri="{9D8B030D-6E8A-4147-A177-3AD203B41FA5}">
                      <a16:colId xmlns:a16="http://schemas.microsoft.com/office/drawing/2014/main" val="4132737602"/>
                    </a:ext>
                  </a:extLst>
                </a:gridCol>
                <a:gridCol w="1119505">
                  <a:extLst>
                    <a:ext uri="{9D8B030D-6E8A-4147-A177-3AD203B41FA5}">
                      <a16:colId xmlns:a16="http://schemas.microsoft.com/office/drawing/2014/main" val="3649752192"/>
                    </a:ext>
                  </a:extLst>
                </a:gridCol>
                <a:gridCol w="1027651">
                  <a:extLst>
                    <a:ext uri="{9D8B030D-6E8A-4147-A177-3AD203B41FA5}">
                      <a16:colId xmlns:a16="http://schemas.microsoft.com/office/drawing/2014/main" val="2387858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baseline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SG" sz="1200" b="0" i="0" baseline="30000" dirty="0" err="1">
                          <a:solidFill>
                            <a:sysClr val="windowText" lastClr="000000"/>
                          </a:solidFill>
                        </a:rPr>
                        <a:t>th</a:t>
                      </a:r>
                      <a:r>
                        <a:rPr lang="en-SG" sz="1200" b="0" i="0" dirty="0">
                          <a:solidFill>
                            <a:sysClr val="windowText" lastClr="000000"/>
                          </a:solidFill>
                        </a:rPr>
                        <a:t> byte of Block’</a:t>
                      </a:r>
                      <a:endParaRPr lang="en-SG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ysClr val="windowText" lastClr="000000"/>
                          </a:solidFill>
                        </a:rPr>
                        <a:t>Previous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ysClr val="windowText" lastClr="000000"/>
                          </a:solidFill>
                        </a:rPr>
                        <a:t>Operation*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ysClr val="windowText" lastClr="000000"/>
                          </a:solidFill>
                        </a:rPr>
                        <a:t>Modified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42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ysClr val="windowText" lastClr="000000"/>
                          </a:solidFill>
                        </a:rPr>
                        <a:t>9E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ysClr val="windowText" lastClr="000000"/>
                          </a:solidFill>
                        </a:rPr>
                        <a:t>9E </a:t>
                      </a:r>
                      <a:r>
                        <a:rPr lang="en-SG" sz="1200" dirty="0"/>
                        <a:t>⊕ 06 ⊕ 07</a:t>
                      </a:r>
                      <a:endParaRPr lang="en-SG" sz="8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ysClr val="windowText" lastClr="000000"/>
                          </a:solidFill>
                        </a:rPr>
                        <a:t>9F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29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ysClr val="windowText" lastClr="000000"/>
                          </a:solidFill>
                        </a:rPr>
                        <a:t>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ysClr val="windowText" lastClr="000000"/>
                          </a:solidFill>
                        </a:rPr>
                        <a:t>02 </a:t>
                      </a:r>
                      <a:r>
                        <a:rPr lang="en-SG" sz="1200" dirty="0"/>
                        <a:t>⊕ 06 ⊕ 07</a:t>
                      </a:r>
                      <a:endParaRPr lang="en-SG" sz="8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ysClr val="windowText" lastClr="000000"/>
                          </a:solidFill>
                        </a:rPr>
                        <a:t>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96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ysClr val="windowText" lastClr="000000"/>
                          </a:solidFill>
                        </a:rPr>
                        <a:t>7C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ysClr val="windowText" lastClr="000000"/>
                          </a:solidFill>
                        </a:rPr>
                        <a:t>7C </a:t>
                      </a:r>
                      <a:r>
                        <a:rPr lang="en-SG" sz="1200" dirty="0"/>
                        <a:t>⊕ 06 ⊕ 07</a:t>
                      </a:r>
                      <a:endParaRPr lang="en-SG" sz="8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ysClr val="windowText" lastClr="000000"/>
                          </a:solidFill>
                        </a:rPr>
                        <a:t>7D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278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ysClr val="windowText" lastClr="000000"/>
                          </a:solidFill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en-SG" sz="1200" dirty="0"/>
                        <a:t>⊕ 06 ⊕ 07</a:t>
                      </a:r>
                      <a:endParaRPr lang="en-SG" sz="8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ysClr val="windowText" lastClr="000000"/>
                          </a:solidFill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929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ysClr val="windowText" lastClr="000000"/>
                          </a:solidFill>
                        </a:rPr>
                        <a:t>21 </a:t>
                      </a:r>
                      <a:r>
                        <a:rPr lang="en-SG" sz="1200" dirty="0"/>
                        <a:t>⊕ 06 ⊕ 07</a:t>
                      </a:r>
                      <a:endParaRPr lang="en-SG" sz="8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363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ysClr val="windowText" lastClr="000000"/>
                          </a:solidFill>
                        </a:rPr>
                        <a:t>4F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ysClr val="windowText" lastClr="000000"/>
                          </a:solidFill>
                        </a:rPr>
                        <a:t>4F </a:t>
                      </a:r>
                      <a:r>
                        <a:rPr lang="en-SG" sz="1200" dirty="0"/>
                        <a:t>⊕ 06 ⊕ 07</a:t>
                      </a:r>
                      <a:endParaRPr lang="en-SG" sz="8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ysClr val="windowText" lastClr="000000"/>
                          </a:solidFill>
                        </a:rPr>
                        <a:t>4E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663749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ysClr val="windowText" lastClr="000000"/>
                          </a:solidFill>
                        </a:rPr>
                        <a:t>*Increase the original padding of ‘06’ to ‘07’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8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63738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B1D4DE-7A70-4936-83DA-55D8A0595A3D}"/>
              </a:ext>
            </a:extLst>
          </p:cNvPr>
          <p:cNvCxnSpPr/>
          <p:nvPr/>
        </p:nvCxnSpPr>
        <p:spPr>
          <a:xfrm>
            <a:off x="4412609" y="2211032"/>
            <a:ext cx="0" cy="243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43FE503-E39F-460C-990D-3A1E8CF3F594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562837" y="2211032"/>
            <a:ext cx="1849772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Left Brace 50">
            <a:extLst>
              <a:ext uri="{FF2B5EF4-FFF2-40B4-BE49-F238E27FC236}">
                <a16:creationId xmlns:a16="http://schemas.microsoft.com/office/drawing/2014/main" id="{421D7942-F4D6-485B-94E5-7A4708AB1651}"/>
              </a:ext>
            </a:extLst>
          </p:cNvPr>
          <p:cNvSpPr/>
          <p:nvPr/>
        </p:nvSpPr>
        <p:spPr>
          <a:xfrm>
            <a:off x="7273255" y="1980199"/>
            <a:ext cx="352326" cy="2244501"/>
          </a:xfrm>
          <a:prstGeom prst="leftBrace">
            <a:avLst>
              <a:gd name="adj1" fmla="val 8333"/>
              <a:gd name="adj2" fmla="val 30190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945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2814</TotalTime>
  <Words>191</Words>
  <Application>Microsoft Office PowerPoint</Application>
  <PresentationFormat>Widescreen</PresentationFormat>
  <Paragraphs>105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#KEVIN TAN WEI LOONG#</dc:creator>
  <cp:lastModifiedBy>#KEVIN TAN WEI LOONG#</cp:lastModifiedBy>
  <cp:revision>18</cp:revision>
  <dcterms:created xsi:type="dcterms:W3CDTF">2021-01-29T18:54:43Z</dcterms:created>
  <dcterms:modified xsi:type="dcterms:W3CDTF">2021-03-26T11:10:20Z</dcterms:modified>
</cp:coreProperties>
</file>