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9" r:id="rId2"/>
    <p:sldId id="257" r:id="rId3"/>
    <p:sldId id="256" r:id="rId4"/>
    <p:sldId id="258"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Hoja1!$B$1</c:f>
              <c:strCache>
                <c:ptCount val="1"/>
                <c:pt idx="0">
                  <c:v>Serie 1</c:v>
                </c:pt>
              </c:strCache>
            </c:strRef>
          </c:tx>
          <c:spPr>
            <a:noFill/>
            <a:ln w="25400" cap="flat" cmpd="sng" algn="ctr">
              <a:solidFill>
                <a:schemeClr val="accent3">
                  <a:shade val="65000"/>
                </a:schemeClr>
              </a:solidFill>
              <a:miter lim="800000"/>
            </a:ln>
            <a:effectLst/>
          </c:spPr>
          <c:invertIfNegative val="0"/>
          <c:cat>
            <c:strRef>
              <c:f>Hoja1!$A$2:$A$5</c:f>
              <c:strCache>
                <c:ptCount val="4"/>
                <c:pt idx="0">
                  <c:v>Primer generacion </c:v>
                </c:pt>
                <c:pt idx="1">
                  <c:v>Segunda Generecion </c:v>
                </c:pt>
                <c:pt idx="2">
                  <c:v>Tercera Generacion </c:v>
                </c:pt>
                <c:pt idx="3">
                  <c:v>Cuarta Generacion </c:v>
                </c:pt>
              </c:strCache>
            </c:strRef>
          </c:cat>
          <c:val>
            <c:numRef>
              <c:f>Hoja1!$B$2:$B$5</c:f>
              <c:numCache>
                <c:formatCode>General</c:formatCode>
                <c:ptCount val="4"/>
                <c:pt idx="0">
                  <c:v>1951</c:v>
                </c:pt>
                <c:pt idx="1">
                  <c:v>359</c:v>
                </c:pt>
                <c:pt idx="2">
                  <c:v>400</c:v>
                </c:pt>
                <c:pt idx="3">
                  <c:v>678</c:v>
                </c:pt>
              </c:numCache>
            </c:numRef>
          </c:val>
        </c:ser>
        <c:ser>
          <c:idx val="1"/>
          <c:order val="1"/>
          <c:tx>
            <c:strRef>
              <c:f>Hoja1!$C$1</c:f>
              <c:strCache>
                <c:ptCount val="1"/>
                <c:pt idx="0">
                  <c:v>Serie 2</c:v>
                </c:pt>
              </c:strCache>
            </c:strRef>
          </c:tx>
          <c:spPr>
            <a:noFill/>
            <a:ln w="25400" cap="flat" cmpd="sng" algn="ctr">
              <a:solidFill>
                <a:schemeClr val="accent3"/>
              </a:solidFill>
              <a:miter lim="800000"/>
            </a:ln>
            <a:effectLst/>
          </c:spPr>
          <c:invertIfNegative val="0"/>
          <c:cat>
            <c:strRef>
              <c:f>Hoja1!$A$2:$A$5</c:f>
              <c:strCache>
                <c:ptCount val="4"/>
                <c:pt idx="0">
                  <c:v>Primer generacion </c:v>
                </c:pt>
                <c:pt idx="1">
                  <c:v>Segunda Generecion </c:v>
                </c:pt>
                <c:pt idx="2">
                  <c:v>Tercera Generacion </c:v>
                </c:pt>
                <c:pt idx="3">
                  <c:v>Cuarta Generacion </c:v>
                </c:pt>
              </c:strCache>
            </c:strRef>
          </c:cat>
          <c:val>
            <c:numRef>
              <c:f>Hoja1!$C$2:$C$5</c:f>
              <c:numCache>
                <c:formatCode>General</c:formatCode>
                <c:ptCount val="4"/>
                <c:pt idx="0">
                  <c:v>1955</c:v>
                </c:pt>
                <c:pt idx="1">
                  <c:v>1000</c:v>
                </c:pt>
                <c:pt idx="2">
                  <c:v>700</c:v>
                </c:pt>
                <c:pt idx="3">
                  <c:v>1000</c:v>
                </c:pt>
              </c:numCache>
            </c:numRef>
          </c:val>
        </c:ser>
        <c:ser>
          <c:idx val="2"/>
          <c:order val="2"/>
          <c:tx>
            <c:strRef>
              <c:f>Hoja1!$D$1</c:f>
              <c:strCache>
                <c:ptCount val="1"/>
                <c:pt idx="0">
                  <c:v>Serie 3</c:v>
                </c:pt>
              </c:strCache>
            </c:strRef>
          </c:tx>
          <c:spPr>
            <a:noFill/>
            <a:ln w="25400" cap="flat" cmpd="sng" algn="ctr">
              <a:solidFill>
                <a:schemeClr val="accent3">
                  <a:tint val="65000"/>
                </a:schemeClr>
              </a:solidFill>
              <a:miter lim="800000"/>
            </a:ln>
            <a:effectLst/>
          </c:spPr>
          <c:invertIfNegative val="0"/>
          <c:cat>
            <c:strRef>
              <c:f>Hoja1!$A$2:$A$5</c:f>
              <c:strCache>
                <c:ptCount val="4"/>
                <c:pt idx="0">
                  <c:v>Primer generacion </c:v>
                </c:pt>
                <c:pt idx="1">
                  <c:v>Segunda Generecion </c:v>
                </c:pt>
                <c:pt idx="2">
                  <c:v>Tercera Generacion </c:v>
                </c:pt>
                <c:pt idx="3">
                  <c:v>Cuarta Generacion </c:v>
                </c:pt>
              </c:strCache>
            </c:strRef>
          </c:cat>
          <c:val>
            <c:numRef>
              <c:f>Hoja1!$D$2:$D$5</c:f>
              <c:numCache>
                <c:formatCode>General</c:formatCode>
                <c:ptCount val="4"/>
                <c:pt idx="0">
                  <c:v>1958</c:v>
                </c:pt>
                <c:pt idx="1">
                  <c:v>2000</c:v>
                </c:pt>
                <c:pt idx="2">
                  <c:v>1000</c:v>
                </c:pt>
                <c:pt idx="3">
                  <c:v>3000</c:v>
                </c:pt>
              </c:numCache>
            </c:numRef>
          </c:val>
        </c:ser>
        <c:dLbls>
          <c:showLegendKey val="0"/>
          <c:showVal val="0"/>
          <c:showCatName val="0"/>
          <c:showSerName val="0"/>
          <c:showPercent val="0"/>
          <c:showBubbleSize val="0"/>
        </c:dLbls>
        <c:gapWidth val="164"/>
        <c:overlap val="-35"/>
        <c:axId val="209832280"/>
        <c:axId val="209833064"/>
      </c:barChart>
      <c:catAx>
        <c:axId val="2098322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s-GT"/>
          </a:p>
        </c:txPr>
        <c:crossAx val="209833064"/>
        <c:crosses val="autoZero"/>
        <c:auto val="1"/>
        <c:lblAlgn val="ctr"/>
        <c:lblOffset val="100"/>
        <c:noMultiLvlLbl val="0"/>
      </c:catAx>
      <c:valAx>
        <c:axId val="2098330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s-GT"/>
          </a:p>
        </c:txPr>
        <c:crossAx val="2098322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hyperlink" Target="https://es.wikipedia.org/wiki/Epson_HX-20" TargetMode="External"/><Relationship Id="rId7" Type="http://schemas.openxmlformats.org/officeDocument/2006/relationships/image" Target="../media/image7.png"/><Relationship Id="rId2" Type="http://schemas.openxmlformats.org/officeDocument/2006/relationships/hyperlink" Target="https://es.wikipedia.org/wiki/Computadora_port%C3%A1til" TargetMode="External"/><Relationship Id="rId1" Type="http://schemas.openxmlformats.org/officeDocument/2006/relationships/hyperlink" Target="https://es.wikipedia.org/wiki/Escritorio" TargetMode="Externa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es.wikipedia.org/wiki/1981"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es.wikipedia.org/wiki/Escritorio" TargetMode="External"/><Relationship Id="rId7" Type="http://schemas.openxmlformats.org/officeDocument/2006/relationships/hyperlink" Target="https://es.wikipedia.org/wiki/1981" TargetMode="External"/><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hyperlink" Target="https://es.wikipedia.org/wiki/Epson_HX-20" TargetMode="External"/><Relationship Id="rId5" Type="http://schemas.openxmlformats.org/officeDocument/2006/relationships/image" Target="../media/image7.png"/><Relationship Id="rId4" Type="http://schemas.openxmlformats.org/officeDocument/2006/relationships/hyperlink" Target="https://es.wikipedia.org/wiki/Computadora_port%C3%A1ti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6271F7-76CB-4E39-AFE2-CD777CAA409C}" type="doc">
      <dgm:prSet loTypeId="urn:microsoft.com/office/officeart/2005/8/layout/pList2" loCatId="list" qsTypeId="urn:microsoft.com/office/officeart/2005/8/quickstyle/simple1" qsCatId="simple" csTypeId="urn:microsoft.com/office/officeart/2005/8/colors/accent1_2" csCatId="accent1" phldr="1"/>
      <dgm:spPr/>
    </dgm:pt>
    <dgm:pt modelId="{B595381A-AA77-422D-96B8-4099F3539D38}">
      <dgm:prSet/>
      <dgm:spPr/>
      <dgm:t>
        <a:bodyPr/>
        <a:lstStyle/>
        <a:p>
          <a:r>
            <a:rPr lang="es-GT" b="0" i="0" smtClean="0"/>
            <a:t>fue el primer computador portátil, pesaba 10 kilogramos y tenia una pantalla de cinco pulgadas. Fue fabricado por Adam Osborne considerado el padre de los computadores portátiles.</a:t>
          </a:r>
          <a:endParaRPr lang="es-GT"/>
        </a:p>
      </dgm:t>
    </dgm:pt>
    <dgm:pt modelId="{9C59FD94-8EE8-4F40-81AD-C011AD3EB486}" type="parTrans" cxnId="{EE136929-4B35-4D49-8767-2D8D8D391CCA}">
      <dgm:prSet/>
      <dgm:spPr/>
      <dgm:t>
        <a:bodyPr/>
        <a:lstStyle/>
        <a:p>
          <a:endParaRPr lang="es-GT"/>
        </a:p>
      </dgm:t>
    </dgm:pt>
    <dgm:pt modelId="{D3E7D1A0-0425-4C6F-AB3C-9999B409FD74}" type="sibTrans" cxnId="{EE136929-4B35-4D49-8767-2D8D8D391CCA}">
      <dgm:prSet/>
      <dgm:spPr/>
      <dgm:t>
        <a:bodyPr/>
        <a:lstStyle/>
        <a:p>
          <a:endParaRPr lang="es-GT"/>
        </a:p>
      </dgm:t>
    </dgm:pt>
    <dgm:pt modelId="{EBCA0526-5594-4200-813C-DEB0798AC997}">
      <dgm:prSet custT="1"/>
      <dgm:spPr/>
      <dgm:t>
        <a:bodyPr/>
        <a:lstStyle/>
        <a:p>
          <a:r>
            <a:rPr lang="es-GT" sz="1800" b="0" i="0" dirty="0" smtClean="0"/>
            <a:t>diseñada y fabricada para ser instalada en una ubicación fija, como un </a:t>
          </a:r>
          <a:r>
            <a:rPr lang="es-GT" sz="1800" b="0" i="0" dirty="0" smtClean="0">
              <a:hlinkClick xmlns:r="http://schemas.openxmlformats.org/officeDocument/2006/relationships" r:id="rId1" tooltip="Escritorio"/>
            </a:rPr>
            <a:t>escritorio</a:t>
          </a:r>
          <a:r>
            <a:rPr lang="es-GT" sz="1800" b="0" i="0" dirty="0" smtClean="0"/>
            <a:t> o mesa, a diferencia de otras computadoras, como las </a:t>
          </a:r>
          <a:r>
            <a:rPr lang="es-GT" sz="1800" b="0" i="0" dirty="0" smtClean="0">
              <a:hlinkClick xmlns:r="http://schemas.openxmlformats.org/officeDocument/2006/relationships" r:id="rId2" tooltip="Computadora portátil"/>
            </a:rPr>
            <a:t>portátiles</a:t>
          </a:r>
          <a:r>
            <a:rPr lang="es-GT" sz="1800" b="0" i="0" dirty="0" smtClean="0"/>
            <a:t>, </a:t>
          </a:r>
          <a:r>
            <a:rPr lang="es-GT" sz="1800" b="0" i="1" dirty="0" smtClean="0"/>
            <a:t>notebooks</a:t>
          </a:r>
          <a:r>
            <a:rPr lang="es-GT" sz="1800" b="0" i="0" dirty="0" smtClean="0"/>
            <a:t>, </a:t>
          </a:r>
          <a:r>
            <a:rPr lang="es-GT" sz="1800" b="0" i="1" dirty="0" err="1" smtClean="0"/>
            <a:t>netbooks</a:t>
          </a:r>
          <a:r>
            <a:rPr lang="es-GT" sz="1800" b="0" i="0" dirty="0" smtClean="0"/>
            <a:t>, </a:t>
          </a:r>
          <a:r>
            <a:rPr lang="es-GT" sz="1800" b="0" i="1" dirty="0" smtClean="0"/>
            <a:t>laptops</a:t>
          </a:r>
          <a:r>
            <a:rPr lang="es-GT" sz="1800" b="0" i="0" dirty="0" smtClean="0"/>
            <a:t> o </a:t>
          </a:r>
          <a:r>
            <a:rPr lang="es-GT" sz="1800" b="0" i="1" dirty="0" err="1" smtClean="0"/>
            <a:t>ultrabooks</a:t>
          </a:r>
          <a:r>
            <a:rPr lang="es-GT" sz="700" b="0" i="0" dirty="0" smtClean="0"/>
            <a:t>.</a:t>
          </a:r>
          <a:endParaRPr lang="es-GT" sz="700" dirty="0"/>
        </a:p>
      </dgm:t>
    </dgm:pt>
    <dgm:pt modelId="{05F45CBB-BAF8-4D20-B906-5CC67B424634}" type="parTrans" cxnId="{A9D23A10-1435-484B-8C7F-D437CCE37F13}">
      <dgm:prSet/>
      <dgm:spPr/>
      <dgm:t>
        <a:bodyPr/>
        <a:lstStyle/>
        <a:p>
          <a:endParaRPr lang="es-GT"/>
        </a:p>
      </dgm:t>
    </dgm:pt>
    <dgm:pt modelId="{A9A865C1-26BA-4278-878A-6C3F6C97C41C}" type="sibTrans" cxnId="{A9D23A10-1435-484B-8C7F-D437CCE37F13}">
      <dgm:prSet/>
      <dgm:spPr/>
      <dgm:t>
        <a:bodyPr/>
        <a:lstStyle/>
        <a:p>
          <a:endParaRPr lang="es-GT"/>
        </a:p>
      </dgm:t>
    </dgm:pt>
    <dgm:pt modelId="{FC64BB74-A9B9-4542-858A-0B7CD0279345}">
      <dgm:prSet/>
      <dgm:spPr/>
      <dgm:t>
        <a:bodyPr/>
        <a:lstStyle/>
        <a:p>
          <a:r>
            <a:rPr lang="es-GT" b="0" i="0" dirty="0" smtClean="0"/>
            <a:t>La primera computadora portátil considerada como tal fue la </a:t>
          </a:r>
          <a:r>
            <a:rPr lang="es-GT" b="0" i="0" dirty="0" smtClean="0">
              <a:hlinkClick xmlns:r="http://schemas.openxmlformats.org/officeDocument/2006/relationships" r:id="rId3" tooltip="Epson HX-20"/>
            </a:rPr>
            <a:t>Epson HX-20</a:t>
          </a:r>
          <a:r>
            <a:rPr lang="es-GT" b="0" i="0" dirty="0" smtClean="0"/>
            <a:t> desarrollada en </a:t>
          </a:r>
          <a:r>
            <a:rPr lang="es-GT" b="0" i="0" dirty="0" smtClean="0">
              <a:hlinkClick xmlns:r="http://schemas.openxmlformats.org/officeDocument/2006/relationships" r:id="rId4" tooltip="1981"/>
            </a:rPr>
            <a:t>1981</a:t>
          </a:r>
          <a:r>
            <a:rPr lang="es-GT" b="0" i="0" dirty="0" smtClean="0"/>
            <a:t>, a partir de la cual se observaron los grandes beneficios para el trabajo de científicos, militares, empresarios, y otros</a:t>
          </a:r>
          <a:endParaRPr lang="es-GT" dirty="0"/>
        </a:p>
      </dgm:t>
    </dgm:pt>
    <dgm:pt modelId="{E61CB7FD-864F-4EB2-B570-B511EF47B1A1}" type="parTrans" cxnId="{F9265132-488A-439A-B8D6-47D14B13DFFD}">
      <dgm:prSet/>
      <dgm:spPr/>
      <dgm:t>
        <a:bodyPr/>
        <a:lstStyle/>
        <a:p>
          <a:endParaRPr lang="es-GT"/>
        </a:p>
      </dgm:t>
    </dgm:pt>
    <dgm:pt modelId="{EF73FBA1-624F-4900-9B1B-2C8D3AA96C50}" type="sibTrans" cxnId="{F9265132-488A-439A-B8D6-47D14B13DFFD}">
      <dgm:prSet/>
      <dgm:spPr/>
      <dgm:t>
        <a:bodyPr/>
        <a:lstStyle/>
        <a:p>
          <a:endParaRPr lang="es-GT"/>
        </a:p>
      </dgm:t>
    </dgm:pt>
    <dgm:pt modelId="{FC9F06DD-B5C3-4D8B-94D0-0FFF0A406772}" type="pres">
      <dgm:prSet presAssocID="{5E6271F7-76CB-4E39-AFE2-CD777CAA409C}" presName="Name0" presStyleCnt="0">
        <dgm:presLayoutVars>
          <dgm:dir/>
          <dgm:resizeHandles val="exact"/>
        </dgm:presLayoutVars>
      </dgm:prSet>
      <dgm:spPr/>
    </dgm:pt>
    <dgm:pt modelId="{D93E308D-3B15-4A2A-AD24-752C888FE8FF}" type="pres">
      <dgm:prSet presAssocID="{5E6271F7-76CB-4E39-AFE2-CD777CAA409C}" presName="bkgdShp" presStyleLbl="alignAccFollowNode1" presStyleIdx="0" presStyleCnt="1"/>
      <dgm:spPr/>
    </dgm:pt>
    <dgm:pt modelId="{8A37A060-68DA-4E7E-B23B-01A1B51575D1}" type="pres">
      <dgm:prSet presAssocID="{5E6271F7-76CB-4E39-AFE2-CD777CAA409C}" presName="linComp" presStyleCnt="0"/>
      <dgm:spPr/>
    </dgm:pt>
    <dgm:pt modelId="{5B1FB84A-AEFA-48C2-83FA-33435EBA63C9}" type="pres">
      <dgm:prSet presAssocID="{B595381A-AA77-422D-96B8-4099F3539D38}" presName="compNode" presStyleCnt="0"/>
      <dgm:spPr/>
    </dgm:pt>
    <dgm:pt modelId="{EC368250-5808-468F-8728-39E5207CFF58}" type="pres">
      <dgm:prSet presAssocID="{B595381A-AA77-422D-96B8-4099F3539D38}" presName="node" presStyleLbl="node1" presStyleIdx="0" presStyleCnt="3">
        <dgm:presLayoutVars>
          <dgm:bulletEnabled val="1"/>
        </dgm:presLayoutVars>
      </dgm:prSet>
      <dgm:spPr/>
    </dgm:pt>
    <dgm:pt modelId="{45E6CF32-76A3-4FAC-BEF8-E7C1D49C0A71}" type="pres">
      <dgm:prSet presAssocID="{B595381A-AA77-422D-96B8-4099F3539D38}" presName="invisiNode" presStyleLbl="node1" presStyleIdx="0" presStyleCnt="3"/>
      <dgm:spPr/>
    </dgm:pt>
    <dgm:pt modelId="{A781EB43-5CC9-486A-B6BA-CCF3F2F57215}" type="pres">
      <dgm:prSet presAssocID="{B595381A-AA77-422D-96B8-4099F3539D38}" presName="imagNode" presStyleLbl="fgImgPlace1" presStyleIdx="0" presStyleCnt="3"/>
      <dgm:spPr>
        <a:blipFill rotWithShape="1">
          <a:blip xmlns:r="http://schemas.openxmlformats.org/officeDocument/2006/relationships" r:embed="rId5"/>
          <a:stretch>
            <a:fillRect/>
          </a:stretch>
        </a:blipFill>
      </dgm:spPr>
    </dgm:pt>
    <dgm:pt modelId="{AB0DD09F-A4C1-4CFA-ABA6-5D63F11098D1}" type="pres">
      <dgm:prSet presAssocID="{D3E7D1A0-0425-4C6F-AB3C-9999B409FD74}" presName="sibTrans" presStyleLbl="sibTrans2D1" presStyleIdx="0" presStyleCnt="0"/>
      <dgm:spPr/>
    </dgm:pt>
    <dgm:pt modelId="{4FC518EE-193B-4A11-AF68-E03B242E6386}" type="pres">
      <dgm:prSet presAssocID="{EBCA0526-5594-4200-813C-DEB0798AC997}" presName="compNode" presStyleCnt="0"/>
      <dgm:spPr/>
    </dgm:pt>
    <dgm:pt modelId="{6F7CA80E-A1DA-47A0-8545-909F831BC1BF}" type="pres">
      <dgm:prSet presAssocID="{EBCA0526-5594-4200-813C-DEB0798AC997}" presName="node" presStyleLbl="node1" presStyleIdx="1" presStyleCnt="3">
        <dgm:presLayoutVars>
          <dgm:bulletEnabled val="1"/>
        </dgm:presLayoutVars>
      </dgm:prSet>
      <dgm:spPr/>
    </dgm:pt>
    <dgm:pt modelId="{16407339-26F3-4B58-A88F-943A9FEC8021}" type="pres">
      <dgm:prSet presAssocID="{EBCA0526-5594-4200-813C-DEB0798AC997}" presName="invisiNode" presStyleLbl="node1" presStyleIdx="1" presStyleCnt="3"/>
      <dgm:spPr/>
    </dgm:pt>
    <dgm:pt modelId="{3F422BAB-15FA-42B4-A49C-B9204A073BF2}" type="pres">
      <dgm:prSet presAssocID="{EBCA0526-5594-4200-813C-DEB0798AC997}" presName="imagNode" presStyleLbl="fgImgPlace1" presStyleIdx="1" presStyleCnt="3"/>
      <dgm:spPr>
        <a:blipFill rotWithShape="1">
          <a:blip xmlns:r="http://schemas.openxmlformats.org/officeDocument/2006/relationships" r:embed="rId6"/>
          <a:stretch>
            <a:fillRect/>
          </a:stretch>
        </a:blipFill>
      </dgm:spPr>
    </dgm:pt>
    <dgm:pt modelId="{BB4A4E47-B610-4AE3-8ADC-C2E30AAFC372}" type="pres">
      <dgm:prSet presAssocID="{A9A865C1-26BA-4278-878A-6C3F6C97C41C}" presName="sibTrans" presStyleLbl="sibTrans2D1" presStyleIdx="0" presStyleCnt="0"/>
      <dgm:spPr/>
    </dgm:pt>
    <dgm:pt modelId="{FC289510-D343-46D3-B911-A55FDAC9E511}" type="pres">
      <dgm:prSet presAssocID="{FC64BB74-A9B9-4542-858A-0B7CD0279345}" presName="compNode" presStyleCnt="0"/>
      <dgm:spPr/>
    </dgm:pt>
    <dgm:pt modelId="{5276EA25-9355-415B-AD7D-79C1797D66BB}" type="pres">
      <dgm:prSet presAssocID="{FC64BB74-A9B9-4542-858A-0B7CD0279345}" presName="node" presStyleLbl="node1" presStyleIdx="2" presStyleCnt="3">
        <dgm:presLayoutVars>
          <dgm:bulletEnabled val="1"/>
        </dgm:presLayoutVars>
      </dgm:prSet>
      <dgm:spPr/>
      <dgm:t>
        <a:bodyPr/>
        <a:lstStyle/>
        <a:p>
          <a:endParaRPr lang="es-GT"/>
        </a:p>
      </dgm:t>
    </dgm:pt>
    <dgm:pt modelId="{13FBA25B-D951-4CEC-A0ED-E44509DE93D1}" type="pres">
      <dgm:prSet presAssocID="{FC64BB74-A9B9-4542-858A-0B7CD0279345}" presName="invisiNode" presStyleLbl="node1" presStyleIdx="2" presStyleCnt="3"/>
      <dgm:spPr/>
    </dgm:pt>
    <dgm:pt modelId="{70F58AB1-A90C-48F0-AB70-0975EDD6E96F}" type="pres">
      <dgm:prSet presAssocID="{FC64BB74-A9B9-4542-858A-0B7CD0279345}" presName="imagNode" presStyleLbl="fgImgPlace1" presStyleIdx="2" presStyleCnt="3"/>
      <dgm:spPr>
        <a:blipFill rotWithShape="1">
          <a:blip xmlns:r="http://schemas.openxmlformats.org/officeDocument/2006/relationships" r:embed="rId7"/>
          <a:stretch>
            <a:fillRect/>
          </a:stretch>
        </a:blipFill>
      </dgm:spPr>
    </dgm:pt>
  </dgm:ptLst>
  <dgm:cxnLst>
    <dgm:cxn modelId="{172153AF-94EF-4081-BEAF-E8E30F1C0C24}" type="presOf" srcId="{A9A865C1-26BA-4278-878A-6C3F6C97C41C}" destId="{BB4A4E47-B610-4AE3-8ADC-C2E30AAFC372}" srcOrd="0" destOrd="0" presId="urn:microsoft.com/office/officeart/2005/8/layout/pList2"/>
    <dgm:cxn modelId="{FB1BF87F-FE8E-47D4-B65E-52CB483487C0}" type="presOf" srcId="{D3E7D1A0-0425-4C6F-AB3C-9999B409FD74}" destId="{AB0DD09F-A4C1-4CFA-ABA6-5D63F11098D1}" srcOrd="0" destOrd="0" presId="urn:microsoft.com/office/officeart/2005/8/layout/pList2"/>
    <dgm:cxn modelId="{C9FEDCE3-E3A8-4C92-A991-305B1100D78F}" type="presOf" srcId="{5E6271F7-76CB-4E39-AFE2-CD777CAA409C}" destId="{FC9F06DD-B5C3-4D8B-94D0-0FFF0A406772}" srcOrd="0" destOrd="0" presId="urn:microsoft.com/office/officeart/2005/8/layout/pList2"/>
    <dgm:cxn modelId="{44602F3B-0563-42BD-B6EA-2C4BC787EEA1}" type="presOf" srcId="{FC64BB74-A9B9-4542-858A-0B7CD0279345}" destId="{5276EA25-9355-415B-AD7D-79C1797D66BB}" srcOrd="0" destOrd="0" presId="urn:microsoft.com/office/officeart/2005/8/layout/pList2"/>
    <dgm:cxn modelId="{EE136929-4B35-4D49-8767-2D8D8D391CCA}" srcId="{5E6271F7-76CB-4E39-AFE2-CD777CAA409C}" destId="{B595381A-AA77-422D-96B8-4099F3539D38}" srcOrd="0" destOrd="0" parTransId="{9C59FD94-8EE8-4F40-81AD-C011AD3EB486}" sibTransId="{D3E7D1A0-0425-4C6F-AB3C-9999B409FD74}"/>
    <dgm:cxn modelId="{F9265132-488A-439A-B8D6-47D14B13DFFD}" srcId="{5E6271F7-76CB-4E39-AFE2-CD777CAA409C}" destId="{FC64BB74-A9B9-4542-858A-0B7CD0279345}" srcOrd="2" destOrd="0" parTransId="{E61CB7FD-864F-4EB2-B570-B511EF47B1A1}" sibTransId="{EF73FBA1-624F-4900-9B1B-2C8D3AA96C50}"/>
    <dgm:cxn modelId="{4C342F08-C6AA-4C49-8822-270A3758FA10}" type="presOf" srcId="{B595381A-AA77-422D-96B8-4099F3539D38}" destId="{EC368250-5808-468F-8728-39E5207CFF58}" srcOrd="0" destOrd="0" presId="urn:microsoft.com/office/officeart/2005/8/layout/pList2"/>
    <dgm:cxn modelId="{A9D23A10-1435-484B-8C7F-D437CCE37F13}" srcId="{5E6271F7-76CB-4E39-AFE2-CD777CAA409C}" destId="{EBCA0526-5594-4200-813C-DEB0798AC997}" srcOrd="1" destOrd="0" parTransId="{05F45CBB-BAF8-4D20-B906-5CC67B424634}" sibTransId="{A9A865C1-26BA-4278-878A-6C3F6C97C41C}"/>
    <dgm:cxn modelId="{5850CE93-5635-4FE2-8173-176B140AA7CD}" type="presOf" srcId="{EBCA0526-5594-4200-813C-DEB0798AC997}" destId="{6F7CA80E-A1DA-47A0-8545-909F831BC1BF}" srcOrd="0" destOrd="0" presId="urn:microsoft.com/office/officeart/2005/8/layout/pList2"/>
    <dgm:cxn modelId="{5E0B05B9-FCFE-48E5-A10D-7ACF5137D95E}" type="presParOf" srcId="{FC9F06DD-B5C3-4D8B-94D0-0FFF0A406772}" destId="{D93E308D-3B15-4A2A-AD24-752C888FE8FF}" srcOrd="0" destOrd="0" presId="urn:microsoft.com/office/officeart/2005/8/layout/pList2"/>
    <dgm:cxn modelId="{7CE22BFF-3FFB-42A9-8B44-8F82E79B4FD1}" type="presParOf" srcId="{FC9F06DD-B5C3-4D8B-94D0-0FFF0A406772}" destId="{8A37A060-68DA-4E7E-B23B-01A1B51575D1}" srcOrd="1" destOrd="0" presId="urn:microsoft.com/office/officeart/2005/8/layout/pList2"/>
    <dgm:cxn modelId="{2584333C-D43C-4988-B815-BF013794DE75}" type="presParOf" srcId="{8A37A060-68DA-4E7E-B23B-01A1B51575D1}" destId="{5B1FB84A-AEFA-48C2-83FA-33435EBA63C9}" srcOrd="0" destOrd="0" presId="urn:microsoft.com/office/officeart/2005/8/layout/pList2"/>
    <dgm:cxn modelId="{EAD6F316-6D5F-4149-AA44-F495EC7A3EA1}" type="presParOf" srcId="{5B1FB84A-AEFA-48C2-83FA-33435EBA63C9}" destId="{EC368250-5808-468F-8728-39E5207CFF58}" srcOrd="0" destOrd="0" presId="urn:microsoft.com/office/officeart/2005/8/layout/pList2"/>
    <dgm:cxn modelId="{C5E38E58-B2D6-4113-8A97-A340FD4E6B02}" type="presParOf" srcId="{5B1FB84A-AEFA-48C2-83FA-33435EBA63C9}" destId="{45E6CF32-76A3-4FAC-BEF8-E7C1D49C0A71}" srcOrd="1" destOrd="0" presId="urn:microsoft.com/office/officeart/2005/8/layout/pList2"/>
    <dgm:cxn modelId="{C43F9E16-5F59-4068-8FA5-C9F0786A33A5}" type="presParOf" srcId="{5B1FB84A-AEFA-48C2-83FA-33435EBA63C9}" destId="{A781EB43-5CC9-486A-B6BA-CCF3F2F57215}" srcOrd="2" destOrd="0" presId="urn:microsoft.com/office/officeart/2005/8/layout/pList2"/>
    <dgm:cxn modelId="{0722C6F6-64CA-444D-AF30-CE80D9352BE9}" type="presParOf" srcId="{8A37A060-68DA-4E7E-B23B-01A1B51575D1}" destId="{AB0DD09F-A4C1-4CFA-ABA6-5D63F11098D1}" srcOrd="1" destOrd="0" presId="urn:microsoft.com/office/officeart/2005/8/layout/pList2"/>
    <dgm:cxn modelId="{8E95AF99-901E-4376-98F3-01E16803B6DB}" type="presParOf" srcId="{8A37A060-68DA-4E7E-B23B-01A1B51575D1}" destId="{4FC518EE-193B-4A11-AF68-E03B242E6386}" srcOrd="2" destOrd="0" presId="urn:microsoft.com/office/officeart/2005/8/layout/pList2"/>
    <dgm:cxn modelId="{DD917ACF-261F-4D5F-AF56-7557FBEABB13}" type="presParOf" srcId="{4FC518EE-193B-4A11-AF68-E03B242E6386}" destId="{6F7CA80E-A1DA-47A0-8545-909F831BC1BF}" srcOrd="0" destOrd="0" presId="urn:microsoft.com/office/officeart/2005/8/layout/pList2"/>
    <dgm:cxn modelId="{EC5BC6A2-B37D-48FC-AC70-4004153E660F}" type="presParOf" srcId="{4FC518EE-193B-4A11-AF68-E03B242E6386}" destId="{16407339-26F3-4B58-A88F-943A9FEC8021}" srcOrd="1" destOrd="0" presId="urn:microsoft.com/office/officeart/2005/8/layout/pList2"/>
    <dgm:cxn modelId="{6287E1A7-AE02-42AD-B7EA-CAFB0D766ECF}" type="presParOf" srcId="{4FC518EE-193B-4A11-AF68-E03B242E6386}" destId="{3F422BAB-15FA-42B4-A49C-B9204A073BF2}" srcOrd="2" destOrd="0" presId="urn:microsoft.com/office/officeart/2005/8/layout/pList2"/>
    <dgm:cxn modelId="{FC383CFE-AF00-45A1-AA9E-AE9FCD7BAC38}" type="presParOf" srcId="{8A37A060-68DA-4E7E-B23B-01A1B51575D1}" destId="{BB4A4E47-B610-4AE3-8ADC-C2E30AAFC372}" srcOrd="3" destOrd="0" presId="urn:microsoft.com/office/officeart/2005/8/layout/pList2"/>
    <dgm:cxn modelId="{74DFF3E2-9DBB-45CE-886B-86656E67F605}" type="presParOf" srcId="{8A37A060-68DA-4E7E-B23B-01A1B51575D1}" destId="{FC289510-D343-46D3-B911-A55FDAC9E511}" srcOrd="4" destOrd="0" presId="urn:microsoft.com/office/officeart/2005/8/layout/pList2"/>
    <dgm:cxn modelId="{2375F977-25E1-425C-96F2-DE17A7C3FF37}" type="presParOf" srcId="{FC289510-D343-46D3-B911-A55FDAC9E511}" destId="{5276EA25-9355-415B-AD7D-79C1797D66BB}" srcOrd="0" destOrd="0" presId="urn:microsoft.com/office/officeart/2005/8/layout/pList2"/>
    <dgm:cxn modelId="{60FEDC5D-2129-45CD-816A-69F1A348CE98}" type="presParOf" srcId="{FC289510-D343-46D3-B911-A55FDAC9E511}" destId="{13FBA25B-D951-4CEC-A0ED-E44509DE93D1}" srcOrd="1" destOrd="0" presId="urn:microsoft.com/office/officeart/2005/8/layout/pList2"/>
    <dgm:cxn modelId="{023AE992-EE1E-4A88-9B9D-F935957F4293}" type="presParOf" srcId="{FC289510-D343-46D3-B911-A55FDAC9E511}" destId="{70F58AB1-A90C-48F0-AB70-0975EDD6E96F}"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E308D-3B15-4A2A-AD24-752C888FE8FF}">
      <dsp:nvSpPr>
        <dsp:cNvPr id="0" name=""/>
        <dsp:cNvSpPr/>
      </dsp:nvSpPr>
      <dsp:spPr>
        <a:xfrm>
          <a:off x="0" y="0"/>
          <a:ext cx="9947624" cy="2536878"/>
        </a:xfrm>
        <a:prstGeom prst="roundRect">
          <a:avLst>
            <a:gd name="adj" fmla="val 1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1EB43-5CC9-486A-B6BA-CCF3F2F57215}">
      <dsp:nvSpPr>
        <dsp:cNvPr id="0" name=""/>
        <dsp:cNvSpPr/>
      </dsp:nvSpPr>
      <dsp:spPr>
        <a:xfrm>
          <a:off x="298428" y="338250"/>
          <a:ext cx="2922114" cy="1860377"/>
        </a:xfrm>
        <a:prstGeom prst="roundRect">
          <a:avLst>
            <a:gd name="adj" fmla="val 10000"/>
          </a:avLst>
        </a:prstGeom>
        <a:blipFill rotWithShape="1">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368250-5808-468F-8728-39E5207CFF58}">
      <dsp:nvSpPr>
        <dsp:cNvPr id="0" name=""/>
        <dsp:cNvSpPr/>
      </dsp:nvSpPr>
      <dsp:spPr>
        <a:xfrm rot="10800000">
          <a:off x="298428" y="2536878"/>
          <a:ext cx="2922114" cy="3100629"/>
        </a:xfrm>
        <a:prstGeom prst="round2SameRect">
          <a:avLst>
            <a:gd name="adj1" fmla="val 10500"/>
            <a:gd name="adj2" fmla="val 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lvl="0" algn="ctr" defTabSz="755650">
            <a:lnSpc>
              <a:spcPct val="90000"/>
            </a:lnSpc>
            <a:spcBef>
              <a:spcPct val="0"/>
            </a:spcBef>
            <a:spcAft>
              <a:spcPct val="35000"/>
            </a:spcAft>
          </a:pPr>
          <a:r>
            <a:rPr lang="es-GT" sz="1700" b="0" i="0" kern="1200" smtClean="0"/>
            <a:t>fue el primer computador portátil, pesaba 10 kilogramos y tenia una pantalla de cinco pulgadas. Fue fabricado por Adam Osborne considerado el padre de los computadores portátiles.</a:t>
          </a:r>
          <a:endParaRPr lang="es-GT" sz="1700" kern="1200"/>
        </a:p>
      </dsp:txBody>
      <dsp:txXfrm rot="10800000">
        <a:off x="388293" y="2536878"/>
        <a:ext cx="2742384" cy="3010764"/>
      </dsp:txXfrm>
    </dsp:sp>
    <dsp:sp modelId="{3F422BAB-15FA-42B4-A49C-B9204A073BF2}">
      <dsp:nvSpPr>
        <dsp:cNvPr id="0" name=""/>
        <dsp:cNvSpPr/>
      </dsp:nvSpPr>
      <dsp:spPr>
        <a:xfrm>
          <a:off x="3512754" y="338250"/>
          <a:ext cx="2922114" cy="1860377"/>
        </a:xfrm>
        <a:prstGeom prst="roundRect">
          <a:avLst>
            <a:gd name="adj" fmla="val 10000"/>
          </a:avLst>
        </a:prstGeom>
        <a:blipFill rotWithShape="1">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7CA80E-A1DA-47A0-8545-909F831BC1BF}">
      <dsp:nvSpPr>
        <dsp:cNvPr id="0" name=""/>
        <dsp:cNvSpPr/>
      </dsp:nvSpPr>
      <dsp:spPr>
        <a:xfrm rot="10800000">
          <a:off x="3512754" y="2536878"/>
          <a:ext cx="2922114" cy="3100629"/>
        </a:xfrm>
        <a:prstGeom prst="round2SameRect">
          <a:avLst>
            <a:gd name="adj1" fmla="val 10500"/>
            <a:gd name="adj2" fmla="val 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s-GT" sz="1800" b="0" i="0" kern="1200" dirty="0" smtClean="0"/>
            <a:t>diseñada y fabricada para ser instalada en una ubicación fija, como un </a:t>
          </a:r>
          <a:r>
            <a:rPr lang="es-GT" sz="1800" b="0" i="0" kern="1200" dirty="0" smtClean="0">
              <a:hlinkClick xmlns:r="http://schemas.openxmlformats.org/officeDocument/2006/relationships" r:id="rId3" tooltip="Escritorio"/>
            </a:rPr>
            <a:t>escritorio</a:t>
          </a:r>
          <a:r>
            <a:rPr lang="es-GT" sz="1800" b="0" i="0" kern="1200" dirty="0" smtClean="0"/>
            <a:t> o mesa, a diferencia de otras computadoras, como las </a:t>
          </a:r>
          <a:r>
            <a:rPr lang="es-GT" sz="1800" b="0" i="0" kern="1200" dirty="0" smtClean="0">
              <a:hlinkClick xmlns:r="http://schemas.openxmlformats.org/officeDocument/2006/relationships" r:id="rId4" tooltip="Computadora portátil"/>
            </a:rPr>
            <a:t>portátiles</a:t>
          </a:r>
          <a:r>
            <a:rPr lang="es-GT" sz="1800" b="0" i="0" kern="1200" dirty="0" smtClean="0"/>
            <a:t>, </a:t>
          </a:r>
          <a:r>
            <a:rPr lang="es-GT" sz="1800" b="0" i="1" kern="1200" dirty="0" smtClean="0"/>
            <a:t>notebooks</a:t>
          </a:r>
          <a:r>
            <a:rPr lang="es-GT" sz="1800" b="0" i="0" kern="1200" dirty="0" smtClean="0"/>
            <a:t>, </a:t>
          </a:r>
          <a:r>
            <a:rPr lang="es-GT" sz="1800" b="0" i="1" kern="1200" dirty="0" err="1" smtClean="0"/>
            <a:t>netbooks</a:t>
          </a:r>
          <a:r>
            <a:rPr lang="es-GT" sz="1800" b="0" i="0" kern="1200" dirty="0" smtClean="0"/>
            <a:t>, </a:t>
          </a:r>
          <a:r>
            <a:rPr lang="es-GT" sz="1800" b="0" i="1" kern="1200" dirty="0" smtClean="0"/>
            <a:t>laptops</a:t>
          </a:r>
          <a:r>
            <a:rPr lang="es-GT" sz="1800" b="0" i="0" kern="1200" dirty="0" smtClean="0"/>
            <a:t> o </a:t>
          </a:r>
          <a:r>
            <a:rPr lang="es-GT" sz="1800" b="0" i="1" kern="1200" dirty="0" err="1" smtClean="0"/>
            <a:t>ultrabooks</a:t>
          </a:r>
          <a:r>
            <a:rPr lang="es-GT" sz="700" b="0" i="0" kern="1200" dirty="0" smtClean="0"/>
            <a:t>.</a:t>
          </a:r>
          <a:endParaRPr lang="es-GT" sz="700" kern="1200" dirty="0"/>
        </a:p>
      </dsp:txBody>
      <dsp:txXfrm rot="10800000">
        <a:off x="3602619" y="2536878"/>
        <a:ext cx="2742384" cy="3010764"/>
      </dsp:txXfrm>
    </dsp:sp>
    <dsp:sp modelId="{70F58AB1-A90C-48F0-AB70-0975EDD6E96F}">
      <dsp:nvSpPr>
        <dsp:cNvPr id="0" name=""/>
        <dsp:cNvSpPr/>
      </dsp:nvSpPr>
      <dsp:spPr>
        <a:xfrm>
          <a:off x="6727080" y="338250"/>
          <a:ext cx="2922114" cy="1860377"/>
        </a:xfrm>
        <a:prstGeom prst="roundRect">
          <a:avLst>
            <a:gd name="adj" fmla="val 10000"/>
          </a:avLst>
        </a:prstGeom>
        <a:blipFill rotWithShape="1">
          <a:blip xmlns:r="http://schemas.openxmlformats.org/officeDocument/2006/relationships" r:embed="rId5"/>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76EA25-9355-415B-AD7D-79C1797D66BB}">
      <dsp:nvSpPr>
        <dsp:cNvPr id="0" name=""/>
        <dsp:cNvSpPr/>
      </dsp:nvSpPr>
      <dsp:spPr>
        <a:xfrm rot="10800000">
          <a:off x="6727080" y="2536878"/>
          <a:ext cx="2922114" cy="3100629"/>
        </a:xfrm>
        <a:prstGeom prst="round2SameRect">
          <a:avLst>
            <a:gd name="adj1" fmla="val 10500"/>
            <a:gd name="adj2" fmla="val 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lvl="0" algn="ctr" defTabSz="755650">
            <a:lnSpc>
              <a:spcPct val="90000"/>
            </a:lnSpc>
            <a:spcBef>
              <a:spcPct val="0"/>
            </a:spcBef>
            <a:spcAft>
              <a:spcPct val="35000"/>
            </a:spcAft>
          </a:pPr>
          <a:r>
            <a:rPr lang="es-GT" sz="1700" b="0" i="0" kern="1200" dirty="0" smtClean="0"/>
            <a:t>La primera computadora portátil considerada como tal fue la </a:t>
          </a:r>
          <a:r>
            <a:rPr lang="es-GT" sz="1700" b="0" i="0" kern="1200" dirty="0" smtClean="0">
              <a:hlinkClick xmlns:r="http://schemas.openxmlformats.org/officeDocument/2006/relationships" r:id="rId6" tooltip="Epson HX-20"/>
            </a:rPr>
            <a:t>Epson HX-20</a:t>
          </a:r>
          <a:r>
            <a:rPr lang="es-GT" sz="1700" b="0" i="0" kern="1200" dirty="0" smtClean="0"/>
            <a:t> desarrollada en </a:t>
          </a:r>
          <a:r>
            <a:rPr lang="es-GT" sz="1700" b="0" i="0" kern="1200" dirty="0" smtClean="0">
              <a:hlinkClick xmlns:r="http://schemas.openxmlformats.org/officeDocument/2006/relationships" r:id="rId7" tooltip="1981"/>
            </a:rPr>
            <a:t>1981</a:t>
          </a:r>
          <a:r>
            <a:rPr lang="es-GT" sz="1700" b="0" i="0" kern="1200" dirty="0" smtClean="0"/>
            <a:t>, a partir de la cual se observaron los grandes beneficios para el trabajo de científicos, militares, empresarios, y otros</a:t>
          </a:r>
          <a:endParaRPr lang="es-GT" sz="1700" kern="1200" dirty="0"/>
        </a:p>
      </dsp:txBody>
      <dsp:txXfrm rot="10800000">
        <a:off x="6816945" y="2536878"/>
        <a:ext cx="2742384" cy="3010764"/>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345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5A41E74A-50C6-40D3-949D-81AC414FF7AC}"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373787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1752177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4423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457225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17786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323193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240130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56447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94755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41E74A-50C6-40D3-949D-81AC414FF7AC}"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126667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A41E74A-50C6-40D3-949D-81AC414FF7AC}"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195829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A41E74A-50C6-40D3-949D-81AC414FF7AC}"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229911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A41E74A-50C6-40D3-949D-81AC414FF7AC}"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79061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1E74A-50C6-40D3-949D-81AC414FF7AC}"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167789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A41E74A-50C6-40D3-949D-81AC414FF7AC}"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246558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A41E74A-50C6-40D3-949D-81AC414FF7AC}"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97E5AFD-A39A-4E41-A824-C7E7078AFE87}" type="slidenum">
              <a:rPr lang="es-GT" smtClean="0"/>
              <a:t>‹Nº›</a:t>
            </a:fld>
            <a:endParaRPr lang="es-GT"/>
          </a:p>
        </p:txBody>
      </p:sp>
    </p:spTree>
    <p:extLst>
      <p:ext uri="{BB962C8B-B14F-4D97-AF65-F5344CB8AC3E}">
        <p14:creationId xmlns:p14="http://schemas.microsoft.com/office/powerpoint/2010/main" val="783245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A41E74A-50C6-40D3-949D-81AC414FF7AC}" type="datetimeFigureOut">
              <a:rPr lang="es-GT" smtClean="0"/>
              <a:t>19/04/2017</a:t>
            </a:fld>
            <a:endParaRPr lang="es-G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G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97E5AFD-A39A-4E41-A824-C7E7078AFE87}" type="slidenum">
              <a:rPr lang="es-GT" smtClean="0"/>
              <a:t>‹Nº›</a:t>
            </a:fld>
            <a:endParaRPr lang="es-GT"/>
          </a:p>
        </p:txBody>
      </p:sp>
    </p:spTree>
    <p:extLst>
      <p:ext uri="{BB962C8B-B14F-4D97-AF65-F5344CB8AC3E}">
        <p14:creationId xmlns:p14="http://schemas.microsoft.com/office/powerpoint/2010/main" val="380951585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104" y="318289"/>
            <a:ext cx="8534400" cy="1200546"/>
          </a:xfrm>
        </p:spPr>
        <p:txBody>
          <a:bodyPr/>
          <a:lstStyle/>
          <a:p>
            <a:pPr algn="ctr"/>
            <a:r>
              <a:rPr lang="es-GT" dirty="0" smtClean="0">
                <a:solidFill>
                  <a:schemeClr val="accent6"/>
                </a:solidFill>
              </a:rPr>
              <a:t>Caratula:</a:t>
            </a:r>
            <a:endParaRPr lang="es-GT" dirty="0">
              <a:solidFill>
                <a:schemeClr val="accent6"/>
              </a:solidFill>
            </a:endParaRPr>
          </a:p>
        </p:txBody>
      </p:sp>
      <p:sp>
        <p:nvSpPr>
          <p:cNvPr id="3" name="Marcador de contenido 2"/>
          <p:cNvSpPr>
            <a:spLocks noGrp="1"/>
          </p:cNvSpPr>
          <p:nvPr>
            <p:ph idx="1"/>
          </p:nvPr>
        </p:nvSpPr>
        <p:spPr>
          <a:xfrm>
            <a:off x="1676104" y="1658320"/>
            <a:ext cx="8534400" cy="4649490"/>
          </a:xfrm>
        </p:spPr>
        <p:txBody>
          <a:bodyPr>
            <a:normAutofit lnSpcReduction="10000"/>
          </a:bodyPr>
          <a:lstStyle/>
          <a:p>
            <a:r>
              <a:rPr lang="es-GT" dirty="0" smtClean="0">
                <a:solidFill>
                  <a:schemeClr val="accent6"/>
                </a:solidFill>
              </a:rPr>
              <a:t>LICEO COMPU MARKET</a:t>
            </a:r>
          </a:p>
          <a:p>
            <a:r>
              <a:rPr lang="es-GT" dirty="0" smtClean="0">
                <a:solidFill>
                  <a:schemeClr val="accent6"/>
                </a:solidFill>
              </a:rPr>
              <a:t> </a:t>
            </a:r>
          </a:p>
          <a:p>
            <a:r>
              <a:rPr lang="es-GT" dirty="0" smtClean="0">
                <a:solidFill>
                  <a:schemeClr val="accent6"/>
                </a:solidFill>
              </a:rPr>
              <a:t>NOMBRE: </a:t>
            </a:r>
            <a:r>
              <a:rPr lang="es-GT" dirty="0" smtClean="0">
                <a:solidFill>
                  <a:schemeClr val="tx1"/>
                </a:solidFill>
              </a:rPr>
              <a:t>KEVIN ALEXANDER SAZO LORENZO </a:t>
            </a:r>
          </a:p>
          <a:p>
            <a:endParaRPr lang="es-GT" dirty="0" smtClean="0">
              <a:solidFill>
                <a:schemeClr val="tx1"/>
              </a:solidFill>
            </a:endParaRPr>
          </a:p>
          <a:p>
            <a:r>
              <a:rPr lang="es-GT" dirty="0" smtClean="0">
                <a:solidFill>
                  <a:schemeClr val="accent6"/>
                </a:solidFill>
              </a:rPr>
              <a:t>GRADO: </a:t>
            </a:r>
            <a:r>
              <a:rPr lang="es-GT" dirty="0" smtClean="0">
                <a:solidFill>
                  <a:schemeClr val="tx1"/>
                </a:solidFill>
              </a:rPr>
              <a:t>5to BACO </a:t>
            </a:r>
          </a:p>
          <a:p>
            <a:endParaRPr lang="es-GT" dirty="0" smtClean="0">
              <a:solidFill>
                <a:schemeClr val="tx1"/>
              </a:solidFill>
            </a:endParaRPr>
          </a:p>
          <a:p>
            <a:r>
              <a:rPr lang="es-GT" dirty="0" smtClean="0">
                <a:solidFill>
                  <a:schemeClr val="accent6"/>
                </a:solidFill>
              </a:rPr>
              <a:t>SECCION</a:t>
            </a:r>
            <a:r>
              <a:rPr lang="es-GT" dirty="0" smtClean="0"/>
              <a:t>: </a:t>
            </a:r>
            <a:r>
              <a:rPr lang="es-GT" dirty="0" smtClean="0">
                <a:solidFill>
                  <a:schemeClr val="tx1"/>
                </a:solidFill>
              </a:rPr>
              <a:t>“A”</a:t>
            </a:r>
          </a:p>
          <a:p>
            <a:endParaRPr lang="es-GT" dirty="0" smtClean="0">
              <a:solidFill>
                <a:schemeClr val="tx1"/>
              </a:solidFill>
            </a:endParaRPr>
          </a:p>
          <a:p>
            <a:r>
              <a:rPr lang="es-GT" dirty="0" smtClean="0">
                <a:solidFill>
                  <a:schemeClr val="accent6"/>
                </a:solidFill>
              </a:rPr>
              <a:t>TEMA:</a:t>
            </a:r>
            <a:r>
              <a:rPr lang="es-GT" dirty="0" smtClean="0">
                <a:solidFill>
                  <a:schemeClr val="tx1"/>
                </a:solidFill>
              </a:rPr>
              <a:t> LABORATORIO #1</a:t>
            </a:r>
          </a:p>
          <a:p>
            <a:endParaRPr lang="es-GT" dirty="0" smtClean="0">
              <a:solidFill>
                <a:schemeClr val="tx1"/>
              </a:solidFill>
            </a:endParaRPr>
          </a:p>
          <a:p>
            <a:r>
              <a:rPr lang="es-GT" dirty="0" smtClean="0">
                <a:solidFill>
                  <a:schemeClr val="accent6"/>
                </a:solidFill>
              </a:rPr>
              <a:t>FECHA:</a:t>
            </a:r>
            <a:r>
              <a:rPr lang="es-GT" dirty="0" smtClean="0">
                <a:solidFill>
                  <a:schemeClr val="tx1"/>
                </a:solidFill>
              </a:rPr>
              <a:t> 19/4/2017</a:t>
            </a:r>
          </a:p>
          <a:p>
            <a:endParaRPr lang="es-GT" dirty="0"/>
          </a:p>
        </p:txBody>
      </p:sp>
    </p:spTree>
    <p:extLst>
      <p:ext uri="{BB962C8B-B14F-4D97-AF65-F5344CB8AC3E}">
        <p14:creationId xmlns:p14="http://schemas.microsoft.com/office/powerpoint/2010/main" val="2189422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84592" y="349285"/>
            <a:ext cx="8534400" cy="1507067"/>
          </a:xfrm>
        </p:spPr>
        <p:txBody>
          <a:bodyPr/>
          <a:lstStyle/>
          <a:p>
            <a:r>
              <a:rPr lang="es-GT" dirty="0" smtClean="0"/>
              <a:t>GENERACION DE COMPUTADORAS </a:t>
            </a:r>
            <a:endParaRPr lang="es-GT"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878470582"/>
              </p:ext>
            </p:extLst>
          </p:nvPr>
        </p:nvGraphicFramePr>
        <p:xfrm>
          <a:off x="1147722" y="2452607"/>
          <a:ext cx="9808140" cy="42116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573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5107" y="380281"/>
            <a:ext cx="8534400" cy="1507067"/>
          </a:xfrm>
        </p:spPr>
        <p:txBody>
          <a:bodyPr/>
          <a:lstStyle/>
          <a:p>
            <a:r>
              <a:rPr lang="es-GT" dirty="0" smtClean="0">
                <a:solidFill>
                  <a:srgbClr val="FF0000"/>
                </a:solidFill>
              </a:rPr>
              <a:t>          TIPOS DE MANTENIMIENTO </a:t>
            </a:r>
            <a:endParaRPr lang="es-GT" dirty="0">
              <a:solidFill>
                <a:srgbClr val="FF0000"/>
              </a:solidFill>
            </a:endParaRPr>
          </a:p>
        </p:txBody>
      </p:sp>
      <p:sp>
        <p:nvSpPr>
          <p:cNvPr id="3" name="Marcador de contenido 2"/>
          <p:cNvSpPr>
            <a:spLocks noGrp="1"/>
          </p:cNvSpPr>
          <p:nvPr>
            <p:ph idx="1"/>
          </p:nvPr>
        </p:nvSpPr>
        <p:spPr>
          <a:xfrm>
            <a:off x="697424" y="1673818"/>
            <a:ext cx="9482083" cy="4735020"/>
          </a:xfrm>
        </p:spPr>
        <p:txBody>
          <a:bodyPr/>
          <a:lstStyle/>
          <a:p>
            <a:r>
              <a:rPr lang="es-GT" sz="2800" dirty="0" smtClean="0">
                <a:solidFill>
                  <a:srgbClr val="FF0000"/>
                </a:solidFill>
              </a:rPr>
              <a:t>HAY TRES TIPOS DE MANTENIMIENTO DE PC…</a:t>
            </a:r>
          </a:p>
          <a:p>
            <a:endParaRPr lang="es-GT" dirty="0" smtClean="0">
              <a:solidFill>
                <a:srgbClr val="FF0000"/>
              </a:solidFill>
            </a:endParaRPr>
          </a:p>
          <a:p>
            <a:r>
              <a:rPr lang="es-GT" dirty="0" smtClean="0">
                <a:solidFill>
                  <a:schemeClr val="tx1"/>
                </a:solidFill>
              </a:rPr>
              <a:t>MANTENIMIENTO PREDICTIVO</a:t>
            </a:r>
          </a:p>
          <a:p>
            <a:endParaRPr lang="es-GT" dirty="0" smtClean="0">
              <a:solidFill>
                <a:schemeClr val="tx1"/>
              </a:solidFill>
            </a:endParaRPr>
          </a:p>
          <a:p>
            <a:r>
              <a:rPr lang="es-GT" dirty="0" smtClean="0">
                <a:solidFill>
                  <a:schemeClr val="tx1"/>
                </a:solidFill>
              </a:rPr>
              <a:t>MANTEMIENTO PREVENTIVO</a:t>
            </a:r>
          </a:p>
          <a:p>
            <a:pPr marL="0" indent="0">
              <a:buNone/>
            </a:pPr>
            <a:r>
              <a:rPr lang="es-GT" dirty="0" smtClean="0">
                <a:solidFill>
                  <a:schemeClr val="tx1"/>
                </a:solidFill>
              </a:rPr>
              <a:t> </a:t>
            </a:r>
          </a:p>
          <a:p>
            <a:r>
              <a:rPr lang="es-GT" dirty="0" smtClean="0">
                <a:solidFill>
                  <a:schemeClr val="tx1"/>
                </a:solidFill>
              </a:rPr>
              <a:t>MANTENIMIENTO CORRECTIVO </a:t>
            </a:r>
            <a:endParaRPr lang="es-GT" dirty="0">
              <a:solidFill>
                <a:schemeClr val="tx1"/>
              </a:solidFill>
            </a:endParaRPr>
          </a:p>
        </p:txBody>
      </p:sp>
    </p:spTree>
    <p:extLst>
      <p:ext uri="{BB962C8B-B14F-4D97-AF65-F5344CB8AC3E}">
        <p14:creationId xmlns:p14="http://schemas.microsoft.com/office/powerpoint/2010/main" val="4211835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97134" y="271793"/>
            <a:ext cx="8534400" cy="1507067"/>
          </a:xfrm>
        </p:spPr>
        <p:txBody>
          <a:bodyPr/>
          <a:lstStyle/>
          <a:p>
            <a:r>
              <a:rPr lang="es-GT" dirty="0" smtClean="0"/>
              <a:t>         </a:t>
            </a:r>
            <a:r>
              <a:rPr lang="es-GT" dirty="0" smtClean="0">
                <a:solidFill>
                  <a:schemeClr val="accent6"/>
                </a:solidFill>
              </a:rPr>
              <a:t>MANTENIMIENTO PREDICTIVO  </a:t>
            </a:r>
            <a:endParaRPr lang="es-GT" dirty="0">
              <a:solidFill>
                <a:schemeClr val="accent6"/>
              </a:solidFill>
            </a:endParaRPr>
          </a:p>
        </p:txBody>
      </p:sp>
      <p:sp>
        <p:nvSpPr>
          <p:cNvPr id="3" name="Marcador de contenido 2"/>
          <p:cNvSpPr>
            <a:spLocks noGrp="1"/>
          </p:cNvSpPr>
          <p:nvPr>
            <p:ph idx="1"/>
          </p:nvPr>
        </p:nvSpPr>
        <p:spPr>
          <a:xfrm>
            <a:off x="588937" y="1778860"/>
            <a:ext cx="6850250" cy="4293029"/>
          </a:xfrm>
        </p:spPr>
        <p:txBody>
          <a:bodyPr>
            <a:normAutofit fontScale="47500" lnSpcReduction="20000"/>
          </a:bodyPr>
          <a:lstStyle/>
          <a:p>
            <a:r>
              <a:rPr lang="es-GT" sz="4200" dirty="0">
                <a:solidFill>
                  <a:schemeClr val="tx1"/>
                </a:solidFill>
              </a:rPr>
              <a:t>análisis de aceite, análisis de desgaste de partículas, medida de vibraciones, medición de temperaturas, termografías, etc.</a:t>
            </a:r>
            <a:br>
              <a:rPr lang="es-GT" sz="4200" dirty="0">
                <a:solidFill>
                  <a:schemeClr val="tx1"/>
                </a:solidFill>
              </a:rPr>
            </a:br>
            <a:r>
              <a:rPr lang="es-GT" sz="4200" dirty="0">
                <a:solidFill>
                  <a:schemeClr val="tx1"/>
                </a:solidFill>
              </a:rPr>
              <a:t/>
            </a:r>
            <a:br>
              <a:rPr lang="es-GT" sz="4200" dirty="0">
                <a:solidFill>
                  <a:schemeClr val="tx1"/>
                </a:solidFill>
              </a:rPr>
            </a:br>
            <a:r>
              <a:rPr lang="es-GT" sz="4200" dirty="0">
                <a:solidFill>
                  <a:schemeClr val="tx1"/>
                </a:solidFill>
              </a:rPr>
              <a:t>El </a:t>
            </a:r>
            <a:r>
              <a:rPr lang="es-GT" sz="4200" dirty="0" smtClean="0">
                <a:solidFill>
                  <a:schemeClr val="tx1"/>
                </a:solidFill>
              </a:rPr>
              <a:t>mande El</a:t>
            </a:r>
            <a:r>
              <a:rPr lang="es-GT" sz="4200" dirty="0">
                <a:solidFill>
                  <a:schemeClr val="tx1"/>
                </a:solidFill>
              </a:rPr>
              <a:t> mantenimiento predictivo que está basado en la determinación del estado de la máquina en operación. El concepto se basa en que las máquinas darán un tipo de aviso antes de que fallen y este mantenimiento trata de percibir los síntomas para después tomar acciones</a:t>
            </a:r>
            <a:r>
              <a:rPr lang="es-GT" sz="4200" dirty="0" smtClean="0">
                <a:solidFill>
                  <a:schemeClr val="tx1"/>
                </a:solidFill>
              </a:rPr>
              <a:t>.</a:t>
            </a:r>
            <a:r>
              <a:rPr lang="es-GT" sz="4200" dirty="0">
                <a:solidFill>
                  <a:schemeClr val="tx1"/>
                </a:solidFill>
              </a:rPr>
              <a:t/>
            </a:r>
            <a:br>
              <a:rPr lang="es-GT" sz="4200" dirty="0">
                <a:solidFill>
                  <a:schemeClr val="tx1"/>
                </a:solidFill>
              </a:rPr>
            </a:br>
            <a:r>
              <a:rPr lang="es-GT" sz="4200" dirty="0">
                <a:solidFill>
                  <a:schemeClr val="tx1"/>
                </a:solidFill>
              </a:rPr>
              <a:t/>
            </a:r>
            <a:br>
              <a:rPr lang="es-GT" sz="4200" dirty="0">
                <a:solidFill>
                  <a:schemeClr val="tx1"/>
                </a:solidFill>
              </a:rPr>
            </a:br>
            <a:r>
              <a:rPr lang="es-GT" sz="4200" dirty="0">
                <a:solidFill>
                  <a:schemeClr val="tx1"/>
                </a:solidFill>
              </a:rPr>
              <a:t>Se trata de realizar ensayos no destructivos, como pueden ser </a:t>
            </a:r>
            <a:r>
              <a:rPr lang="es-GT" sz="4200" dirty="0" smtClean="0">
                <a:solidFill>
                  <a:schemeClr val="tx1"/>
                </a:solidFill>
              </a:rPr>
              <a:t>que </a:t>
            </a:r>
            <a:r>
              <a:rPr lang="es-GT" sz="4200" dirty="0">
                <a:solidFill>
                  <a:schemeClr val="tx1"/>
                </a:solidFill>
              </a:rPr>
              <a:t>ocurra el fallo: cambiar o reparar la maquina en una parada cercana, detectar cambios anormales en las condiciones </a:t>
            </a:r>
            <a:r>
              <a:rPr lang="es-GT" sz="4200" dirty="0" smtClean="0">
                <a:solidFill>
                  <a:schemeClr val="tx1"/>
                </a:solidFill>
              </a:rPr>
              <a:t>del</a:t>
            </a:r>
            <a:r>
              <a:rPr lang="es-GT" dirty="0"/>
              <a:t/>
            </a:r>
            <a:br>
              <a:rPr lang="es-GT" dirty="0"/>
            </a:br>
            <a:endParaRPr lang="es-GT" dirty="0"/>
          </a:p>
        </p:txBody>
      </p:sp>
      <p:pic>
        <p:nvPicPr>
          <p:cNvPr id="5122" name="Picture 2" descr="Resultado de imagen para mantenimiento predictivo de una computad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232" y="2454086"/>
            <a:ext cx="36004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8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3113" y="411278"/>
            <a:ext cx="8537279" cy="1355529"/>
          </a:xfrm>
        </p:spPr>
        <p:txBody>
          <a:bodyPr/>
          <a:lstStyle/>
          <a:p>
            <a:r>
              <a:rPr lang="es-GT" dirty="0" smtClean="0"/>
              <a:t>     </a:t>
            </a:r>
            <a:r>
              <a:rPr lang="es-GT" dirty="0" smtClean="0">
                <a:solidFill>
                  <a:schemeClr val="accent6"/>
                </a:solidFill>
              </a:rPr>
              <a:t>Mantenimiento preventivo  </a:t>
            </a:r>
            <a:endParaRPr lang="es-GT" dirty="0">
              <a:solidFill>
                <a:schemeClr val="accent6"/>
              </a:solidFill>
            </a:endParaRPr>
          </a:p>
        </p:txBody>
      </p:sp>
      <p:sp>
        <p:nvSpPr>
          <p:cNvPr id="3" name="Marcador de contenido 2"/>
          <p:cNvSpPr>
            <a:spLocks noGrp="1"/>
          </p:cNvSpPr>
          <p:nvPr>
            <p:ph idx="1"/>
          </p:nvPr>
        </p:nvSpPr>
        <p:spPr>
          <a:xfrm>
            <a:off x="575724" y="1766807"/>
            <a:ext cx="7421402" cy="4819973"/>
          </a:xfrm>
        </p:spPr>
        <p:txBody>
          <a:bodyPr>
            <a:normAutofit fontScale="92500" lnSpcReduction="10000"/>
          </a:bodyPr>
          <a:lstStyle/>
          <a:p>
            <a:r>
              <a:rPr lang="es-GT" dirty="0">
                <a:solidFill>
                  <a:schemeClr val="tx1"/>
                </a:solidFill>
              </a:rPr>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r>
              <a:rPr lang="es-GT" dirty="0">
                <a:solidFill>
                  <a:schemeClr val="tx1"/>
                </a:solidFill>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a:p>
        </p:txBody>
      </p:sp>
      <p:pic>
        <p:nvPicPr>
          <p:cNvPr id="6146" name="Picture 2" descr="Resultado de imagen para mantenimiento preven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514" y="2824566"/>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88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93080" y="318288"/>
            <a:ext cx="8534400" cy="1507067"/>
          </a:xfrm>
        </p:spPr>
        <p:txBody>
          <a:bodyPr/>
          <a:lstStyle/>
          <a:p>
            <a:r>
              <a:rPr lang="es-GT" dirty="0" smtClean="0">
                <a:solidFill>
                  <a:schemeClr val="accent6"/>
                </a:solidFill>
              </a:rPr>
              <a:t>      Mantenimiento correctivo </a:t>
            </a:r>
            <a:endParaRPr lang="es-GT" dirty="0">
              <a:solidFill>
                <a:schemeClr val="accent6"/>
              </a:solidFill>
            </a:endParaRPr>
          </a:p>
        </p:txBody>
      </p:sp>
      <p:sp>
        <p:nvSpPr>
          <p:cNvPr id="3" name="Marcador de contenido 2"/>
          <p:cNvSpPr>
            <a:spLocks noGrp="1"/>
          </p:cNvSpPr>
          <p:nvPr>
            <p:ph idx="1"/>
          </p:nvPr>
        </p:nvSpPr>
        <p:spPr>
          <a:xfrm>
            <a:off x="343250" y="1394848"/>
            <a:ext cx="7576384" cy="5005952"/>
          </a:xfrm>
        </p:spPr>
        <p:txBody>
          <a:bodyPr/>
          <a:lstStyle/>
          <a:p>
            <a:r>
              <a:rPr lang="es-GT" dirty="0">
                <a:solidFill>
                  <a:schemeClr val="tx1"/>
                </a:solidFill>
              </a:rPr>
              <a:t>Se denomina mantenimiento correctivo,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endParaRPr lang="es-GT" dirty="0">
              <a:solidFill>
                <a:schemeClr val="tx1"/>
              </a:solidFill>
            </a:endParaRPr>
          </a:p>
        </p:txBody>
      </p:sp>
      <p:pic>
        <p:nvPicPr>
          <p:cNvPr id="7170" name="Picture 2" descr="Resultado de imagen para mantenimiento corre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634" y="1825355"/>
            <a:ext cx="38100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68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5140" y="411278"/>
            <a:ext cx="8534400" cy="1507067"/>
          </a:xfrm>
        </p:spPr>
        <p:txBody>
          <a:bodyPr/>
          <a:lstStyle/>
          <a:p>
            <a:r>
              <a:rPr lang="es-GT" dirty="0" smtClean="0"/>
              <a:t>                    </a:t>
            </a:r>
            <a:r>
              <a:rPr lang="es-GT" dirty="0" smtClean="0">
                <a:solidFill>
                  <a:schemeClr val="accent6"/>
                </a:solidFill>
              </a:rPr>
              <a:t>Conclusión</a:t>
            </a:r>
            <a:endParaRPr lang="es-GT" dirty="0">
              <a:solidFill>
                <a:schemeClr val="accent6"/>
              </a:solidFill>
            </a:endParaRPr>
          </a:p>
        </p:txBody>
      </p:sp>
      <p:sp>
        <p:nvSpPr>
          <p:cNvPr id="3" name="Marcador de contenido 2"/>
          <p:cNvSpPr>
            <a:spLocks noGrp="1"/>
          </p:cNvSpPr>
          <p:nvPr>
            <p:ph idx="1"/>
          </p:nvPr>
        </p:nvSpPr>
        <p:spPr>
          <a:xfrm>
            <a:off x="1335139" y="1918346"/>
            <a:ext cx="8769755" cy="4180526"/>
          </a:xfrm>
        </p:spPr>
        <p:txBody>
          <a:bodyPr>
            <a:normAutofit/>
          </a:bodyPr>
          <a:lstStyle/>
          <a:p>
            <a:r>
              <a:rPr lang="es-GT" sz="2800" dirty="0" smtClean="0">
                <a:solidFill>
                  <a:schemeClr val="tx1"/>
                </a:solidFill>
              </a:rPr>
              <a:t>El fin del trabajo fue que hay muchas cosas en especial la computación nos ayuda a poder ser unos mejores bachilleres y la programación nos ayuda con barios códigos confusos y nos ayuda a sobrepasar las expectativas de cada uno de nosotros…</a:t>
            </a:r>
            <a:endParaRPr lang="es-GT" sz="2800" dirty="0">
              <a:solidFill>
                <a:schemeClr val="tx1"/>
              </a:solidFill>
            </a:endParaRPr>
          </a:p>
        </p:txBody>
      </p:sp>
    </p:spTree>
    <p:extLst>
      <p:ext uri="{BB962C8B-B14F-4D97-AF65-F5344CB8AC3E}">
        <p14:creationId xmlns:p14="http://schemas.microsoft.com/office/powerpoint/2010/main" val="298623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8646" y="550761"/>
            <a:ext cx="9327693" cy="6113509"/>
          </a:xfrm>
        </p:spPr>
        <p:txBody>
          <a:bodyPr/>
          <a:lstStyle/>
          <a:p>
            <a:pPr algn="ctr"/>
            <a:r>
              <a:rPr lang="es-GT" dirty="0" smtClean="0">
                <a:solidFill>
                  <a:srgbClr val="FF0000"/>
                </a:solidFill>
              </a:rPr>
              <a:t>Bachillerato en computación con orientación científica.</a:t>
            </a:r>
            <a:r>
              <a:rPr lang="es-GT" dirty="0" smtClean="0"/>
              <a:t/>
            </a:r>
            <a:br>
              <a:rPr lang="es-GT" dirty="0" smtClean="0"/>
            </a:br>
            <a:r>
              <a:rPr lang="es-GT" dirty="0"/>
              <a:t/>
            </a:r>
            <a:br>
              <a:rPr lang="es-GT" dirty="0"/>
            </a:br>
            <a:r>
              <a:rPr lang="es-GT" dirty="0" smtClean="0"/>
              <a:t/>
            </a:r>
            <a:br>
              <a:rPr lang="es-GT" dirty="0" smtClean="0"/>
            </a:br>
            <a:r>
              <a:rPr lang="es-GT" sz="2000" dirty="0" smtClean="0"/>
              <a:t>KEVIN ALEXANDER SAZO LORENZO </a:t>
            </a:r>
            <a:endParaRPr lang="es-GT" sz="2000" dirty="0"/>
          </a:p>
        </p:txBody>
      </p:sp>
    </p:spTree>
    <p:extLst>
      <p:ext uri="{BB962C8B-B14F-4D97-AF65-F5344CB8AC3E}">
        <p14:creationId xmlns:p14="http://schemas.microsoft.com/office/powerpoint/2010/main" val="3935664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4211" y="608309"/>
            <a:ext cx="10939517" cy="1297984"/>
          </a:xfrm>
        </p:spPr>
        <p:txBody>
          <a:bodyPr>
            <a:normAutofit/>
          </a:bodyPr>
          <a:lstStyle/>
          <a:p>
            <a:pPr algn="ctr"/>
            <a:r>
              <a:rPr lang="es-GT" sz="7200" b="1" dirty="0" smtClean="0"/>
              <a:t>Datos personales </a:t>
            </a:r>
            <a:endParaRPr lang="es-GT" sz="7200" b="1" dirty="0"/>
          </a:p>
        </p:txBody>
      </p:sp>
      <p:sp>
        <p:nvSpPr>
          <p:cNvPr id="3" name="Subtítulo 2"/>
          <p:cNvSpPr>
            <a:spLocks noGrp="1"/>
          </p:cNvSpPr>
          <p:nvPr>
            <p:ph type="subTitle" idx="1"/>
          </p:nvPr>
        </p:nvSpPr>
        <p:spPr>
          <a:xfrm>
            <a:off x="684211" y="1906293"/>
            <a:ext cx="10660548" cy="4618493"/>
          </a:xfrm>
        </p:spPr>
        <p:txBody>
          <a:bodyPr/>
          <a:lstStyle/>
          <a:p>
            <a:r>
              <a:rPr lang="es-GT" dirty="0" smtClean="0">
                <a:solidFill>
                  <a:srgbClr val="FF0000"/>
                </a:solidFill>
              </a:rPr>
              <a:t>NOMBRE DEL ESTABLECIMIENTO</a:t>
            </a:r>
            <a:r>
              <a:rPr lang="es-GT" dirty="0" smtClean="0">
                <a:solidFill>
                  <a:schemeClr val="tx1"/>
                </a:solidFill>
              </a:rPr>
              <a:t>:  LICEO COMPU-MARKET</a:t>
            </a:r>
          </a:p>
          <a:p>
            <a:r>
              <a:rPr lang="es-GT" dirty="0" smtClean="0">
                <a:solidFill>
                  <a:schemeClr val="tx1"/>
                </a:solidFill>
              </a:rPr>
              <a:t> </a:t>
            </a:r>
          </a:p>
          <a:p>
            <a:r>
              <a:rPr lang="es-GT" dirty="0" smtClean="0">
                <a:solidFill>
                  <a:srgbClr val="FF0000"/>
                </a:solidFill>
              </a:rPr>
              <a:t>CARRERA: </a:t>
            </a:r>
            <a:r>
              <a:rPr lang="es-GT" dirty="0" smtClean="0">
                <a:solidFill>
                  <a:schemeClr val="tx1"/>
                </a:solidFill>
              </a:rPr>
              <a:t>BACHILLERATO EN COMPUTACION CON ORIENTACION CIENTIFICA </a:t>
            </a:r>
          </a:p>
          <a:p>
            <a:endParaRPr lang="es-GT" dirty="0" smtClean="0">
              <a:solidFill>
                <a:schemeClr val="tx1"/>
              </a:solidFill>
            </a:endParaRPr>
          </a:p>
          <a:p>
            <a:r>
              <a:rPr lang="es-GT" dirty="0" smtClean="0">
                <a:solidFill>
                  <a:srgbClr val="FF0000"/>
                </a:solidFill>
              </a:rPr>
              <a:t>GRADO:  5TO BACO</a:t>
            </a:r>
          </a:p>
          <a:p>
            <a:endParaRPr lang="es-GT" dirty="0" smtClean="0">
              <a:solidFill>
                <a:schemeClr val="tx1"/>
              </a:solidFill>
            </a:endParaRPr>
          </a:p>
          <a:p>
            <a:r>
              <a:rPr lang="es-GT" dirty="0" smtClean="0">
                <a:solidFill>
                  <a:srgbClr val="FF0000"/>
                </a:solidFill>
              </a:rPr>
              <a:t>SECCION: </a:t>
            </a:r>
            <a:r>
              <a:rPr lang="es-GT" dirty="0" smtClean="0">
                <a:solidFill>
                  <a:schemeClr val="tx1"/>
                </a:solidFill>
              </a:rPr>
              <a:t> “A”</a:t>
            </a:r>
          </a:p>
          <a:p>
            <a:endParaRPr lang="es-GT" dirty="0">
              <a:solidFill>
                <a:schemeClr val="tx1"/>
              </a:solidFill>
            </a:endParaRPr>
          </a:p>
          <a:p>
            <a:r>
              <a:rPr lang="es-GT" dirty="0" smtClean="0">
                <a:solidFill>
                  <a:srgbClr val="FF0000"/>
                </a:solidFill>
              </a:rPr>
              <a:t>NOMBRE: </a:t>
            </a:r>
            <a:r>
              <a:rPr lang="es-GT" dirty="0" smtClean="0">
                <a:solidFill>
                  <a:schemeClr val="tx1"/>
                </a:solidFill>
              </a:rPr>
              <a:t>KEVIN ALEXANDER SAZO LORENZO </a:t>
            </a:r>
          </a:p>
          <a:p>
            <a:endParaRPr lang="es-GT" dirty="0">
              <a:solidFill>
                <a:schemeClr val="tx1"/>
              </a:solidFill>
            </a:endParaRPr>
          </a:p>
          <a:p>
            <a:endParaRPr lang="es-GT" dirty="0">
              <a:solidFill>
                <a:schemeClr val="tx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923" y="3620146"/>
            <a:ext cx="2309247" cy="2309247"/>
          </a:xfrm>
          <a:prstGeom prst="rect">
            <a:avLst/>
          </a:prstGeom>
        </p:spPr>
      </p:pic>
    </p:spTree>
    <p:extLst>
      <p:ext uri="{BB962C8B-B14F-4D97-AF65-F5344CB8AC3E}">
        <p14:creationId xmlns:p14="http://schemas.microsoft.com/office/powerpoint/2010/main" val="3713764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98612" y="876227"/>
            <a:ext cx="8534400" cy="1262539"/>
          </a:xfrm>
        </p:spPr>
        <p:txBody>
          <a:bodyPr/>
          <a:lstStyle/>
          <a:p>
            <a:pPr algn="ctr"/>
            <a:r>
              <a:rPr lang="es-GT" dirty="0" smtClean="0">
                <a:solidFill>
                  <a:srgbClr val="FF0000"/>
                </a:solidFill>
              </a:rPr>
              <a:t>Introducción:</a:t>
            </a:r>
            <a:endParaRPr lang="es-GT" dirty="0">
              <a:solidFill>
                <a:srgbClr val="FF0000"/>
              </a:solidFill>
            </a:endParaRPr>
          </a:p>
        </p:txBody>
      </p:sp>
      <p:sp>
        <p:nvSpPr>
          <p:cNvPr id="3" name="Marcador de contenido 2"/>
          <p:cNvSpPr>
            <a:spLocks noGrp="1"/>
          </p:cNvSpPr>
          <p:nvPr>
            <p:ph idx="1"/>
          </p:nvPr>
        </p:nvSpPr>
        <p:spPr>
          <a:xfrm>
            <a:off x="1598612" y="2138766"/>
            <a:ext cx="8534400" cy="4084091"/>
          </a:xfrm>
        </p:spPr>
        <p:txBody>
          <a:bodyPr>
            <a:normAutofit/>
          </a:bodyPr>
          <a:lstStyle/>
          <a:p>
            <a:r>
              <a:rPr lang="es-GT" sz="2800" dirty="0" smtClean="0">
                <a:solidFill>
                  <a:schemeClr val="tx1"/>
                </a:solidFill>
              </a:rPr>
              <a:t>ESTE TRABAJO LO REALIZO CON EL FIN DE LLEGAR A SUPERARME YA QUE ESTE TRABAJO ME SIRVE PARA PODER SABER QUE PACACIDAD TENGO EN LAS CLASES DE COMPUTACION Y PROGRAMACION…</a:t>
            </a:r>
            <a:endParaRPr lang="es-GT" sz="2800" dirty="0">
              <a:solidFill>
                <a:schemeClr val="tx1"/>
              </a:solidFill>
            </a:endParaRPr>
          </a:p>
        </p:txBody>
      </p:sp>
    </p:spTree>
    <p:extLst>
      <p:ext uri="{BB962C8B-B14F-4D97-AF65-F5344CB8AC3E}">
        <p14:creationId xmlns:p14="http://schemas.microsoft.com/office/powerpoint/2010/main" val="54240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47254" y="488769"/>
            <a:ext cx="8291000" cy="1507067"/>
          </a:xfrm>
        </p:spPr>
        <p:txBody>
          <a:bodyPr/>
          <a:lstStyle/>
          <a:p>
            <a:r>
              <a:rPr lang="es-GT" dirty="0" smtClean="0">
                <a:solidFill>
                  <a:schemeClr val="accent6"/>
                </a:solidFill>
              </a:rPr>
              <a:t>HISTORIA DE LA COMPUTADORA </a:t>
            </a:r>
            <a:endParaRPr lang="es-GT" dirty="0">
              <a:solidFill>
                <a:schemeClr val="accent6"/>
              </a:solidFill>
            </a:endParaRPr>
          </a:p>
        </p:txBody>
      </p:sp>
      <p:sp>
        <p:nvSpPr>
          <p:cNvPr id="3" name="Marcador de contenido 2"/>
          <p:cNvSpPr>
            <a:spLocks noGrp="1"/>
          </p:cNvSpPr>
          <p:nvPr>
            <p:ph idx="1"/>
          </p:nvPr>
        </p:nvSpPr>
        <p:spPr>
          <a:xfrm>
            <a:off x="232474" y="1995836"/>
            <a:ext cx="8043621" cy="4459495"/>
          </a:xfrm>
        </p:spPr>
        <p:txBody>
          <a:bodyPr>
            <a:normAutofit/>
          </a:bodyPr>
          <a:lstStyle/>
          <a:p>
            <a:r>
              <a:rPr lang="es-GT" dirty="0">
                <a:solidFill>
                  <a:schemeClr val="tx1"/>
                </a:solidFill>
              </a:rPr>
              <a:t>La primera máquina de calcular mecánica, un precursor del ordenador digital, fue inventada en 1642 por el matemático francés Blaise Pascal.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r>
              <a:rPr lang="es-GT" dirty="0"/>
              <a:t/>
            </a:r>
            <a:br>
              <a:rPr lang="es-GT" dirty="0"/>
            </a:br>
            <a:r>
              <a:rPr lang="es-GT" dirty="0"/>
              <a:t/>
            </a:r>
            <a:br>
              <a:rPr lang="es-GT" dirty="0"/>
            </a:br>
            <a:endParaRPr lang="es-GT" dirty="0"/>
          </a:p>
        </p:txBody>
      </p:sp>
      <p:pic>
        <p:nvPicPr>
          <p:cNvPr id="1026" name="Picture 2" descr="Resultado de imagen para imagenes de una computador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3847" y="2637904"/>
            <a:ext cx="3316342" cy="311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728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2155" y="349284"/>
            <a:ext cx="8103327" cy="1507067"/>
          </a:xfrm>
        </p:spPr>
        <p:txBody>
          <a:bodyPr/>
          <a:lstStyle/>
          <a:p>
            <a:r>
              <a:rPr lang="es-GT" dirty="0" smtClean="0">
                <a:solidFill>
                  <a:schemeClr val="accent6"/>
                </a:solidFill>
              </a:rPr>
              <a:t>Historia de la programación </a:t>
            </a:r>
            <a:endParaRPr lang="es-GT" dirty="0">
              <a:solidFill>
                <a:schemeClr val="accent6"/>
              </a:solidFill>
            </a:endParaRPr>
          </a:p>
        </p:txBody>
      </p:sp>
      <p:sp>
        <p:nvSpPr>
          <p:cNvPr id="3" name="Marcador de contenido 2"/>
          <p:cNvSpPr>
            <a:spLocks noGrp="1"/>
          </p:cNvSpPr>
          <p:nvPr>
            <p:ph idx="1"/>
          </p:nvPr>
        </p:nvSpPr>
        <p:spPr>
          <a:xfrm>
            <a:off x="945398" y="1735810"/>
            <a:ext cx="5811864" cy="4664990"/>
          </a:xfrm>
        </p:spPr>
        <p:txBody>
          <a:bodyPr>
            <a:normAutofit/>
          </a:bodyPr>
          <a:lstStyle/>
          <a:p>
            <a:r>
              <a:rPr lang="es-GT" dirty="0">
                <a:solidFill>
                  <a:schemeClr val="tx1"/>
                </a:solidFill>
              </a:rPr>
              <a:t>La programación informática o programación algorítmica, acortada como programación, es el proceso de diseñar, codificar, depurar y mantener el código fuente de programas de computadora. El código fuente es escrito en un lenguaje de programación. El propósito de la programación es crear programas que exhiban un comportamiento deseado. El proceso de escribir código requiere frecuentemente conocimientos en varias áreas distintas, además del dominio del lenguaje a utilizar, algoritmos especializados y lógica formal. </a:t>
            </a:r>
            <a:endParaRPr lang="es-GT" dirty="0">
              <a:solidFill>
                <a:schemeClr val="tx1"/>
              </a:solidFill>
            </a:endParaRPr>
          </a:p>
        </p:txBody>
      </p:sp>
      <p:pic>
        <p:nvPicPr>
          <p:cNvPr id="2050" name="Picture 2" descr="Resultado de imagen para imagenes de la programac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4089" y="2332046"/>
            <a:ext cx="4371118" cy="327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773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8097" y="302789"/>
            <a:ext cx="8534400" cy="1507067"/>
          </a:xfrm>
        </p:spPr>
        <p:txBody>
          <a:bodyPr/>
          <a:lstStyle/>
          <a:p>
            <a:r>
              <a:rPr lang="es-GT" dirty="0" smtClean="0"/>
              <a:t>     </a:t>
            </a:r>
            <a:r>
              <a:rPr lang="es-GT" dirty="0" smtClean="0">
                <a:solidFill>
                  <a:schemeClr val="accent6"/>
                </a:solidFill>
              </a:rPr>
              <a:t>Mantenimiento preventivo </a:t>
            </a:r>
            <a:endParaRPr lang="es-GT" dirty="0">
              <a:solidFill>
                <a:schemeClr val="accent6"/>
              </a:solidFill>
            </a:endParaRPr>
          </a:p>
        </p:txBody>
      </p:sp>
      <p:sp>
        <p:nvSpPr>
          <p:cNvPr id="3" name="Marcador de contenido 2"/>
          <p:cNvSpPr>
            <a:spLocks noGrp="1"/>
          </p:cNvSpPr>
          <p:nvPr>
            <p:ph idx="1"/>
          </p:nvPr>
        </p:nvSpPr>
        <p:spPr>
          <a:xfrm>
            <a:off x="684212" y="1972159"/>
            <a:ext cx="5639096" cy="4165169"/>
          </a:xfrm>
        </p:spPr>
        <p:txBody>
          <a:bodyPr>
            <a:normAutofit/>
          </a:bodyPr>
          <a:lstStyle/>
          <a:p>
            <a:r>
              <a:rPr lang="es-GT" dirty="0">
                <a:solidFill>
                  <a:schemeClr val="tx1"/>
                </a:solidFill>
              </a:rPr>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endParaRPr lang="es-GT" dirty="0">
              <a:solidFill>
                <a:schemeClr val="tx1"/>
              </a:solidFill>
            </a:endParaRPr>
          </a:p>
        </p:txBody>
      </p:sp>
      <p:pic>
        <p:nvPicPr>
          <p:cNvPr id="3076" name="Picture 4" descr="Resultado de imagen para mantenimiento preven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372" y="2309889"/>
            <a:ext cx="5237835" cy="348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5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885896350"/>
              </p:ext>
            </p:extLst>
          </p:nvPr>
        </p:nvGraphicFramePr>
        <p:xfrm>
          <a:off x="684213" y="685800"/>
          <a:ext cx="9947624" cy="5637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4030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2888" y="263470"/>
            <a:ext cx="9838544" cy="1507067"/>
          </a:xfrm>
        </p:spPr>
        <p:txBody>
          <a:bodyPr/>
          <a:lstStyle/>
          <a:p>
            <a:r>
              <a:rPr lang="es-GT" dirty="0" smtClean="0">
                <a:solidFill>
                  <a:schemeClr val="accent6"/>
                </a:solidFill>
              </a:rPr>
              <a:t>Primer generación de computadoras </a:t>
            </a:r>
            <a:endParaRPr lang="es-GT" dirty="0">
              <a:solidFill>
                <a:schemeClr val="accent6"/>
              </a:solidFill>
            </a:endParaRPr>
          </a:p>
        </p:txBody>
      </p:sp>
      <p:sp>
        <p:nvSpPr>
          <p:cNvPr id="3" name="Marcador de contenido 2"/>
          <p:cNvSpPr>
            <a:spLocks noGrp="1"/>
          </p:cNvSpPr>
          <p:nvPr>
            <p:ph idx="1"/>
          </p:nvPr>
        </p:nvSpPr>
        <p:spPr>
          <a:xfrm>
            <a:off x="495945" y="1987657"/>
            <a:ext cx="6338807" cy="3901699"/>
          </a:xfrm>
        </p:spPr>
        <p:txBody>
          <a:bodyPr>
            <a:normAutofit lnSpcReduction="10000"/>
          </a:bodyPr>
          <a:lstStyle/>
          <a:p>
            <a:r>
              <a:rPr lang="es-GT" dirty="0">
                <a:solidFill>
                  <a:schemeClr val="tx1"/>
                </a:solidFill>
              </a:rPr>
              <a:t>La primera generación de computadoras abarca desde el año 1940 hasta el año 1952, época de dinosaurios electrónicos era a base de bulbos o tubos de vacío, y la comunicación era en términos de nivel más bajo que puede existir, que se conoce como lenguaje de máquina.</a:t>
            </a:r>
          </a:p>
          <a:p>
            <a:r>
              <a:rPr lang="es-GT" dirty="0">
                <a:solidFill>
                  <a:schemeClr val="tx1"/>
                </a:solidFill>
              </a:rPr>
              <a:t>Características:</a:t>
            </a:r>
          </a:p>
          <a:p>
            <a:r>
              <a:rPr lang="es-GT" dirty="0">
                <a:solidFill>
                  <a:schemeClr val="tx1"/>
                </a:solidFill>
              </a:rPr>
              <a:t>Estaban construidas con electrónica de válvulas.</a:t>
            </a:r>
          </a:p>
          <a:p>
            <a:r>
              <a:rPr lang="es-GT" dirty="0">
                <a:solidFill>
                  <a:schemeClr val="tx1"/>
                </a:solidFill>
              </a:rPr>
              <a:t>Se programaban en lenguaje de la máquina.</a:t>
            </a:r>
          </a:p>
          <a:p>
            <a:endParaRPr lang="es-GT" dirty="0"/>
          </a:p>
        </p:txBody>
      </p:sp>
      <p:pic>
        <p:nvPicPr>
          <p:cNvPr id="4098" name="Picture 2" descr="Resultado de imagen para primer generacion de computado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368" y="1770537"/>
            <a:ext cx="5491759" cy="411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220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77</TotalTime>
  <Words>273</Words>
  <Application>Microsoft Office PowerPoint</Application>
  <PresentationFormat>Panorámica</PresentationFormat>
  <Paragraphs>57</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Sector</vt:lpstr>
      <vt:lpstr>Caratula:</vt:lpstr>
      <vt:lpstr>Bachillerato en computación con orientación científica.   KEVIN ALEXANDER SAZO LORENZO </vt:lpstr>
      <vt:lpstr>Datos personales </vt:lpstr>
      <vt:lpstr>Introducción:</vt:lpstr>
      <vt:lpstr>HISTORIA DE LA COMPUTADORA </vt:lpstr>
      <vt:lpstr>Historia de la programación </vt:lpstr>
      <vt:lpstr>     Mantenimiento preventivo </vt:lpstr>
      <vt:lpstr>Presentación de PowerPoint</vt:lpstr>
      <vt:lpstr>Primer generación de computadoras </vt:lpstr>
      <vt:lpstr>GENERACION DE COMPUTADORAS </vt:lpstr>
      <vt:lpstr>          TIPOS DE MANTENIMIENTO </vt:lpstr>
      <vt:lpstr>         MANTENIMIENTO PREDICTIVO  </vt:lpstr>
      <vt:lpstr>     Mantenimiento preventivo  </vt:lpstr>
      <vt:lpstr>      Mantenimiento correctivo </vt:lpstr>
      <vt:lpstr>                    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Datos personales</dc:title>
  <dc:creator>estudiante de Liceo Compu-market</dc:creator>
  <cp:lastModifiedBy>estudiante de Liceo Compu-market</cp:lastModifiedBy>
  <cp:revision>9</cp:revision>
  <dcterms:created xsi:type="dcterms:W3CDTF">2017-04-19T18:47:20Z</dcterms:created>
  <dcterms:modified xsi:type="dcterms:W3CDTF">2017-04-19T20:04:50Z</dcterms:modified>
</cp:coreProperties>
</file>