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/>
    <p:restoredTop sz="94694"/>
  </p:normalViewPr>
  <p:slideViewPr>
    <p:cSldViewPr snapToGrid="0">
      <p:cViewPr varScale="1">
        <p:scale>
          <a:sx n="121" d="100"/>
          <a:sy n="121" d="100"/>
        </p:scale>
        <p:origin x="83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6E5E8-F391-C04C-A56F-F120BAFA101F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F2AC2-EE65-6046-84D1-C45005A1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9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F2AC2-EE65-6046-84D1-C45005A1DD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7826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2798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Sampath</a:t>
            </a:r>
            <a:endParaRPr dirty="0"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1987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Harsha</a:t>
            </a:r>
            <a:endParaRPr dirty="0"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Harsha</a:t>
            </a:r>
            <a:endParaRPr dirty="0"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882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Nikitha</a:t>
            </a:r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3773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Nikitha</a:t>
            </a:r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333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Rajesh</a:t>
            </a:r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0412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Kevin</a:t>
            </a:r>
            <a:endParaRPr dirty="0"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9603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401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4DA3-14DB-3F3E-1F81-E4DD5B926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7802F-1AAC-2261-239E-EAB21A8A3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4BDB5-DF80-9CBB-C398-A8C40B51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A4CC-57A5-7341-AD51-FC661E953D6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62B7E-6328-0598-41F2-4AC2F3BF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DACCF-0499-8A71-7413-6CE4A130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436-F13E-0346-AFC3-73FD7EFA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2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730F-266F-1194-991F-5251C9D4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8B405-A7B4-C810-E35F-A5F6513BE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049D-6431-58E1-7C8B-EABC73D6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A4CC-57A5-7341-AD51-FC661E953D6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86047-136A-A9E3-A6CA-3CE566B7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02F47-6918-4642-3045-E8BFDA70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436-F13E-0346-AFC3-73FD7EFA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0ABCCF-A2C4-A3C6-ED67-3D29DC01C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9B446-9697-98D5-3EC2-9F6498C69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4BE7B-F435-4EB4-5132-F6829E0A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A4CC-57A5-7341-AD51-FC661E953D6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968AF-C8F5-07AF-1E6B-4D255B29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12603-A0F0-17FC-9E54-5E009270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436-F13E-0346-AFC3-73FD7EFA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4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2B77-778F-139E-1068-A7FF279F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5E42E-5894-7C7B-C23F-5CC00124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07F20-E37D-E226-1C6A-AE0E6C642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A4CC-57A5-7341-AD51-FC661E953D6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A61CA-C5E5-D740-E92C-3101EBE4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656E4-069E-8A0A-BEFF-9768CD47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436-F13E-0346-AFC3-73FD7EFA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2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C6E7-62AD-A722-3C98-40FD9B68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7463F-893B-3C39-6C3B-142E8EA47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4BBEE-CEA4-CC5B-6084-98E3DFCD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A4CC-57A5-7341-AD51-FC661E953D6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742DF-BE0E-BCCF-B891-7696715E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1DE04-66A4-1D61-BD8B-1FEE0794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436-F13E-0346-AFC3-73FD7EFA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3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C072-2AE9-377A-711C-633BDD7D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24AD5-7D61-B244-2AE0-CEBC2455D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59092-7562-DB9D-C967-AFDC5AC72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9DF5D-9202-6CB2-994E-94EA6FCD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A4CC-57A5-7341-AD51-FC661E953D6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57370-7C87-BC95-26F6-BF81FAF5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7D16A-AEBB-CD87-081B-7B120630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436-F13E-0346-AFC3-73FD7EFA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4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054D-6EC0-E86D-B5E3-8FF08969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F274-A737-FC00-5655-B705816E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34995-94D2-410B-6444-B47D47D18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A26AE-5A58-12B4-9CEE-A89E36958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4B646-6C8D-67FB-4E22-B92C5F56C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DE1F6-0267-FECF-3BBC-D859ED7C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A4CC-57A5-7341-AD51-FC661E953D6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F29C9-2514-456B-2E62-F5B42EE4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F147F-1E06-83E9-2A84-737D0B74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436-F13E-0346-AFC3-73FD7EFA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0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6194-F300-32B0-DB7F-357BBB4F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A3DC4-C740-F24A-8EBB-A0A7E200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A4CC-57A5-7341-AD51-FC661E953D6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EC713-AD6B-1129-8C7E-8AB19666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CFBEF-DE2E-EC22-567A-FD01A71D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436-F13E-0346-AFC3-73FD7EFA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77929-A76F-A12C-EF27-B7294E16D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A4CC-57A5-7341-AD51-FC661E953D6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5265B-662E-47CF-C1A2-A9403567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53906-35D2-B64C-E218-16724B32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436-F13E-0346-AFC3-73FD7EFA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8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E9EE-36C5-DFD4-1E39-68B760F9B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FB4D-E64C-525A-4D05-7D0B40E61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12DAC-33B3-6854-D8CF-7410BA995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EBAEE-62D3-F3EB-9343-FD1FFC82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A4CC-57A5-7341-AD51-FC661E953D6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5AAC7-E6FB-2867-A170-540678B2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BC635-53D3-5CF7-01CF-012ECAC5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436-F13E-0346-AFC3-73FD7EFA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0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A74B-D890-C5C5-1340-78CDB29B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3FE75-0737-7D9E-FA0F-8CE8B308D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16765-E94E-4C73-C3B7-4D3689386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BA214-5912-5AFE-7C02-F9F9A012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A4CC-57A5-7341-AD51-FC661E953D6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02451-7D5E-E98B-EA53-CA05216E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F527C-F894-736B-3274-D4BE11C8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436-F13E-0346-AFC3-73FD7EFA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4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96944-35C4-8089-EE0E-F619A160A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852D6-0689-6F1F-4900-12FB50556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EA3F2-DDE4-CDCA-6579-310EF824A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3A4CC-57A5-7341-AD51-FC661E953D6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73A54-0B93-BF95-DE48-F46D23926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9B9B0-AD09-AA36-7FE1-03927B16F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F7436-F13E-0346-AFC3-73FD7EFA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0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ADE6-8EE6-C0AF-9BAC-4102246B3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3"/>
            <a:ext cx="9814560" cy="230663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best laptops in terms of implicit and qualitative factors (such as </a:t>
            </a:r>
            <a:r>
              <a:rPr lang="en-US" sz="36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6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sound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</a:t>
            </a:r>
            <a:r>
              <a:rPr lang="en-US" sz="36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screen-resolution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etc.) based on Amazon product reviews.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08CDC-E14D-45D9-C527-55665C963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3318"/>
            <a:ext cx="9144000" cy="636434"/>
          </a:xfrm>
        </p:spPr>
        <p:txBody>
          <a:bodyPr/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 Modern Recommender System using Aspect Based Sentiment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DFC06-DC13-F32E-EED3-C4284CDA80D4}"/>
              </a:ext>
            </a:extLst>
          </p:cNvPr>
          <p:cNvSpPr txBox="1"/>
          <p:nvPr/>
        </p:nvSpPr>
        <p:spPr>
          <a:xfrm>
            <a:off x="4813737" y="4319752"/>
            <a:ext cx="25645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By: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Kevin Joseph Scaria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9542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Recommender System – Weighted Confidence</a:t>
            </a:r>
            <a:endParaRPr dirty="0"/>
          </a:p>
        </p:txBody>
      </p:sp>
      <p:sp>
        <p:nvSpPr>
          <p:cNvPr id="3" name="Google Shape;97;p3">
            <a:extLst>
              <a:ext uri="{FF2B5EF4-FFF2-40B4-BE49-F238E27FC236}">
                <a16:creationId xmlns:a16="http://schemas.microsoft.com/office/drawing/2014/main" id="{39414A6C-9890-FC39-185F-A3D5E3F428D5}"/>
              </a:ext>
            </a:extLst>
          </p:cNvPr>
          <p:cNvSpPr txBox="1">
            <a:spLocks/>
          </p:cNvSpPr>
          <p:nvPr/>
        </p:nvSpPr>
        <p:spPr>
          <a:xfrm>
            <a:off x="838200" y="2181815"/>
            <a:ext cx="9815623" cy="42296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This formula can be intuitively thought of as follows: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dirty="0"/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Let A be the product of high positive reviews count and a high number of upvotes for each product review. This captures the review helpfulness that is positive. 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This value A is subtracted by the influence from negative reviews B.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 Thus A – B, gives a weighted score which considers the effect of positive reviews and negative reviews for a product and the review helpfulness for each review as well.</a:t>
            </a:r>
          </a:p>
        </p:txBody>
      </p:sp>
    </p:spTree>
    <p:extLst>
      <p:ext uri="{BB962C8B-B14F-4D97-AF65-F5344CB8AC3E}">
        <p14:creationId xmlns:p14="http://schemas.microsoft.com/office/powerpoint/2010/main" val="105626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Recommender System – Extract Candidates Items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883907"/>
            <a:ext cx="10515600" cy="1247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Once the products are reweighted based on the confidence scores, the top N recommendations can be quickly extracted using a sorting algorithm.</a:t>
            </a:r>
          </a:p>
        </p:txBody>
      </p:sp>
      <p:graphicFrame>
        <p:nvGraphicFramePr>
          <p:cNvPr id="6" name="Table 17">
            <a:extLst>
              <a:ext uri="{FF2B5EF4-FFF2-40B4-BE49-F238E27FC236}">
                <a16:creationId xmlns:a16="http://schemas.microsoft.com/office/drawing/2014/main" id="{368EF845-1E83-A7F7-1E27-258D9E56E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12649"/>
              </p:ext>
            </p:extLst>
          </p:nvPr>
        </p:nvGraphicFramePr>
        <p:xfrm>
          <a:off x="1143142" y="3587993"/>
          <a:ext cx="46670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412">
                  <a:extLst>
                    <a:ext uri="{9D8B030D-6E8A-4147-A177-3AD203B41FA5}">
                      <a16:colId xmlns:a16="http://schemas.microsoft.com/office/drawing/2014/main" val="1247068618"/>
                    </a:ext>
                  </a:extLst>
                </a:gridCol>
                <a:gridCol w="798422">
                  <a:extLst>
                    <a:ext uri="{9D8B030D-6E8A-4147-A177-3AD203B41FA5}">
                      <a16:colId xmlns:a16="http://schemas.microsoft.com/office/drawing/2014/main" val="3767101506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42557867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933664197"/>
                    </a:ext>
                  </a:extLst>
                </a:gridCol>
                <a:gridCol w="1106425">
                  <a:extLst>
                    <a:ext uri="{9D8B030D-6E8A-4147-A177-3AD203B41FA5}">
                      <a16:colId xmlns:a16="http://schemas.microsoft.com/office/drawing/2014/main" val="450210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DeviceID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ReviewID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Upvotes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Downvotes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4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42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9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335943"/>
                  </a:ext>
                </a:extLst>
              </a:tr>
            </a:tbl>
          </a:graphicData>
        </a:graphic>
      </p:graphicFrame>
      <p:graphicFrame>
        <p:nvGraphicFramePr>
          <p:cNvPr id="7" name="Table 17">
            <a:extLst>
              <a:ext uri="{FF2B5EF4-FFF2-40B4-BE49-F238E27FC236}">
                <a16:creationId xmlns:a16="http://schemas.microsoft.com/office/drawing/2014/main" id="{EF9339C3-AE6F-F76B-80E9-7076A4B48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167883"/>
              </p:ext>
            </p:extLst>
          </p:nvPr>
        </p:nvGraphicFramePr>
        <p:xfrm>
          <a:off x="8089534" y="3514333"/>
          <a:ext cx="2215754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154">
                  <a:extLst>
                    <a:ext uri="{9D8B030D-6E8A-4147-A177-3AD203B41FA5}">
                      <a16:colId xmlns:a16="http://schemas.microsoft.com/office/drawing/2014/main" val="124706861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67101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DeviceID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Confidence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4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42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9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33594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709FEF-C62E-9D97-47FE-CF8CE7031C6A}"/>
              </a:ext>
            </a:extLst>
          </p:cNvPr>
          <p:cNvCxnSpPr>
            <a:cxnSpLocks/>
          </p:cNvCxnSpPr>
          <p:nvPr/>
        </p:nvCxnSpPr>
        <p:spPr>
          <a:xfrm>
            <a:off x="5980176" y="4515093"/>
            <a:ext cx="2002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64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563A-74AA-5770-74E8-A4FE0EB6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System Output –&gt; Query : </a:t>
            </a:r>
            <a:r>
              <a:rPr lang="en-US" i="1" dirty="0">
                <a:solidFill>
                  <a:schemeClr val="bg2"/>
                </a:solidFill>
              </a:rPr>
              <a:t>“battery”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AD96397-19BB-EF02-3F19-46E36A959A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0" r="-2" b="1418"/>
          <a:stretch/>
        </p:blipFill>
        <p:spPr>
          <a:xfrm>
            <a:off x="0" y="1690688"/>
            <a:ext cx="12192000" cy="446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563A-74AA-5770-74E8-A4FE0EB6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System Output –&gt; Query : </a:t>
            </a:r>
            <a:r>
              <a:rPr lang="en-US" i="1" dirty="0">
                <a:solidFill>
                  <a:schemeClr val="bg2"/>
                </a:solidFill>
              </a:rPr>
              <a:t>“Processor”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EA466D2-A73A-5F81-33A5-71C765C6A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" y="1917127"/>
            <a:ext cx="12216324" cy="30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Task</a:t>
            </a:r>
            <a:endParaRPr dirty="0"/>
          </a:p>
        </p:txBody>
      </p:sp>
      <p:sp>
        <p:nvSpPr>
          <p:cNvPr id="2" name="Google Shape;97;p3">
            <a:extLst>
              <a:ext uri="{FF2B5EF4-FFF2-40B4-BE49-F238E27FC236}">
                <a16:creationId xmlns:a16="http://schemas.microsoft.com/office/drawing/2014/main" id="{F35F1E35-5B9A-3906-3F92-08981F6857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A user U</a:t>
            </a:r>
            <a:r>
              <a:rPr lang="en-US" baseline="-25000" dirty="0"/>
              <a:t>1</a:t>
            </a:r>
            <a:r>
              <a:rPr lang="en-US" dirty="0"/>
              <a:t> who is interested in </a:t>
            </a:r>
            <a:r>
              <a:rPr lang="en-US" i="1" dirty="0"/>
              <a:t>good battery life</a:t>
            </a:r>
            <a:r>
              <a:rPr lang="en-US" dirty="0"/>
              <a:t> or </a:t>
            </a:r>
            <a:r>
              <a:rPr lang="en-US" i="1" dirty="0"/>
              <a:t>screen resolution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We develop a recommender system to query the top N laptops in terms of screen resolution and battery life from the database.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0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Problem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Recommender systems often recommend products/content based on the user's interaction with historical content and similarity of interaction with other users in the system.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It often ignores textual content and feedback in the form of reviews which has rich sentiments embedded in them in the form of implicit and explicit aspects pertaining to the product/content.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 aim to leverage this rich content present in the form of reviews to recommend products desired by the user based on these implicit and explicit aspects.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Pipeline</a:t>
            </a:r>
            <a:endParaRPr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3016B9-D96C-2715-2199-7CB42988CB08}"/>
              </a:ext>
            </a:extLst>
          </p:cNvPr>
          <p:cNvSpPr/>
          <p:nvPr/>
        </p:nvSpPr>
        <p:spPr>
          <a:xfrm>
            <a:off x="1231607" y="2849524"/>
            <a:ext cx="1873102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Aspect extraction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0A58354-730C-93F1-3D41-0EC05FC5A280}"/>
              </a:ext>
            </a:extLst>
          </p:cNvPr>
          <p:cNvSpPr/>
          <p:nvPr/>
        </p:nvSpPr>
        <p:spPr>
          <a:xfrm>
            <a:off x="3987212" y="2849524"/>
            <a:ext cx="1768548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Aspect oriented Opinion word mining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8D0C72B-6CCC-8319-98AF-4237CA1AFA46}"/>
              </a:ext>
            </a:extLst>
          </p:cNvPr>
          <p:cNvSpPr/>
          <p:nvPr/>
        </p:nvSpPr>
        <p:spPr>
          <a:xfrm>
            <a:off x="6751677" y="2849524"/>
            <a:ext cx="1768548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Analysis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684FC44-3C26-E23D-76C1-227303518090}"/>
              </a:ext>
            </a:extLst>
          </p:cNvPr>
          <p:cNvSpPr/>
          <p:nvPr/>
        </p:nvSpPr>
        <p:spPr>
          <a:xfrm>
            <a:off x="9377916" y="2849525"/>
            <a:ext cx="1768548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Products based on required aspects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4C4E24-E4F5-E4BE-61B6-7B40D875B39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104709" y="3428999"/>
            <a:ext cx="882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61C1F2-CEA2-F0F3-DD73-855A7760B9E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755760" y="3428999"/>
            <a:ext cx="995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2BDF43-AC21-C5ED-F8F6-E7C976F79C5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520225" y="3428999"/>
            <a:ext cx="8576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1B3072-7434-B114-488D-BE93D3B7D26D}"/>
              </a:ext>
            </a:extLst>
          </p:cNvPr>
          <p:cNvSpPr txBox="1"/>
          <p:nvPr/>
        </p:nvSpPr>
        <p:spPr>
          <a:xfrm>
            <a:off x="1392865" y="1900774"/>
            <a:ext cx="944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FB1768-A4DE-AA0B-0961-0AE5DA8E47FD}"/>
              </a:ext>
            </a:extLst>
          </p:cNvPr>
          <p:cNvCxnSpPr>
            <a:cxnSpLocks/>
          </p:cNvCxnSpPr>
          <p:nvPr/>
        </p:nvCxnSpPr>
        <p:spPr>
          <a:xfrm flipH="1">
            <a:off x="1864917" y="2270106"/>
            <a:ext cx="1" cy="57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1E39170-6812-C697-CC13-4DFF09550DB4}"/>
              </a:ext>
            </a:extLst>
          </p:cNvPr>
          <p:cNvSpPr/>
          <p:nvPr/>
        </p:nvSpPr>
        <p:spPr>
          <a:xfrm>
            <a:off x="9423988" y="4795285"/>
            <a:ext cx="1679944" cy="1031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Reweighting candidate items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AEA0D2-06CD-0211-0E59-9302A3A48A74}"/>
              </a:ext>
            </a:extLst>
          </p:cNvPr>
          <p:cNvSpPr txBox="1"/>
          <p:nvPr/>
        </p:nvSpPr>
        <p:spPr>
          <a:xfrm>
            <a:off x="6783572" y="4987798"/>
            <a:ext cx="194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N Recommendations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39C0A4-649D-1D0A-F58A-0687A96A45FF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8729331" y="5310964"/>
            <a:ext cx="694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9046BE2-BC46-22EE-4CE0-DAFC34358FDE}"/>
              </a:ext>
            </a:extLst>
          </p:cNvPr>
          <p:cNvSpPr/>
          <p:nvPr/>
        </p:nvSpPr>
        <p:spPr>
          <a:xfrm>
            <a:off x="956930" y="1690688"/>
            <a:ext cx="7772401" cy="3104597"/>
          </a:xfrm>
          <a:prstGeom prst="roundRect">
            <a:avLst/>
          </a:prstGeom>
          <a:noFill/>
          <a:ln w="63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3967F5-1A8C-71F8-243C-B736D2EF85D5}"/>
              </a:ext>
            </a:extLst>
          </p:cNvPr>
          <p:cNvSpPr txBox="1"/>
          <p:nvPr/>
        </p:nvSpPr>
        <p:spPr>
          <a:xfrm>
            <a:off x="3522679" y="1321356"/>
            <a:ext cx="326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 Based Sentiment Analysis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A12A7A-9E29-9282-C634-DDDC76FF22D3}"/>
              </a:ext>
            </a:extLst>
          </p:cNvPr>
          <p:cNvCxnSpPr>
            <a:stCxn id="7" idx="2"/>
            <a:endCxn id="17" idx="0"/>
          </p:cNvCxnSpPr>
          <p:nvPr/>
        </p:nvCxnSpPr>
        <p:spPr>
          <a:xfrm>
            <a:off x="10262190" y="4008474"/>
            <a:ext cx="1770" cy="78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DAA2868-27C3-0ED0-59F7-738C3C4FFB52}"/>
              </a:ext>
            </a:extLst>
          </p:cNvPr>
          <p:cNvSpPr/>
          <p:nvPr/>
        </p:nvSpPr>
        <p:spPr>
          <a:xfrm>
            <a:off x="9059854" y="1685427"/>
            <a:ext cx="2412675" cy="4431580"/>
          </a:xfrm>
          <a:prstGeom prst="roundRect">
            <a:avLst/>
          </a:prstGeom>
          <a:noFill/>
          <a:ln w="63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A6F60-B14A-D795-8DA7-CAF402FAC978}"/>
              </a:ext>
            </a:extLst>
          </p:cNvPr>
          <p:cNvSpPr txBox="1"/>
          <p:nvPr/>
        </p:nvSpPr>
        <p:spPr>
          <a:xfrm>
            <a:off x="9076659" y="1324057"/>
            <a:ext cx="237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Recommender Systems</a:t>
            </a:r>
          </a:p>
        </p:txBody>
      </p:sp>
    </p:spTree>
    <p:extLst>
      <p:ext uri="{BB962C8B-B14F-4D97-AF65-F5344CB8AC3E}">
        <p14:creationId xmlns:p14="http://schemas.microsoft.com/office/powerpoint/2010/main" val="361900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4" grpId="0"/>
      <p:bldP spid="17" grpId="0" animBg="1"/>
      <p:bldP spid="18" grpId="0"/>
      <p:bldP spid="25" grpId="0" animBg="1"/>
      <p:bldP spid="26" grpId="0"/>
      <p:bldP spid="2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ABSA Task – Aspect Extraction (ATE model)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2321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 use large language models such as BERT and formulate the aspect extraction problem as a Sequence Tagging task.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Every text will have a corresponding tag associated with the tokens.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language model will understand syntactic patterns from the labelled tags to extract the aspect terms.</a:t>
            </a:r>
            <a:endParaRPr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39ADE86-9BC2-A279-63BC-BE453ACB714C}"/>
              </a:ext>
            </a:extLst>
          </p:cNvPr>
          <p:cNvSpPr/>
          <p:nvPr/>
        </p:nvSpPr>
        <p:spPr>
          <a:xfrm>
            <a:off x="4986669" y="4654255"/>
            <a:ext cx="1222745" cy="988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E56558-1DA9-2920-D3EE-735005DE10B6}"/>
              </a:ext>
            </a:extLst>
          </p:cNvPr>
          <p:cNvSpPr txBox="1"/>
          <p:nvPr/>
        </p:nvSpPr>
        <p:spPr>
          <a:xfrm>
            <a:off x="1850064" y="4687854"/>
            <a:ext cx="1818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laptop’s performance was amazing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B40F0E-78B3-58D0-D0AF-79E0388F29B8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 flipV="1">
            <a:off x="3668233" y="5148669"/>
            <a:ext cx="1318436" cy="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15004C-E416-1C8F-A2EC-5DA0DE70267C}"/>
              </a:ext>
            </a:extLst>
          </p:cNvPr>
          <p:cNvSpPr txBox="1"/>
          <p:nvPr/>
        </p:nvSpPr>
        <p:spPr>
          <a:xfrm>
            <a:off x="7021032" y="4964003"/>
            <a:ext cx="134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[0, 0, 1, 0, 0]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EA4967-368C-F84B-403D-05E39CBE5591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6209414" y="5148669"/>
            <a:ext cx="811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37BE3A-9AE8-36EB-A752-60E26292750F}"/>
              </a:ext>
            </a:extLst>
          </p:cNvPr>
          <p:cNvCxnSpPr>
            <a:cxnSpLocks/>
          </p:cNvCxnSpPr>
          <p:nvPr/>
        </p:nvCxnSpPr>
        <p:spPr>
          <a:xfrm>
            <a:off x="8367823" y="5133459"/>
            <a:ext cx="811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C66D8C-92A0-ADE5-88A6-B7958E0E4C8A}"/>
              </a:ext>
            </a:extLst>
          </p:cNvPr>
          <p:cNvSpPr txBox="1"/>
          <p:nvPr/>
        </p:nvSpPr>
        <p:spPr>
          <a:xfrm>
            <a:off x="9179441" y="4948793"/>
            <a:ext cx="181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i="1" dirty="0"/>
              <a:t>performance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71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ABSA Task – Aspect Oriented Opinion Word mining (TOWE model)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2321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Similarly, BERT model is used, and aspect-oriented opinion word mining problem is also formulated as a Sequence Tagging task.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language model will understand syntactic patterns from the labelled tags to extract the opinion words for each extracted aspect term.</a:t>
            </a:r>
            <a:endParaRPr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39ADE86-9BC2-A279-63BC-BE453ACB714C}"/>
              </a:ext>
            </a:extLst>
          </p:cNvPr>
          <p:cNvSpPr/>
          <p:nvPr/>
        </p:nvSpPr>
        <p:spPr>
          <a:xfrm>
            <a:off x="4719082" y="4639045"/>
            <a:ext cx="1222745" cy="988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TOWE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E56558-1DA9-2920-D3EE-735005DE10B6}"/>
              </a:ext>
            </a:extLst>
          </p:cNvPr>
          <p:cNvSpPr txBox="1"/>
          <p:nvPr/>
        </p:nvSpPr>
        <p:spPr>
          <a:xfrm>
            <a:off x="1290082" y="4543927"/>
            <a:ext cx="2349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laptop’s performance was amazing. The aspect is performance.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B40F0E-78B3-58D0-D0AF-79E0388F29B8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 flipV="1">
            <a:off x="3639878" y="5133459"/>
            <a:ext cx="1079204" cy="1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15004C-E416-1C8F-A2EC-5DA0DE70267C}"/>
              </a:ext>
            </a:extLst>
          </p:cNvPr>
          <p:cNvSpPr txBox="1"/>
          <p:nvPr/>
        </p:nvSpPr>
        <p:spPr>
          <a:xfrm>
            <a:off x="7021032" y="4820925"/>
            <a:ext cx="1346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[0, 0, 0, 0, 1, 0, 0, 0, 0]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EA4967-368C-F84B-403D-05E39CBE5591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41827" y="5133459"/>
            <a:ext cx="1079205" cy="1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37BE3A-9AE8-36EB-A752-60E26292750F}"/>
              </a:ext>
            </a:extLst>
          </p:cNvPr>
          <p:cNvCxnSpPr>
            <a:cxnSpLocks/>
          </p:cNvCxnSpPr>
          <p:nvPr/>
        </p:nvCxnSpPr>
        <p:spPr>
          <a:xfrm>
            <a:off x="8367823" y="5133459"/>
            <a:ext cx="811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C66D8C-92A0-ADE5-88A6-B7958E0E4C8A}"/>
              </a:ext>
            </a:extLst>
          </p:cNvPr>
          <p:cNvSpPr txBox="1"/>
          <p:nvPr/>
        </p:nvSpPr>
        <p:spPr>
          <a:xfrm>
            <a:off x="9179441" y="4948793"/>
            <a:ext cx="181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i="1" dirty="0"/>
              <a:t>amazing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178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ABSA Task – Sentiment Analysis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2321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Once the aspect term and opinion word is extracted, we use the opinion word to extract the sentiment associated with each aspect term.</a:t>
            </a:r>
            <a:endParaRPr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39ADE86-9BC2-A279-63BC-BE453ACB714C}"/>
              </a:ext>
            </a:extLst>
          </p:cNvPr>
          <p:cNvSpPr/>
          <p:nvPr/>
        </p:nvSpPr>
        <p:spPr>
          <a:xfrm>
            <a:off x="8260609" y="5153245"/>
            <a:ext cx="1376918" cy="988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VADER Sentiment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E56558-1DA9-2920-D3EE-735005DE10B6}"/>
              </a:ext>
            </a:extLst>
          </p:cNvPr>
          <p:cNvSpPr txBox="1"/>
          <p:nvPr/>
        </p:nvSpPr>
        <p:spPr>
          <a:xfrm>
            <a:off x="8133906" y="3738471"/>
            <a:ext cx="163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Opinion word: </a:t>
            </a:r>
            <a:r>
              <a:rPr lang="en-US" i="1" dirty="0"/>
              <a:t>amazing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5004C-E416-1C8F-A2EC-5DA0DE70267C}"/>
              </a:ext>
            </a:extLst>
          </p:cNvPr>
          <p:cNvSpPr txBox="1"/>
          <p:nvPr/>
        </p:nvSpPr>
        <p:spPr>
          <a:xfrm>
            <a:off x="6515985" y="5462993"/>
            <a:ext cx="92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9C2811-F34F-3AA6-520E-B0E1672F82B9}"/>
              </a:ext>
            </a:extLst>
          </p:cNvPr>
          <p:cNvSpPr txBox="1"/>
          <p:nvPr/>
        </p:nvSpPr>
        <p:spPr>
          <a:xfrm>
            <a:off x="1669311" y="3599972"/>
            <a:ext cx="1839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laptop’s performance was amazing.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2BAAE2-5330-64D4-1016-341F5889BA03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3508742" y="4061637"/>
            <a:ext cx="1124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523EA0-19B6-0438-C5FB-646A7229609E}"/>
              </a:ext>
            </a:extLst>
          </p:cNvPr>
          <p:cNvSpPr txBox="1"/>
          <p:nvPr/>
        </p:nvSpPr>
        <p:spPr>
          <a:xfrm>
            <a:off x="4633135" y="3599972"/>
            <a:ext cx="2279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Aspect Opinion Pair =  {“performance” : “amazing”}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8D48A9-0E75-D530-4D45-870D833F2DB0}"/>
              </a:ext>
            </a:extLst>
          </p:cNvPr>
          <p:cNvCxnSpPr>
            <a:cxnSpLocks/>
            <a:stCxn id="16" idx="3"/>
            <a:endCxn id="3" idx="1"/>
          </p:cNvCxnSpPr>
          <p:nvPr/>
        </p:nvCxnSpPr>
        <p:spPr>
          <a:xfrm>
            <a:off x="6912862" y="4061637"/>
            <a:ext cx="1221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16BB1D-58BE-0FC9-D56B-57BF2614831D}"/>
              </a:ext>
            </a:extLst>
          </p:cNvPr>
          <p:cNvCxnSpPr>
            <a:endCxn id="7" idx="3"/>
          </p:cNvCxnSpPr>
          <p:nvPr/>
        </p:nvCxnSpPr>
        <p:spPr>
          <a:xfrm flipH="1">
            <a:off x="7442790" y="5647659"/>
            <a:ext cx="817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708EAF-6B69-7B21-17E8-01D404C22A46}"/>
              </a:ext>
            </a:extLst>
          </p:cNvPr>
          <p:cNvCxnSpPr>
            <a:stCxn id="3" idx="2"/>
            <a:endCxn id="2" idx="0"/>
          </p:cNvCxnSpPr>
          <p:nvPr/>
        </p:nvCxnSpPr>
        <p:spPr>
          <a:xfrm flipH="1">
            <a:off x="8949068" y="4384802"/>
            <a:ext cx="1" cy="76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4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/>
      <p:bldP spid="8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Recommender System – Extract Candidates Items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2029913"/>
            <a:ext cx="10515600" cy="1247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next step is to develop a query system that will extract all candidate items given an aspect.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9C2811-F34F-3AA6-520E-B0E1672F82B9}"/>
              </a:ext>
            </a:extLst>
          </p:cNvPr>
          <p:cNvSpPr txBox="1"/>
          <p:nvPr/>
        </p:nvSpPr>
        <p:spPr>
          <a:xfrm>
            <a:off x="838200" y="3888836"/>
            <a:ext cx="1329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Query: ‘</a:t>
            </a:r>
            <a:r>
              <a:rPr lang="en-US" i="1" dirty="0"/>
              <a:t>screen-resolution</a:t>
            </a:r>
            <a:r>
              <a:rPr lang="en-US" dirty="0"/>
              <a:t>’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2BAAE2-5330-64D4-1016-341F5889BA0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67268" y="4350501"/>
            <a:ext cx="1124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8D48A9-0E75-D530-4D45-870D833F2DB0}"/>
              </a:ext>
            </a:extLst>
          </p:cNvPr>
          <p:cNvCxnSpPr>
            <a:cxnSpLocks/>
          </p:cNvCxnSpPr>
          <p:nvPr/>
        </p:nvCxnSpPr>
        <p:spPr>
          <a:xfrm>
            <a:off x="5355336" y="4350501"/>
            <a:ext cx="121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24C4096-7FAF-1DD6-9A92-000A0DC218D2}"/>
              </a:ext>
            </a:extLst>
          </p:cNvPr>
          <p:cNvSpPr/>
          <p:nvPr/>
        </p:nvSpPr>
        <p:spPr>
          <a:xfrm>
            <a:off x="3687724" y="3823338"/>
            <a:ext cx="1376918" cy="988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Queries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91A8A022-15C3-F6C9-068B-7EA5B9278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749189"/>
              </p:ext>
            </p:extLst>
          </p:nvPr>
        </p:nvGraphicFramePr>
        <p:xfrm>
          <a:off x="6894718" y="3423401"/>
          <a:ext cx="46670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412">
                  <a:extLst>
                    <a:ext uri="{9D8B030D-6E8A-4147-A177-3AD203B41FA5}">
                      <a16:colId xmlns:a16="http://schemas.microsoft.com/office/drawing/2014/main" val="1247068618"/>
                    </a:ext>
                  </a:extLst>
                </a:gridCol>
                <a:gridCol w="798422">
                  <a:extLst>
                    <a:ext uri="{9D8B030D-6E8A-4147-A177-3AD203B41FA5}">
                      <a16:colId xmlns:a16="http://schemas.microsoft.com/office/drawing/2014/main" val="3767101506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42557867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933664197"/>
                    </a:ext>
                  </a:extLst>
                </a:gridCol>
                <a:gridCol w="1106425">
                  <a:extLst>
                    <a:ext uri="{9D8B030D-6E8A-4147-A177-3AD203B41FA5}">
                      <a16:colId xmlns:a16="http://schemas.microsoft.com/office/drawing/2014/main" val="450210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DeviceID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ReviewID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Upvotes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Downvotes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4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42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9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335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7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Recommender System – Weighted Confidence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825626"/>
            <a:ext cx="10515600" cy="1247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Finally, to bring to the top, reviews with most helpfulness and a positive score, we reweight the candidate terms using a weighted confidence mechanism.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332024-679C-7A94-D22A-72A5B348FF65}"/>
                  </a:ext>
                </a:extLst>
              </p:cNvPr>
              <p:cNvSpPr txBox="1"/>
              <p:nvPr/>
            </p:nvSpPr>
            <p:spPr>
              <a:xfrm>
                <a:off x="838199" y="3785191"/>
                <a:ext cx="10649607" cy="1952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/>
                  <a:t>Helpfulness score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UpvotesProportionpos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ReviewsCountpos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) – (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UpvotesProportionneg</m:t>
                        </m:r>
                        <m:r>
                          <m:rPr>
                            <m:nor/>
                          </m:rP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ReviewsCountneg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𝑟𝑒𝑣𝑖𝑒𝑤𝑠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𝑝𝑟𝑜𝑑𝑢𝑐𝑡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baseline="-25000" dirty="0"/>
              </a:p>
              <a:p>
                <a:r>
                  <a:rPr lang="en-US" i="1" dirty="0"/>
                  <a:t>Where,</a:t>
                </a:r>
              </a:p>
              <a:p>
                <a:r>
                  <a:rPr lang="en-US" i="1" dirty="0"/>
                  <a:t>	 UpvotesProportion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i="1" dirty="0" smtClean="0"/>
                              <m:t>#</m:t>
                            </m:r>
                            <m:r>
                              <m:rPr>
                                <m:nor/>
                              </m:rPr>
                              <a:rPr lang="en-US" i="1" dirty="0" smtClean="0"/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i="1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 smtClean="0"/>
                              <m:t>upvotes</m:t>
                            </m:r>
                            <m:r>
                              <m:rPr>
                                <m:nor/>
                              </m:rPr>
                              <a:rPr lang="en-US" i="1" dirty="0" smtClean="0"/>
                              <m:t>/# </m:t>
                            </m:r>
                            <m:r>
                              <m:rPr>
                                <m:nor/>
                              </m:rPr>
                              <a:rPr lang="en-US" i="1" dirty="0" smtClean="0"/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i="1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 smtClean="0"/>
                              <m:t>total</m:t>
                            </m:r>
                            <m:r>
                              <m:rPr>
                                <m:nor/>
                              </m:rPr>
                              <a:rPr lang="en-US" i="1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 smtClean="0"/>
                              <m:t>votes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i="1" dirty="0"/>
                  <a:t> (Review Helpfulness)</a:t>
                </a:r>
              </a:p>
              <a:p>
                <a:endParaRPr lang="en-US" i="1" dirty="0"/>
              </a:p>
              <a:p>
                <a:r>
                  <a:rPr lang="en-US" i="1" dirty="0"/>
                  <a:t>	Reviews Count = # of reviews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332024-679C-7A94-D22A-72A5B348F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785191"/>
                <a:ext cx="10649607" cy="1952907"/>
              </a:xfrm>
              <a:prstGeom prst="rect">
                <a:avLst/>
              </a:prstGeom>
              <a:blipFill>
                <a:blip r:embed="rId3"/>
                <a:stretch>
                  <a:fillRect l="-1310" t="-2597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91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719</Words>
  <Application>Microsoft Macintosh PowerPoint</Application>
  <PresentationFormat>Widescreen</PresentationFormat>
  <Paragraphs>138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What are the best laptops in terms of implicit and qualitative factors (such as speed, sound , screen-resolution etc.) based on Amazon product reviews.</vt:lpstr>
      <vt:lpstr>Task</vt:lpstr>
      <vt:lpstr>Problem</vt:lpstr>
      <vt:lpstr>Pipeline</vt:lpstr>
      <vt:lpstr>ABSA Task – Aspect Extraction (ATE model)</vt:lpstr>
      <vt:lpstr>ABSA Task – Aspect Oriented Opinion Word mining (TOWE model)</vt:lpstr>
      <vt:lpstr>ABSA Task – Sentiment Analysis</vt:lpstr>
      <vt:lpstr>Recommender System – Extract Candidates Items</vt:lpstr>
      <vt:lpstr>Recommender System – Weighted Confidence</vt:lpstr>
      <vt:lpstr>Recommender System – Weighted Confidence</vt:lpstr>
      <vt:lpstr>Recommender System – Extract Candidates Items</vt:lpstr>
      <vt:lpstr>System Output –&gt; Query : “battery” </vt:lpstr>
      <vt:lpstr>System Output –&gt; Query : “Processor”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best laptops in terms of implicit and qualitative factors (such as speed, sound , screen-resolution etc.) based on Amazon product reviews.</dc:title>
  <dc:creator>Kevin Joseph Scaria Nolastname</dc:creator>
  <cp:lastModifiedBy>Kevin Joseph Scaria Nolastname</cp:lastModifiedBy>
  <cp:revision>25</cp:revision>
  <dcterms:created xsi:type="dcterms:W3CDTF">2022-11-30T21:55:25Z</dcterms:created>
  <dcterms:modified xsi:type="dcterms:W3CDTF">2023-01-11T04:49:56Z</dcterms:modified>
</cp:coreProperties>
</file>