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57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92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242E-6962-4FA9-BCAC-05D1D3DA2E95}" type="datetimeFigureOut">
              <a:rPr lang="en-ZW" smtClean="0"/>
              <a:t>18/5/2023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7CBA-B3D6-470E-A76C-300D6E6CE0A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03658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242E-6962-4FA9-BCAC-05D1D3DA2E95}" type="datetimeFigureOut">
              <a:rPr lang="en-ZW" smtClean="0"/>
              <a:t>18/5/2023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7CBA-B3D6-470E-A76C-300D6E6CE0A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76925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242E-6962-4FA9-BCAC-05D1D3DA2E95}" type="datetimeFigureOut">
              <a:rPr lang="en-ZW" smtClean="0"/>
              <a:t>18/5/2023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7CBA-B3D6-470E-A76C-300D6E6CE0A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35432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242E-6962-4FA9-BCAC-05D1D3DA2E95}" type="datetimeFigureOut">
              <a:rPr lang="en-ZW" smtClean="0"/>
              <a:t>18/5/2023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7CBA-B3D6-470E-A76C-300D6E6CE0A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77047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242E-6962-4FA9-BCAC-05D1D3DA2E95}" type="datetimeFigureOut">
              <a:rPr lang="en-ZW" smtClean="0"/>
              <a:t>18/5/2023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7CBA-B3D6-470E-A76C-300D6E6CE0A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53002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242E-6962-4FA9-BCAC-05D1D3DA2E95}" type="datetimeFigureOut">
              <a:rPr lang="en-ZW" smtClean="0"/>
              <a:t>18/5/2023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7CBA-B3D6-470E-A76C-300D6E6CE0A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77997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242E-6962-4FA9-BCAC-05D1D3DA2E95}" type="datetimeFigureOut">
              <a:rPr lang="en-ZW" smtClean="0"/>
              <a:t>18/5/2023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7CBA-B3D6-470E-A76C-300D6E6CE0A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58504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242E-6962-4FA9-BCAC-05D1D3DA2E95}" type="datetimeFigureOut">
              <a:rPr lang="en-ZW" smtClean="0"/>
              <a:t>18/5/2023</a:t>
            </a:fld>
            <a:endParaRPr lang="en-Z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7CBA-B3D6-470E-A76C-300D6E6CE0A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16403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242E-6962-4FA9-BCAC-05D1D3DA2E95}" type="datetimeFigureOut">
              <a:rPr lang="en-ZW" smtClean="0"/>
              <a:t>18/5/2023</a:t>
            </a:fld>
            <a:endParaRPr lang="en-Z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7CBA-B3D6-470E-A76C-300D6E6CE0A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60116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242E-6962-4FA9-BCAC-05D1D3DA2E95}" type="datetimeFigureOut">
              <a:rPr lang="en-ZW" smtClean="0"/>
              <a:t>18/5/2023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7CBA-B3D6-470E-A76C-300D6E6CE0A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03498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242E-6962-4FA9-BCAC-05D1D3DA2E95}" type="datetimeFigureOut">
              <a:rPr lang="en-ZW" smtClean="0"/>
              <a:t>18/5/2023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7CBA-B3D6-470E-A76C-300D6E6CE0A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46523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A242E-6962-4FA9-BCAC-05D1D3DA2E95}" type="datetimeFigureOut">
              <a:rPr lang="en-ZW" smtClean="0"/>
              <a:t>18/5/2023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A7CBA-B3D6-470E-A76C-300D6E6CE0A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22114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slide" Target="slide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slide" Target="slide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slide" Target="slide6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924" y="4589836"/>
            <a:ext cx="3594270" cy="11496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047" y="351183"/>
            <a:ext cx="5920025" cy="18936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773" y="5686103"/>
            <a:ext cx="2828571" cy="9047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222" y="4730349"/>
            <a:ext cx="1060300" cy="1060300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2439320" y="2845131"/>
            <a:ext cx="6531475" cy="9918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FF0000"/>
                </a:solidFill>
                <a:latin typeface="ALP Massimo Bold" panose="00000A00000000000000" pitchFamily="2" charset="0"/>
              </a:rPr>
              <a:t>UNDER MAINTENANCE</a:t>
            </a:r>
          </a:p>
        </p:txBody>
      </p:sp>
    </p:spTree>
    <p:extLst>
      <p:ext uri="{BB962C8B-B14F-4D97-AF65-F5344CB8AC3E}">
        <p14:creationId xmlns:p14="http://schemas.microsoft.com/office/powerpoint/2010/main" val="253600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27239" y="957671"/>
            <a:ext cx="9486074" cy="55708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attack(self, target):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deal damage to enemy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rand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random.randint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(-5, 5)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damage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self.strength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+ rand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target.hp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-= damage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run enemy hurt animation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target.hurt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asset.attackbandit_sound.play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check if target has died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if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target.hp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&lt; 1: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target.hp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0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target.alive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False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target.death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damage_text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DamageText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target.rect.centerx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target.rect.y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(damage),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asset.red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damage_text_group.add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damage_text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set variables to attack animation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self.action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1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self.frame_index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0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self.update_time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pygame.time.get_ticks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hlinkClick r:id="rId4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10" name="Rectangle 9"/>
          <p:cNvSpPr/>
          <p:nvPr/>
        </p:nvSpPr>
        <p:spPr>
          <a:xfrm>
            <a:off x="629649" y="258842"/>
            <a:ext cx="835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Pendeklarasian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pengurangan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darah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dan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efek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suara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pada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method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diatas</a:t>
            </a:r>
            <a:endParaRPr lang="en-US" b="1" dirty="0" smtClean="0">
              <a:solidFill>
                <a:schemeClr val="bg1"/>
              </a:solidFill>
              <a:latin typeface="ALP Massimo Bold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48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27239" y="736600"/>
            <a:ext cx="9486074" cy="59050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hurt(self):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set variables to hurt animation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self.action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2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asset.gethurt_bandit.play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self.frame_index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0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self.update_time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pygame.time.get_ticks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death(self):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set variables to death animation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self.action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3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asset.death_bandit.play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self.frame_index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0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self.update_time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pygame.time.get_ticks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reset(self):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self.alive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True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self.potions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self.start_potions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self.hp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self.max_hp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self.frame_index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0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self.action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0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self.update_time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pygame.time.get_ticks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hlinkClick r:id="rId4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11" name="Rectangle 10"/>
          <p:cNvSpPr/>
          <p:nvPr/>
        </p:nvSpPr>
        <p:spPr>
          <a:xfrm>
            <a:off x="629649" y="258842"/>
            <a:ext cx="835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Pendeklarasian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pengurangan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darah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dan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efek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suara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pada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method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diatas</a:t>
            </a:r>
            <a:endParaRPr lang="en-US" b="1" dirty="0" smtClean="0">
              <a:solidFill>
                <a:schemeClr val="bg1"/>
              </a:solidFill>
              <a:latin typeface="ALP Massimo Bold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26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27239" y="736600"/>
            <a:ext cx="9486074" cy="59050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lass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HealthBar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(ABC):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__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__(self, x, y,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hp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max_hp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self.x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x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self.y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y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self.hp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hp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self.max_hp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max_hp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@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abstractmethod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draw(self,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hp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pass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class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ConcreteHealthBar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HealthBar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draw(self,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hp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update with new health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self.hp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hp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calculate health ratio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ratio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self.hp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/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self.max_hp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pygame.draw.rect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(screen,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asset.red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self.x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self.y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150, 20))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pygame.draw.rect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(screen,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asset.green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self.x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self.y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150 * ratio, 20))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hlinkClick r:id="rId4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11" name="Rectangle 10"/>
          <p:cNvSpPr/>
          <p:nvPr/>
        </p:nvSpPr>
        <p:spPr>
          <a:xfrm>
            <a:off x="1887976" y="151825"/>
            <a:ext cx="69813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Healthbar</a:t>
            </a:r>
            <a:r>
              <a:rPr lang="es-ES" sz="16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dan </a:t>
            </a:r>
            <a:r>
              <a:rPr lang="es-ES" sz="1600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damage</a:t>
            </a:r>
            <a:r>
              <a:rPr lang="es-ES" sz="16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sz="1600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text</a:t>
            </a:r>
            <a:r>
              <a:rPr lang="es-ES" sz="16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sz="1600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sebagai</a:t>
            </a:r>
            <a:r>
              <a:rPr lang="es-ES" sz="16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sz="1600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add</a:t>
            </a:r>
            <a:r>
              <a:rPr lang="es-ES" sz="16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sz="1600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on</a:t>
            </a:r>
            <a:r>
              <a:rPr lang="es-ES" sz="16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 </a:t>
            </a:r>
          </a:p>
          <a:p>
            <a:r>
              <a:rPr lang="es-ES" sz="16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apabila </a:t>
            </a:r>
            <a:r>
              <a:rPr lang="es-ES" sz="1600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terjadi</a:t>
            </a:r>
            <a:r>
              <a:rPr lang="es-ES" sz="16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sz="1600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penambahan</a:t>
            </a:r>
            <a:r>
              <a:rPr lang="es-ES" sz="16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sz="1600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darah</a:t>
            </a:r>
            <a:r>
              <a:rPr lang="es-ES" sz="16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pada </a:t>
            </a:r>
            <a:r>
              <a:rPr lang="es-ES" sz="1600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potion</a:t>
            </a:r>
            <a:r>
              <a:rPr lang="es-ES" sz="16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dan </a:t>
            </a:r>
            <a:r>
              <a:rPr lang="es-ES" sz="1600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jika</a:t>
            </a:r>
            <a:r>
              <a:rPr lang="es-ES" sz="16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sz="1600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terkena</a:t>
            </a:r>
            <a:r>
              <a:rPr lang="es-ES" sz="16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hit</a:t>
            </a:r>
            <a:endParaRPr lang="en-US" sz="1600" b="1" dirty="0" smtClean="0">
              <a:solidFill>
                <a:schemeClr val="bg1"/>
              </a:solidFill>
              <a:latin typeface="ALP Massimo Bold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20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27239" y="1906862"/>
            <a:ext cx="9486074" cy="42921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class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DamageText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pygame.sprite.Sprite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__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__(self, x, y, damage, colour):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pygame.sprite.Sprite.__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__(self)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self.image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asset.font.render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(damage, True, colour)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self.rect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self.image.get_rect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self.rect.center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(x, y)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self.counter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0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update(self):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move damage text up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self.rect.y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-= 1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delete the text after a few seconds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self.counter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+= 1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if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self.counter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&gt; 30: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self.kill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hlinkClick r:id="rId4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11" name="Rectangle 10"/>
          <p:cNvSpPr/>
          <p:nvPr/>
        </p:nvSpPr>
        <p:spPr>
          <a:xfrm>
            <a:off x="1799985" y="307100"/>
            <a:ext cx="78101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Healthbar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dan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damage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text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sebagai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add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on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 </a:t>
            </a:r>
          </a:p>
          <a:p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apabila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terjadi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penambahan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darah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pada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potion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dan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jika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terkena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hit</a:t>
            </a:r>
            <a:endParaRPr lang="en-US" b="1" dirty="0" smtClean="0">
              <a:solidFill>
                <a:schemeClr val="bg1"/>
              </a:solidFill>
              <a:latin typeface="ALP Massimo Bold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22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89191" y="1803400"/>
            <a:ext cx="9486074" cy="35447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damage_text_group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pygame.sprite.Group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asset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asset.Game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knight = Knight(200, 260, 'Knight', 30, 10, 3)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bandit1 = Bandit(550, 270, 'Bandit', 20, 6, 1)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bandit2 = Bandit(700, 270, 'Bandit', 20, 6, 1)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bandit3 = Bandit(400, 270, 'Bandit', 20, 6, 1)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bandit_list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[]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bandit_list.append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(bandit1)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bandit_list.append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(bandit2)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bandit_list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hlinkClick r:id="rId4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11" name="Rectangle 10"/>
          <p:cNvSpPr/>
          <p:nvPr/>
        </p:nvSpPr>
        <p:spPr>
          <a:xfrm>
            <a:off x="1812685" y="532368"/>
            <a:ext cx="5915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Pemanggilan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fungsi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untuk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ditampilkan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pada layar</a:t>
            </a:r>
            <a:endParaRPr lang="en-US" b="1" dirty="0" smtClean="0">
              <a:solidFill>
                <a:schemeClr val="bg1"/>
              </a:solidFill>
              <a:latin typeface="ALP Massimo Bold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20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27239" y="866745"/>
            <a:ext cx="9486074" cy="56425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import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class Game: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__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__(self</a:t>
            </a:r>
            <a:r>
              <a:rPr lang="en-ID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</a:p>
          <a:p>
            <a:pPr algn="l"/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Game variables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self.current_fighter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1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self.total_fighters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3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self.action_cooldown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0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self.action_wait_time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90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self.attack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False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self.potion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False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self.potion_effect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15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self.clicked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False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self.game_over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Define fonts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self.font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pygame.font.SysFont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('Times New Roman', 26</a:t>
            </a:r>
            <a:r>
              <a:rPr lang="en-ID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Define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colors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self.red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(255, 0, 0)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self.green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(0, 255, 0</a:t>
            </a:r>
            <a:r>
              <a:rPr lang="en-ID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hlinkClick r:id="rId4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11" name="Rectangle 10"/>
          <p:cNvSpPr/>
          <p:nvPr/>
        </p:nvSpPr>
        <p:spPr>
          <a:xfrm>
            <a:off x="1076085" y="294400"/>
            <a:ext cx="9632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asset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sound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dan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proses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dalam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gerakan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game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disimpan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di module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asset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class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game</a:t>
            </a:r>
            <a:endParaRPr lang="en-US" b="1" dirty="0" smtClean="0">
              <a:solidFill>
                <a:schemeClr val="bg1"/>
              </a:solidFill>
              <a:latin typeface="ALP Massimo Bold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29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27239" y="866745"/>
            <a:ext cx="9486074" cy="56425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Load images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Background image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self.background_img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pygame.image.load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('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/Background/background.png').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convert_alpha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Panel image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self.panel_img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pygame.image.load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('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/Icons/panel.png').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convert_alpha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Button images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self.potion_img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pygame.image.load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('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/Icons/potion.png').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convert_alpha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self.restart_img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pygame.image.load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('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/Icons/restart.png').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convert_alpha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Load victory and defeat images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self.victory_img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pygame.image.load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('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/Icons/victory.png').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convert_alpha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self.defeat_img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pygame.image.load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('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/Icons/defeat.png').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convert_alpha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Sword image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self.sword_img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pygame.image.load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('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/Icons/sword.png').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convert_alpha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hlinkClick r:id="rId4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11" name="Rectangle 10"/>
          <p:cNvSpPr/>
          <p:nvPr/>
        </p:nvSpPr>
        <p:spPr>
          <a:xfrm>
            <a:off x="1076085" y="294400"/>
            <a:ext cx="9632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asset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sound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dan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proses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dalam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gerakan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game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disimpan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di module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asset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class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game</a:t>
            </a:r>
            <a:endParaRPr lang="en-US" b="1" dirty="0" smtClean="0">
              <a:solidFill>
                <a:schemeClr val="bg1"/>
              </a:solidFill>
              <a:latin typeface="ALP Massimo Bold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7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27239" y="1401590"/>
            <a:ext cx="9486074" cy="47185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self.attackknight_sound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pygame.mixer.Sound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('sound\swinging-staff-whoosh-strong-08-44658.wav</a:t>
            </a:r>
            <a:r>
              <a:rPr lang="en-ID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self.attackbandit_sound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pygame.mixer.Sound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('sound\mixkit-dagger-woosh-1487.wav')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self.gethurt_knight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pygame.mixer.Sound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('sound\Studio_Project_V1.wav')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self.backsound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pygame.mixer.Sound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('sound\inibacksound.wav')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self.healup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pygame.mixer.Sound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('sound\heal-up.wav')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self.gethurt_bandit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pygame.mixer.Sound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('sound\suarabandit.wav')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self.death_bandit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pygame.mixer.Sound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('sound\matibandit1.wav')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self.death_knight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pygame.mixer.Sound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('sound\matiknight1.wav')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hlinkClick r:id="rId4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11" name="Rectangle 10"/>
          <p:cNvSpPr/>
          <p:nvPr/>
        </p:nvSpPr>
        <p:spPr>
          <a:xfrm>
            <a:off x="1076085" y="294400"/>
            <a:ext cx="9632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asset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sound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dan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proses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dalam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gerakan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game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disimpan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di module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asset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class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game</a:t>
            </a:r>
            <a:endParaRPr lang="en-US" b="1" dirty="0" smtClean="0">
              <a:solidFill>
                <a:schemeClr val="bg1"/>
              </a:solidFill>
              <a:latin typeface="ALP Massimo Bold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18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6017" y="-92765"/>
            <a:ext cx="12298017" cy="70899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304" y="277451"/>
            <a:ext cx="3641034" cy="893832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PREVIEW INGAME</a:t>
            </a:r>
            <a:endParaRPr lang="en-ZW" sz="3200" dirty="0">
              <a:solidFill>
                <a:schemeClr val="bg1"/>
              </a:solidFill>
              <a:latin typeface="ALP Massimo Bold" panose="00000A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5" t="14756" r="23979" b="18021"/>
          <a:stretch/>
        </p:blipFill>
        <p:spPr>
          <a:xfrm>
            <a:off x="1815546" y="1054237"/>
            <a:ext cx="8001659" cy="578457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87318" y="303649"/>
            <a:ext cx="1927115" cy="513415"/>
            <a:chOff x="4664765" y="3935896"/>
            <a:chExt cx="2454579" cy="653940"/>
          </a:xfrm>
        </p:grpSpPr>
        <p:sp>
          <p:nvSpPr>
            <p:cNvPr id="7" name="Rounded Rectangle 6">
              <a:hlinkClick r:id="rId3" action="ppaction://hlinksldjump"/>
            </p:cNvPr>
            <p:cNvSpPr/>
            <p:nvPr/>
          </p:nvSpPr>
          <p:spPr>
            <a:xfrm>
              <a:off x="4664765" y="3935896"/>
              <a:ext cx="2454579" cy="6539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W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43669" y="4032034"/>
              <a:ext cx="2214355" cy="470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ALP Massimo Bold" panose="00000A00000000000000" pitchFamily="2" charset="0"/>
                  <a:hlinkClick r:id="rId3" action="ppaction://hlinksldjump"/>
                </a:rPr>
                <a:t>MAIN MENU</a:t>
              </a:r>
              <a:endParaRPr lang="en-ZW" b="1" dirty="0">
                <a:latin typeface="ALP Massimo Bold" panose="00000A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587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6017" y="-92765"/>
            <a:ext cx="12298017" cy="70899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304" y="277451"/>
            <a:ext cx="3641034" cy="893832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PREVIEW INGAME</a:t>
            </a:r>
            <a:endParaRPr lang="en-ZW" sz="3200" dirty="0">
              <a:solidFill>
                <a:schemeClr val="bg1"/>
              </a:solidFill>
              <a:latin typeface="ALP Massimo Bold" panose="00000A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5" t="14756" r="23979" b="18021"/>
          <a:stretch/>
        </p:blipFill>
        <p:spPr>
          <a:xfrm>
            <a:off x="1815546" y="1054237"/>
            <a:ext cx="8001659" cy="578457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87318" y="303649"/>
            <a:ext cx="1927115" cy="513415"/>
            <a:chOff x="4664765" y="3935896"/>
            <a:chExt cx="2454579" cy="653940"/>
          </a:xfrm>
        </p:grpSpPr>
        <p:sp>
          <p:nvSpPr>
            <p:cNvPr id="7" name="Rounded Rectangle 6">
              <a:hlinkClick r:id="rId3" action="ppaction://hlinksldjump"/>
            </p:cNvPr>
            <p:cNvSpPr/>
            <p:nvPr/>
          </p:nvSpPr>
          <p:spPr>
            <a:xfrm>
              <a:off x="4664765" y="3935896"/>
              <a:ext cx="2454579" cy="6539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W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43669" y="4032034"/>
              <a:ext cx="2214355" cy="470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ALP Massimo Bold" panose="00000A00000000000000" pitchFamily="2" charset="0"/>
                  <a:hlinkClick r:id="rId3" action="ppaction://hlinksldjump"/>
                </a:rPr>
                <a:t>MAIN MENU</a:t>
              </a:r>
              <a:endParaRPr lang="en-ZW" b="1" dirty="0">
                <a:latin typeface="ALP Massimo Bold" panose="00000A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244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047" y="351183"/>
            <a:ext cx="5920025" cy="18936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097008" y="2515345"/>
            <a:ext cx="5216102" cy="32312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OUR TEAM:</a:t>
            </a:r>
          </a:p>
          <a:p>
            <a:pPr algn="l"/>
            <a:endParaRPr lang="en-US" sz="2400" b="1" dirty="0" smtClean="0">
              <a:solidFill>
                <a:schemeClr val="bg1"/>
              </a:solidFill>
              <a:latin typeface="ALP Massimo Bold" panose="00000A00000000000000" pitchFamily="2" charset="0"/>
            </a:endParaRPr>
          </a:p>
          <a:p>
            <a:pPr algn="l"/>
            <a:r>
              <a:rPr lang="en-US" sz="24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KEVIN SIMORANGKIR</a:t>
            </a:r>
            <a:endParaRPr lang="en-US" sz="2400" b="1" dirty="0" smtClean="0">
              <a:solidFill>
                <a:schemeClr val="bg1"/>
              </a:solidFill>
              <a:latin typeface="ALP Massimo Bold" panose="00000A00000000000000" pitchFamily="2" charset="0"/>
            </a:endParaRPr>
          </a:p>
          <a:p>
            <a:pPr algn="l"/>
            <a:r>
              <a:rPr lang="en-US" sz="24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FERREYLA SETARA IBN</a:t>
            </a:r>
          </a:p>
          <a:p>
            <a:pPr algn="l"/>
            <a:r>
              <a:rPr lang="en-US" sz="24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IGNATIUS KRISNA ISSAPUTRA</a:t>
            </a:r>
          </a:p>
          <a:p>
            <a:pPr algn="l"/>
            <a:r>
              <a:rPr lang="en-US" sz="24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M. RIZKI ALFAINA</a:t>
            </a:r>
          </a:p>
          <a:p>
            <a:pPr algn="l"/>
            <a:r>
              <a:rPr lang="en-US" sz="24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RIZKA FAUZIYAH</a:t>
            </a:r>
          </a:p>
          <a:p>
            <a:pPr algn="l"/>
            <a:r>
              <a:rPr lang="en-US" sz="24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NUR HIKMAH JULIYANTI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9518" y="467660"/>
            <a:ext cx="1927115" cy="513415"/>
            <a:chOff x="4664765" y="3935896"/>
            <a:chExt cx="2454579" cy="653940"/>
          </a:xfrm>
        </p:grpSpPr>
        <p:sp>
          <p:nvSpPr>
            <p:cNvPr id="13" name="Rounded Rectangle 12">
              <a:hlinkClick r:id="rId5" action="ppaction://hlinksldjump"/>
            </p:cNvPr>
            <p:cNvSpPr/>
            <p:nvPr/>
          </p:nvSpPr>
          <p:spPr>
            <a:xfrm>
              <a:off x="4664765" y="3935896"/>
              <a:ext cx="2454579" cy="6539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W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43669" y="4032034"/>
              <a:ext cx="2214355" cy="470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ALP Massimo Bold" panose="00000A00000000000000" pitchFamily="2" charset="0"/>
                  <a:hlinkClick r:id="rId5" action="ppaction://hlinksldjump"/>
                </a:rPr>
                <a:t>MAIN MENU</a:t>
              </a:r>
              <a:endParaRPr lang="en-ZW" b="1" dirty="0">
                <a:latin typeface="ALP Massimo Bold" panose="00000A00000000000000" pitchFamily="2" charset="0"/>
              </a:endParaRPr>
            </a:p>
          </p:txBody>
        </p:sp>
      </p:grpSp>
      <p:sp>
        <p:nvSpPr>
          <p:cNvPr id="3" name="Isosceles Triangle 2">
            <a:hlinkClick r:id="rId6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23662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047" y="351183"/>
            <a:ext cx="5920025" cy="18936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985170" y="1916696"/>
            <a:ext cx="9062062" cy="20428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Dalam game ini, kami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menghadirkan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pengalaman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permainan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yang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menggabungkan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elemen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grafis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pixelated dengan sistem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pertarungan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turn based.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Karakter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utama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dalam game ini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akan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berhadapan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dengan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sejumlah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musuh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yang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harus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dilawan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secara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bergantian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9518" y="467660"/>
            <a:ext cx="1927115" cy="513415"/>
            <a:chOff x="4664765" y="3935896"/>
            <a:chExt cx="2454579" cy="653940"/>
          </a:xfrm>
        </p:grpSpPr>
        <p:sp>
          <p:nvSpPr>
            <p:cNvPr id="13" name="Rounded Rectangle 12">
              <a:hlinkClick r:id="rId6" action="ppaction://hlinksldjump"/>
            </p:cNvPr>
            <p:cNvSpPr/>
            <p:nvPr/>
          </p:nvSpPr>
          <p:spPr>
            <a:xfrm>
              <a:off x="4664765" y="3935896"/>
              <a:ext cx="2454579" cy="6539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W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43669" y="4032034"/>
              <a:ext cx="2214355" cy="470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ALP Massimo Bold" panose="00000A00000000000000" pitchFamily="2" charset="0"/>
                  <a:hlinkClick r:id="rId6" action="ppaction://hlinksldjump"/>
                </a:rPr>
                <a:t>MAIN MENU</a:t>
              </a:r>
              <a:endParaRPr lang="en-ZW" b="1" dirty="0">
                <a:latin typeface="ALP Massimo Bold" panose="00000A00000000000000" pitchFamily="2" charset="0"/>
              </a:endParaRPr>
            </a:p>
          </p:txBody>
        </p:sp>
      </p:grpSp>
      <p:sp>
        <p:nvSpPr>
          <p:cNvPr id="3" name="Isosceles Triangle 2">
            <a:hlinkClick r:id="rId7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900" y="4783694"/>
            <a:ext cx="1003300" cy="10033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854" y="4677896"/>
            <a:ext cx="2016541" cy="110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5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047" y="351183"/>
            <a:ext cx="5920025" cy="18936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985170" y="2070392"/>
            <a:ext cx="9062062" cy="2538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Baik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pemain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maupun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musuh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akan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memiliki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basic attack yang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mengurangi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health point.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Namun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tidak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hanya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basic attack,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terdapat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kemampuan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heal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menggunakan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potion.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Namun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penting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untuk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dicatat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bahwa potion yang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tersedia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dalam game ini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memiliki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jumlah yang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terbatas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sehingga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pemain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harus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mengelola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penggunaannya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dengan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bijak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9518" y="467660"/>
            <a:ext cx="1927115" cy="513415"/>
            <a:chOff x="4664765" y="3935896"/>
            <a:chExt cx="2454579" cy="653940"/>
          </a:xfrm>
        </p:grpSpPr>
        <p:sp>
          <p:nvSpPr>
            <p:cNvPr id="13" name="Rounded Rectangle 12">
              <a:hlinkClick r:id="rId6" action="ppaction://hlinksldjump"/>
            </p:cNvPr>
            <p:cNvSpPr/>
            <p:nvPr/>
          </p:nvSpPr>
          <p:spPr>
            <a:xfrm>
              <a:off x="4664765" y="3935896"/>
              <a:ext cx="2454579" cy="6539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W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43669" y="4032034"/>
              <a:ext cx="2214355" cy="470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ALP Massimo Bold" panose="00000A00000000000000" pitchFamily="2" charset="0"/>
                  <a:hlinkClick r:id="rId6" action="ppaction://hlinksldjump"/>
                </a:rPr>
                <a:t>MAIN MENU</a:t>
              </a:r>
              <a:endParaRPr lang="en-ZW" b="1" dirty="0">
                <a:latin typeface="ALP Massimo Bold" panose="00000A00000000000000" pitchFamily="2" charset="0"/>
              </a:endParaRPr>
            </a:p>
          </p:txBody>
        </p:sp>
      </p:grpSp>
      <p:sp>
        <p:nvSpPr>
          <p:cNvPr id="3" name="Isosceles Triangle 2">
            <a:hlinkClick r:id="rId7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808" y="5104800"/>
            <a:ext cx="982191" cy="9821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815" y="5055923"/>
            <a:ext cx="1031068" cy="103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1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978196" y="2931171"/>
            <a:ext cx="5453730" cy="9250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PROGRAM PREVIEW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9518" y="467660"/>
            <a:ext cx="1927115" cy="513415"/>
            <a:chOff x="4664765" y="3935896"/>
            <a:chExt cx="2454579" cy="653940"/>
          </a:xfrm>
        </p:grpSpPr>
        <p:sp>
          <p:nvSpPr>
            <p:cNvPr id="13" name="Rounded Rectangle 12">
              <a:hlinkClick r:id="rId4" action="ppaction://hlinksldjump"/>
            </p:cNvPr>
            <p:cNvSpPr/>
            <p:nvPr/>
          </p:nvSpPr>
          <p:spPr>
            <a:xfrm>
              <a:off x="4664765" y="3935896"/>
              <a:ext cx="2454579" cy="6539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W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43669" y="4032034"/>
              <a:ext cx="2214355" cy="470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ALP Massimo Bold" panose="00000A00000000000000" pitchFamily="2" charset="0"/>
                  <a:hlinkClick r:id="rId4" action="ppaction://hlinksldjump"/>
                </a:rPr>
                <a:t>MAIN MENU</a:t>
              </a:r>
              <a:endParaRPr lang="en-ZW" b="1" dirty="0">
                <a:latin typeface="ALP Massimo Bold" panose="00000A00000000000000" pitchFamily="2" charset="0"/>
              </a:endParaRPr>
            </a:p>
          </p:txBody>
        </p:sp>
      </p:grpSp>
      <p:sp>
        <p:nvSpPr>
          <p:cNvPr id="3" name="Isosceles Triangle 2">
            <a:hlinkClick r:id="rId5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511" y="4662217"/>
            <a:ext cx="11811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3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27239" y="1041400"/>
            <a:ext cx="9486074" cy="54910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pygame.init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clock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pygame.time.Clock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fps = 60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#game window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bottom_panel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150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screen_width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800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screen_height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400 +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bottom_panel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screen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pygame.display.set_mode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screen_width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screen_height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pygame.display.set_caption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('Battle')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#create function for drawing text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draw_text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(text, font,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text_col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x, y):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font.render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(text, True,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text_col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screen.blit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(x, y))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hlinkClick r:id="rId4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13" name="Rectangle 12"/>
          <p:cNvSpPr/>
          <p:nvPr/>
        </p:nvSpPr>
        <p:spPr>
          <a:xfrm>
            <a:off x="272323" y="465455"/>
            <a:ext cx="10865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Bagian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ini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merupakan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pendeklarasian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gambar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latar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pada game ini pada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modul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”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Enemy_Hero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”</a:t>
            </a:r>
            <a:endParaRPr lang="en-US" b="1" dirty="0" smtClean="0">
              <a:solidFill>
                <a:schemeClr val="bg1"/>
              </a:solidFill>
              <a:latin typeface="ALP Massimo Bold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41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27239" y="1466850"/>
            <a:ext cx="9486074" cy="46401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#function for drawing background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draw_bg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screen.blit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asset.background_img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(0, 0))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#function for drawing panel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draw_panel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#draw panel rectangle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screen.blit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asset.panel_img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(0,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screen_height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-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bottom_panel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#show knight stats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draw_text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(f'{knight.name} HP: {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knight.hp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}',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asset.font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asset.red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100,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screen_height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-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bottom_panel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+ 10)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for count,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in enumerate(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bandit_list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#show name and health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draw_text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(f'{i.name} HP: {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i.hp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}',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asset.font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asset.red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550, 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screen_height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-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bottom_panel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+ 10) + count * 60)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hlinkClick r:id="rId4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10" name="Rectangle 9"/>
          <p:cNvSpPr/>
          <p:nvPr/>
        </p:nvSpPr>
        <p:spPr>
          <a:xfrm>
            <a:off x="272323" y="465455"/>
            <a:ext cx="10865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Bagian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ini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merupakan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pendeklarasian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gambar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latar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pada game ini pada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modul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”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Enemy_Hero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”</a:t>
            </a:r>
            <a:endParaRPr lang="en-US" b="1" dirty="0" smtClean="0">
              <a:solidFill>
                <a:schemeClr val="bg1"/>
              </a:solidFill>
              <a:latin typeface="ALP Massimo Bold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88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27239" y="834787"/>
            <a:ext cx="9486074" cy="5816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for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in range(8):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pygame.image.load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f'img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/{self.name}/Idle/{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}.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png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')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pygame.transform.scale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img.get_width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 * 3,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img.get_height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 * 3))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temp_list.append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self.animation_list.append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temp_list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load attack images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temp_list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[]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for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in range(8):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pygame.image.load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f'img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/{self.name}/Attack/{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}.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png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')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pygame.transform.scale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img.get_width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 * 3,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img.get_height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 * 3))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temp_list.append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self.animation_list.append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temp_list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load hurt images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temp_list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[]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for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in range(3):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pygame.image.load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f'img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/{self.name}/Hurt/{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}.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png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')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hlinkClick r:id="rId4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10" name="Rectangle 9"/>
          <p:cNvSpPr/>
          <p:nvPr/>
        </p:nvSpPr>
        <p:spPr>
          <a:xfrm>
            <a:off x="74353" y="258842"/>
            <a:ext cx="11261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Setelah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pendeklarasian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objek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maka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termasuk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pendeklarasian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image attack, idle, death,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dan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hurt</a:t>
            </a:r>
            <a:endParaRPr lang="en-US" b="1" dirty="0" smtClean="0">
              <a:solidFill>
                <a:schemeClr val="bg1"/>
              </a:solidFill>
              <a:latin typeface="ALP Massimo Bold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24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27239" y="1249419"/>
            <a:ext cx="9486074" cy="49495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pygame.transform.scale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img.get_width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 * 3,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img.get_height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 * 3))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temp_list.append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self.animation_list.append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temp_list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load death images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temp_list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[]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for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in range(10):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pygame.image.load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f'img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/{self.name}/Death/{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}.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png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')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pygame.transform.scale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img.get_width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 * 3,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img.get_height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 * 3))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temp_list.append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self.animation_list.append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temp_list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self.image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self.animation_list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self.action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][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self.frame_index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self.rect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self.image.get_rect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self.rect.center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(x, y)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hlinkClick r:id="rId4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11" name="Rectangle 10"/>
          <p:cNvSpPr/>
          <p:nvPr/>
        </p:nvSpPr>
        <p:spPr>
          <a:xfrm>
            <a:off x="74353" y="258842"/>
            <a:ext cx="11261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Setelah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pendeklarasian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objek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maka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termasuk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pendeklarasian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image attack, idle, death,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dan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hurt</a:t>
            </a:r>
            <a:endParaRPr lang="en-US" b="1" dirty="0" smtClean="0">
              <a:solidFill>
                <a:schemeClr val="bg1"/>
              </a:solidFill>
              <a:latin typeface="ALP Massimo Bold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58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361</Words>
  <Application>Microsoft Office PowerPoint</Application>
  <PresentationFormat>Widescreen</PresentationFormat>
  <Paragraphs>239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ALP Massimo Bold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PREVIEW INGAME</vt:lpstr>
      <vt:lpstr>PREVIEW INGAME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9</cp:revision>
  <dcterms:created xsi:type="dcterms:W3CDTF">2023-05-18T15:13:06Z</dcterms:created>
  <dcterms:modified xsi:type="dcterms:W3CDTF">2023-05-18T16:24:40Z</dcterms:modified>
</cp:coreProperties>
</file>